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7" r:id="rId2"/>
    <p:sldId id="258" r:id="rId3"/>
    <p:sldId id="259" r:id="rId4"/>
    <p:sldId id="260" r:id="rId5"/>
    <p:sldId id="261" r:id="rId6"/>
    <p:sldId id="292" r:id="rId7"/>
    <p:sldId id="294" r:id="rId8"/>
    <p:sldId id="300" r:id="rId9"/>
    <p:sldId id="305" r:id="rId10"/>
    <p:sldId id="293" r:id="rId11"/>
    <p:sldId id="307" r:id="rId12"/>
    <p:sldId id="301" r:id="rId13"/>
    <p:sldId id="308" r:id="rId14"/>
    <p:sldId id="302" r:id="rId15"/>
    <p:sldId id="306" r:id="rId16"/>
    <p:sldId id="303" r:id="rId17"/>
    <p:sldId id="309" r:id="rId18"/>
    <p:sldId id="299" r:id="rId19"/>
    <p:sldId id="267" r:id="rId20"/>
    <p:sldId id="269" r:id="rId21"/>
    <p:sldId id="304" r:id="rId22"/>
    <p:sldId id="296" r:id="rId23"/>
    <p:sldId id="297" r:id="rId24"/>
    <p:sldId id="298" r:id="rId25"/>
    <p:sldId id="276" r:id="rId26"/>
    <p:sldId id="277" r:id="rId27"/>
    <p:sldId id="278" r:id="rId28"/>
    <p:sldId id="279" r:id="rId2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0921" autoAdjust="0"/>
  </p:normalViewPr>
  <p:slideViewPr>
    <p:cSldViewPr snapToGrid="0">
      <p:cViewPr varScale="1">
        <p:scale>
          <a:sx n="115" d="100"/>
          <a:sy n="115" d="100"/>
        </p:scale>
        <p:origin x="181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486B6D-790C-4EA9-84FA-96DC13A7BCF7}" type="datetimeFigureOut">
              <a:rPr lang="zh-CN" altLang="en-US" smtClean="0"/>
              <a:t>2022/7/9</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54060E-9F23-4FC5-9A3A-34D4736F07C6}" type="slidenum">
              <a:rPr lang="zh-CN" altLang="en-US" smtClean="0"/>
              <a:t>‹#›</a:t>
            </a:fld>
            <a:endParaRPr lang="zh-CN" altLang="en-US"/>
          </a:p>
        </p:txBody>
      </p:sp>
    </p:spTree>
    <p:extLst>
      <p:ext uri="{BB962C8B-B14F-4D97-AF65-F5344CB8AC3E}">
        <p14:creationId xmlns:p14="http://schemas.microsoft.com/office/powerpoint/2010/main" val="29406812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b="1" dirty="0">
                <a:latin typeface="Times New Roman" panose="02020603050405020304" pitchFamily="18" charset="0"/>
                <a:ea typeface="微软雅黑" panose="020B0503020204020204" pitchFamily="34" charset="-122"/>
                <a:cs typeface="Times New Roman" panose="02020603050405020304" pitchFamily="18" charset="0"/>
              </a:rPr>
              <a:t>Characteristics:</a:t>
            </a:r>
          </a:p>
          <a:p>
            <a:pPr marL="342900" indent="-342900">
              <a:buAutoNum type="arabicPeriod"/>
            </a:pP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Business group</a:t>
            </a:r>
          </a:p>
          <a:p>
            <a:pPr marL="342900" indent="-342900">
              <a:buAutoNum type="arabicPeriod"/>
            </a:pP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Hometown emotion</a:t>
            </a:r>
          </a:p>
          <a:p>
            <a:pPr marL="342900" indent="-342900">
              <a:buAutoNum type="arabicPeriod"/>
            </a:pP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Provincial level</a:t>
            </a:r>
            <a:endParaRPr lang="zh-CN" altLang="en-US"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7854060E-9F23-4FC5-9A3A-34D4736F07C6}" type="slidenum">
              <a:rPr lang="zh-CN" altLang="en-US" smtClean="0"/>
              <a:t>2</a:t>
            </a:fld>
            <a:endParaRPr lang="zh-CN" altLang="en-US"/>
          </a:p>
        </p:txBody>
      </p:sp>
    </p:spTree>
    <p:extLst>
      <p:ext uri="{BB962C8B-B14F-4D97-AF65-F5344CB8AC3E}">
        <p14:creationId xmlns:p14="http://schemas.microsoft.com/office/powerpoint/2010/main" val="16405698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854060E-9F23-4FC5-9A3A-34D4736F07C6}" type="slidenum">
              <a:rPr lang="zh-CN" altLang="en-US" smtClean="0"/>
              <a:t>14</a:t>
            </a:fld>
            <a:endParaRPr lang="zh-CN" altLang="en-US"/>
          </a:p>
        </p:txBody>
      </p:sp>
    </p:spTree>
    <p:extLst>
      <p:ext uri="{BB962C8B-B14F-4D97-AF65-F5344CB8AC3E}">
        <p14:creationId xmlns:p14="http://schemas.microsoft.com/office/powerpoint/2010/main" val="7031843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854060E-9F23-4FC5-9A3A-34D4736F07C6}" type="slidenum">
              <a:rPr lang="zh-CN" altLang="en-US" smtClean="0"/>
              <a:t>15</a:t>
            </a:fld>
            <a:endParaRPr lang="zh-CN" altLang="en-US"/>
          </a:p>
        </p:txBody>
      </p:sp>
    </p:spTree>
    <p:extLst>
      <p:ext uri="{BB962C8B-B14F-4D97-AF65-F5344CB8AC3E}">
        <p14:creationId xmlns:p14="http://schemas.microsoft.com/office/powerpoint/2010/main" val="549815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854060E-9F23-4FC5-9A3A-34D4736F07C6}" type="slidenum">
              <a:rPr lang="zh-CN" altLang="en-US" smtClean="0"/>
              <a:t>16</a:t>
            </a:fld>
            <a:endParaRPr lang="zh-CN" altLang="en-US"/>
          </a:p>
        </p:txBody>
      </p:sp>
    </p:spTree>
    <p:extLst>
      <p:ext uri="{BB962C8B-B14F-4D97-AF65-F5344CB8AC3E}">
        <p14:creationId xmlns:p14="http://schemas.microsoft.com/office/powerpoint/2010/main" val="10433362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854060E-9F23-4FC5-9A3A-34D4736F07C6}" type="slidenum">
              <a:rPr lang="zh-CN" altLang="en-US" smtClean="0"/>
              <a:t>17</a:t>
            </a:fld>
            <a:endParaRPr lang="zh-CN" altLang="en-US"/>
          </a:p>
        </p:txBody>
      </p:sp>
    </p:spTree>
    <p:extLst>
      <p:ext uri="{BB962C8B-B14F-4D97-AF65-F5344CB8AC3E}">
        <p14:creationId xmlns:p14="http://schemas.microsoft.com/office/powerpoint/2010/main" val="18570132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854060E-9F23-4FC5-9A3A-34D4736F07C6}" type="slidenum">
              <a:rPr lang="zh-CN" altLang="en-US" smtClean="0"/>
              <a:t>18</a:t>
            </a:fld>
            <a:endParaRPr lang="zh-CN" altLang="en-US"/>
          </a:p>
        </p:txBody>
      </p:sp>
    </p:spTree>
    <p:extLst>
      <p:ext uri="{BB962C8B-B14F-4D97-AF65-F5344CB8AC3E}">
        <p14:creationId xmlns:p14="http://schemas.microsoft.com/office/powerpoint/2010/main" val="40750845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单变量和控制变量，控制了年份、行业、省份</a:t>
            </a:r>
          </a:p>
        </p:txBody>
      </p:sp>
      <p:sp>
        <p:nvSpPr>
          <p:cNvPr id="4" name="灯片编号占位符 3"/>
          <p:cNvSpPr>
            <a:spLocks noGrp="1"/>
          </p:cNvSpPr>
          <p:nvPr>
            <p:ph type="sldNum" sz="quarter" idx="5"/>
          </p:nvPr>
        </p:nvSpPr>
        <p:spPr/>
        <p:txBody>
          <a:bodyPr/>
          <a:lstStyle/>
          <a:p>
            <a:fld id="{7854060E-9F23-4FC5-9A3A-34D4736F07C6}" type="slidenum">
              <a:rPr lang="zh-CN" altLang="en-US" smtClean="0"/>
              <a:t>20</a:t>
            </a:fld>
            <a:endParaRPr lang="zh-CN" altLang="en-US"/>
          </a:p>
        </p:txBody>
      </p:sp>
    </p:spTree>
    <p:extLst>
      <p:ext uri="{BB962C8B-B14F-4D97-AF65-F5344CB8AC3E}">
        <p14:creationId xmlns:p14="http://schemas.microsoft.com/office/powerpoint/2010/main" val="15364556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dirty="0">
                <a:effectLst/>
                <a:latin typeface="Times New Roman" panose="02020603050405020304" pitchFamily="18" charset="0"/>
                <a:ea typeface="宋体" panose="02010600030101010101" pitchFamily="2" charset="-122"/>
              </a:rPr>
              <a:t>E</a:t>
            </a:r>
            <a:r>
              <a:rPr lang="en-US" altLang="zh-CN" sz="1200" dirty="0">
                <a:effectLst/>
                <a:latin typeface="Times New Roman" panose="02020603050405020304" pitchFamily="18" charset="0"/>
                <a:ea typeface="等线" panose="02010600030101010101" pitchFamily="2" charset="-122"/>
              </a:rPr>
              <a:t>nterprise innovation and coordinated regional development.</a:t>
            </a:r>
          </a:p>
          <a:p>
            <a:r>
              <a:rPr lang="en-US" altLang="zh-CN" dirty="0">
                <a:latin typeface="Times New Roman" panose="02020603050405020304" pitchFamily="18" charset="0"/>
                <a:ea typeface="等线" panose="02010600030101010101" pitchFamily="2" charset="-122"/>
              </a:rPr>
              <a:t>N</a:t>
            </a:r>
            <a:r>
              <a:rPr lang="en-US" altLang="zh-CN" sz="1200" dirty="0">
                <a:effectLst/>
                <a:latin typeface="Times New Roman" panose="02020603050405020304" pitchFamily="18" charset="0"/>
                <a:ea typeface="等线" panose="02010600030101010101" pitchFamily="2" charset="-122"/>
              </a:rPr>
              <a:t>ew development pattern </a:t>
            </a:r>
            <a:endParaRPr lang="zh-CN" altLang="en-US" dirty="0"/>
          </a:p>
        </p:txBody>
      </p:sp>
      <p:sp>
        <p:nvSpPr>
          <p:cNvPr id="4" name="灯片编号占位符 3"/>
          <p:cNvSpPr>
            <a:spLocks noGrp="1"/>
          </p:cNvSpPr>
          <p:nvPr>
            <p:ph type="sldNum" sz="quarter" idx="5"/>
          </p:nvPr>
        </p:nvSpPr>
        <p:spPr/>
        <p:txBody>
          <a:bodyPr/>
          <a:lstStyle/>
          <a:p>
            <a:fld id="{7854060E-9F23-4FC5-9A3A-34D4736F07C6}" type="slidenum">
              <a:rPr lang="zh-CN" altLang="en-US" smtClean="0"/>
              <a:t>3</a:t>
            </a:fld>
            <a:endParaRPr lang="zh-CN" altLang="en-US"/>
          </a:p>
        </p:txBody>
      </p:sp>
    </p:spTree>
    <p:extLst>
      <p:ext uri="{BB962C8B-B14F-4D97-AF65-F5344CB8AC3E}">
        <p14:creationId xmlns:p14="http://schemas.microsoft.com/office/powerpoint/2010/main" val="14533244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民政部</a:t>
            </a:r>
          </a:p>
        </p:txBody>
      </p:sp>
      <p:sp>
        <p:nvSpPr>
          <p:cNvPr id="4" name="灯片编号占位符 3"/>
          <p:cNvSpPr>
            <a:spLocks noGrp="1"/>
          </p:cNvSpPr>
          <p:nvPr>
            <p:ph type="sldNum" sz="quarter" idx="5"/>
          </p:nvPr>
        </p:nvSpPr>
        <p:spPr/>
        <p:txBody>
          <a:bodyPr/>
          <a:lstStyle/>
          <a:p>
            <a:fld id="{7854060E-9F23-4FC5-9A3A-34D4736F07C6}" type="slidenum">
              <a:rPr lang="zh-CN" altLang="en-US" smtClean="0"/>
              <a:t>4</a:t>
            </a:fld>
            <a:endParaRPr lang="zh-CN" altLang="en-US"/>
          </a:p>
        </p:txBody>
      </p:sp>
    </p:spTree>
    <p:extLst>
      <p:ext uri="{BB962C8B-B14F-4D97-AF65-F5344CB8AC3E}">
        <p14:creationId xmlns:p14="http://schemas.microsoft.com/office/powerpoint/2010/main" val="15288080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854060E-9F23-4FC5-9A3A-34D4736F07C6}" type="slidenum">
              <a:rPr lang="zh-CN" altLang="en-US" smtClean="0"/>
              <a:t>8</a:t>
            </a:fld>
            <a:endParaRPr lang="zh-CN" altLang="en-US"/>
          </a:p>
        </p:txBody>
      </p:sp>
    </p:spTree>
    <p:extLst>
      <p:ext uri="{BB962C8B-B14F-4D97-AF65-F5344CB8AC3E}">
        <p14:creationId xmlns:p14="http://schemas.microsoft.com/office/powerpoint/2010/main" val="39323867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854060E-9F23-4FC5-9A3A-34D4736F07C6}" type="slidenum">
              <a:rPr lang="zh-CN" altLang="en-US" smtClean="0"/>
              <a:t>9</a:t>
            </a:fld>
            <a:endParaRPr lang="zh-CN" altLang="en-US"/>
          </a:p>
        </p:txBody>
      </p:sp>
    </p:spTree>
    <p:extLst>
      <p:ext uri="{BB962C8B-B14F-4D97-AF65-F5344CB8AC3E}">
        <p14:creationId xmlns:p14="http://schemas.microsoft.com/office/powerpoint/2010/main" val="40654706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854060E-9F23-4FC5-9A3A-34D4736F07C6}" type="slidenum">
              <a:rPr lang="zh-CN" altLang="en-US" smtClean="0"/>
              <a:t>10</a:t>
            </a:fld>
            <a:endParaRPr lang="zh-CN" altLang="en-US"/>
          </a:p>
        </p:txBody>
      </p:sp>
    </p:spTree>
    <p:extLst>
      <p:ext uri="{BB962C8B-B14F-4D97-AF65-F5344CB8AC3E}">
        <p14:creationId xmlns:p14="http://schemas.microsoft.com/office/powerpoint/2010/main" val="40377898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854060E-9F23-4FC5-9A3A-34D4736F07C6}" type="slidenum">
              <a:rPr lang="zh-CN" altLang="en-US" smtClean="0"/>
              <a:t>11</a:t>
            </a:fld>
            <a:endParaRPr lang="zh-CN" altLang="en-US"/>
          </a:p>
        </p:txBody>
      </p:sp>
    </p:spTree>
    <p:extLst>
      <p:ext uri="{BB962C8B-B14F-4D97-AF65-F5344CB8AC3E}">
        <p14:creationId xmlns:p14="http://schemas.microsoft.com/office/powerpoint/2010/main" val="10522190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854060E-9F23-4FC5-9A3A-34D4736F07C6}" type="slidenum">
              <a:rPr lang="zh-CN" altLang="en-US" smtClean="0"/>
              <a:t>12</a:t>
            </a:fld>
            <a:endParaRPr lang="zh-CN" altLang="en-US"/>
          </a:p>
        </p:txBody>
      </p:sp>
    </p:spTree>
    <p:extLst>
      <p:ext uri="{BB962C8B-B14F-4D97-AF65-F5344CB8AC3E}">
        <p14:creationId xmlns:p14="http://schemas.microsoft.com/office/powerpoint/2010/main" val="14014589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854060E-9F23-4FC5-9A3A-34D4736F07C6}" type="slidenum">
              <a:rPr lang="zh-CN" altLang="en-US" smtClean="0"/>
              <a:t>13</a:t>
            </a:fld>
            <a:endParaRPr lang="zh-CN" altLang="en-US"/>
          </a:p>
        </p:txBody>
      </p:sp>
    </p:spTree>
    <p:extLst>
      <p:ext uri="{BB962C8B-B14F-4D97-AF65-F5344CB8AC3E}">
        <p14:creationId xmlns:p14="http://schemas.microsoft.com/office/powerpoint/2010/main" val="8786790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4F608C-51DC-44F5-B4B3-EA452541B31C}"/>
              </a:ext>
            </a:extLst>
          </p:cNvPr>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CB235325-CB1B-4E01-9D62-F3A0DC896EB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EAD7BED6-78ED-41E0-9E45-36C2373D9097}"/>
              </a:ext>
            </a:extLst>
          </p:cNvPr>
          <p:cNvSpPr>
            <a:spLocks noGrp="1"/>
          </p:cNvSpPr>
          <p:nvPr>
            <p:ph type="dt" sz="half" idx="10"/>
          </p:nvPr>
        </p:nvSpPr>
        <p:spPr/>
        <p:txBody>
          <a:bodyPr/>
          <a:lstStyle/>
          <a:p>
            <a:fld id="{E5DC37E2-7C05-4E9F-A09D-2EB811F19E4C}" type="datetimeFigureOut">
              <a:rPr lang="zh-CN" altLang="en-US" smtClean="0"/>
              <a:t>2022/7/9</a:t>
            </a:fld>
            <a:endParaRPr lang="zh-CN" altLang="en-US"/>
          </a:p>
        </p:txBody>
      </p:sp>
      <p:sp>
        <p:nvSpPr>
          <p:cNvPr id="5" name="页脚占位符 4">
            <a:extLst>
              <a:ext uri="{FF2B5EF4-FFF2-40B4-BE49-F238E27FC236}">
                <a16:creationId xmlns:a16="http://schemas.microsoft.com/office/drawing/2014/main" id="{29C83AC5-CE95-4D4B-B2F0-C65BE5DB6C5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B82C29D-8A01-4368-8B64-AE4223149EC0}"/>
              </a:ext>
            </a:extLst>
          </p:cNvPr>
          <p:cNvSpPr>
            <a:spLocks noGrp="1"/>
          </p:cNvSpPr>
          <p:nvPr>
            <p:ph type="sldNum" sz="quarter" idx="12"/>
          </p:nvPr>
        </p:nvSpPr>
        <p:spPr/>
        <p:txBody>
          <a:bodyPr/>
          <a:lstStyle/>
          <a:p>
            <a:fld id="{EA55ACD1-000F-46AF-B053-415C6B3DFC22}" type="slidenum">
              <a:rPr lang="zh-CN" altLang="en-US" smtClean="0"/>
              <a:t>‹#›</a:t>
            </a:fld>
            <a:endParaRPr lang="zh-CN" altLang="en-US"/>
          </a:p>
        </p:txBody>
      </p:sp>
    </p:spTree>
    <p:extLst>
      <p:ext uri="{BB962C8B-B14F-4D97-AF65-F5344CB8AC3E}">
        <p14:creationId xmlns:p14="http://schemas.microsoft.com/office/powerpoint/2010/main" val="11476665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8C3884-B8B9-4100-A449-1EFA061DB073}"/>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E9F1332B-8C2A-4660-B4E9-A984CC468DB4}"/>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5735323-C555-4EE6-B41C-2526A98B81FE}"/>
              </a:ext>
            </a:extLst>
          </p:cNvPr>
          <p:cNvSpPr>
            <a:spLocks noGrp="1"/>
          </p:cNvSpPr>
          <p:nvPr>
            <p:ph type="dt" sz="half" idx="10"/>
          </p:nvPr>
        </p:nvSpPr>
        <p:spPr/>
        <p:txBody>
          <a:bodyPr/>
          <a:lstStyle/>
          <a:p>
            <a:fld id="{E5DC37E2-7C05-4E9F-A09D-2EB811F19E4C}" type="datetimeFigureOut">
              <a:rPr lang="zh-CN" altLang="en-US" smtClean="0"/>
              <a:t>2022/7/9</a:t>
            </a:fld>
            <a:endParaRPr lang="zh-CN" altLang="en-US"/>
          </a:p>
        </p:txBody>
      </p:sp>
      <p:sp>
        <p:nvSpPr>
          <p:cNvPr id="5" name="页脚占位符 4">
            <a:extLst>
              <a:ext uri="{FF2B5EF4-FFF2-40B4-BE49-F238E27FC236}">
                <a16:creationId xmlns:a16="http://schemas.microsoft.com/office/drawing/2014/main" id="{A5EB2E60-0274-46C0-8F45-929AC1360BD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C638F32-B8E2-4F09-A064-CB9BCB7623B9}"/>
              </a:ext>
            </a:extLst>
          </p:cNvPr>
          <p:cNvSpPr>
            <a:spLocks noGrp="1"/>
          </p:cNvSpPr>
          <p:nvPr>
            <p:ph type="sldNum" sz="quarter" idx="12"/>
          </p:nvPr>
        </p:nvSpPr>
        <p:spPr/>
        <p:txBody>
          <a:bodyPr/>
          <a:lstStyle/>
          <a:p>
            <a:fld id="{EA55ACD1-000F-46AF-B053-415C6B3DFC22}" type="slidenum">
              <a:rPr lang="zh-CN" altLang="en-US" smtClean="0"/>
              <a:t>‹#›</a:t>
            </a:fld>
            <a:endParaRPr lang="zh-CN" altLang="en-US"/>
          </a:p>
        </p:txBody>
      </p:sp>
    </p:spTree>
    <p:extLst>
      <p:ext uri="{BB962C8B-B14F-4D97-AF65-F5344CB8AC3E}">
        <p14:creationId xmlns:p14="http://schemas.microsoft.com/office/powerpoint/2010/main" val="3505018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D9E54914-374E-4225-8401-406175DEBC45}"/>
              </a:ext>
            </a:extLst>
          </p:cNvPr>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24D68307-F019-4106-AE62-8066037BC855}"/>
              </a:ext>
            </a:extLst>
          </p:cNvPr>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08AE773-3BD4-4981-B71C-2F6D5E085CE3}"/>
              </a:ext>
            </a:extLst>
          </p:cNvPr>
          <p:cNvSpPr>
            <a:spLocks noGrp="1"/>
          </p:cNvSpPr>
          <p:nvPr>
            <p:ph type="dt" sz="half" idx="10"/>
          </p:nvPr>
        </p:nvSpPr>
        <p:spPr/>
        <p:txBody>
          <a:bodyPr/>
          <a:lstStyle/>
          <a:p>
            <a:fld id="{E5DC37E2-7C05-4E9F-A09D-2EB811F19E4C}" type="datetimeFigureOut">
              <a:rPr lang="zh-CN" altLang="en-US" smtClean="0"/>
              <a:t>2022/7/9</a:t>
            </a:fld>
            <a:endParaRPr lang="zh-CN" altLang="en-US"/>
          </a:p>
        </p:txBody>
      </p:sp>
      <p:sp>
        <p:nvSpPr>
          <p:cNvPr id="5" name="页脚占位符 4">
            <a:extLst>
              <a:ext uri="{FF2B5EF4-FFF2-40B4-BE49-F238E27FC236}">
                <a16:creationId xmlns:a16="http://schemas.microsoft.com/office/drawing/2014/main" id="{511398B1-2CBF-4089-865A-7A0EBC2ABF7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775ED0E-3395-4FBA-9276-EA9BB7E20AA0}"/>
              </a:ext>
            </a:extLst>
          </p:cNvPr>
          <p:cNvSpPr>
            <a:spLocks noGrp="1"/>
          </p:cNvSpPr>
          <p:nvPr>
            <p:ph type="sldNum" sz="quarter" idx="12"/>
          </p:nvPr>
        </p:nvSpPr>
        <p:spPr/>
        <p:txBody>
          <a:bodyPr/>
          <a:lstStyle/>
          <a:p>
            <a:fld id="{EA55ACD1-000F-46AF-B053-415C6B3DFC22}" type="slidenum">
              <a:rPr lang="zh-CN" altLang="en-US" smtClean="0"/>
              <a:t>‹#›</a:t>
            </a:fld>
            <a:endParaRPr lang="zh-CN" altLang="en-US"/>
          </a:p>
        </p:txBody>
      </p:sp>
    </p:spTree>
    <p:extLst>
      <p:ext uri="{BB962C8B-B14F-4D97-AF65-F5344CB8AC3E}">
        <p14:creationId xmlns:p14="http://schemas.microsoft.com/office/powerpoint/2010/main" val="7836438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85A37A5-0B05-4671-A2A3-12E024B5961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ADFDC1D-6D2E-444D-9A6F-6A1CAAD41EA2}"/>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E41D82A-B00F-4BAB-B2D5-9333B2C1450D}"/>
              </a:ext>
            </a:extLst>
          </p:cNvPr>
          <p:cNvSpPr>
            <a:spLocks noGrp="1"/>
          </p:cNvSpPr>
          <p:nvPr>
            <p:ph type="dt" sz="half" idx="10"/>
          </p:nvPr>
        </p:nvSpPr>
        <p:spPr/>
        <p:txBody>
          <a:bodyPr/>
          <a:lstStyle/>
          <a:p>
            <a:fld id="{E5DC37E2-7C05-4E9F-A09D-2EB811F19E4C}" type="datetimeFigureOut">
              <a:rPr lang="zh-CN" altLang="en-US" smtClean="0"/>
              <a:t>2022/7/9</a:t>
            </a:fld>
            <a:endParaRPr lang="zh-CN" altLang="en-US"/>
          </a:p>
        </p:txBody>
      </p:sp>
      <p:sp>
        <p:nvSpPr>
          <p:cNvPr id="5" name="页脚占位符 4">
            <a:extLst>
              <a:ext uri="{FF2B5EF4-FFF2-40B4-BE49-F238E27FC236}">
                <a16:creationId xmlns:a16="http://schemas.microsoft.com/office/drawing/2014/main" id="{0A02E2F9-5961-4E0B-8729-6F65728BE84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E387A9F-58E7-4184-A534-8C8E2378FA9A}"/>
              </a:ext>
            </a:extLst>
          </p:cNvPr>
          <p:cNvSpPr>
            <a:spLocks noGrp="1"/>
          </p:cNvSpPr>
          <p:nvPr>
            <p:ph type="sldNum" sz="quarter" idx="12"/>
          </p:nvPr>
        </p:nvSpPr>
        <p:spPr/>
        <p:txBody>
          <a:bodyPr/>
          <a:lstStyle/>
          <a:p>
            <a:fld id="{EA55ACD1-000F-46AF-B053-415C6B3DFC22}" type="slidenum">
              <a:rPr lang="zh-CN" altLang="en-US" smtClean="0"/>
              <a:t>‹#›</a:t>
            </a:fld>
            <a:endParaRPr lang="zh-CN" altLang="en-US"/>
          </a:p>
        </p:txBody>
      </p:sp>
    </p:spTree>
    <p:extLst>
      <p:ext uri="{BB962C8B-B14F-4D97-AF65-F5344CB8AC3E}">
        <p14:creationId xmlns:p14="http://schemas.microsoft.com/office/powerpoint/2010/main" val="24124539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C81D805-068A-489B-8D47-C21741527B68}"/>
              </a:ext>
            </a:extLst>
          </p:cNvPr>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22BF227C-36AE-4B32-BD95-1BC38680B748}"/>
              </a:ext>
            </a:extLst>
          </p:cNvPr>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AD9213AF-28E2-415D-A686-9FDC11BA29B1}"/>
              </a:ext>
            </a:extLst>
          </p:cNvPr>
          <p:cNvSpPr>
            <a:spLocks noGrp="1"/>
          </p:cNvSpPr>
          <p:nvPr>
            <p:ph type="dt" sz="half" idx="10"/>
          </p:nvPr>
        </p:nvSpPr>
        <p:spPr/>
        <p:txBody>
          <a:bodyPr/>
          <a:lstStyle/>
          <a:p>
            <a:fld id="{E5DC37E2-7C05-4E9F-A09D-2EB811F19E4C}" type="datetimeFigureOut">
              <a:rPr lang="zh-CN" altLang="en-US" smtClean="0"/>
              <a:t>2022/7/9</a:t>
            </a:fld>
            <a:endParaRPr lang="zh-CN" altLang="en-US"/>
          </a:p>
        </p:txBody>
      </p:sp>
      <p:sp>
        <p:nvSpPr>
          <p:cNvPr id="5" name="页脚占位符 4">
            <a:extLst>
              <a:ext uri="{FF2B5EF4-FFF2-40B4-BE49-F238E27FC236}">
                <a16:creationId xmlns:a16="http://schemas.microsoft.com/office/drawing/2014/main" id="{9053AFEB-EBED-46F7-87D2-868B0393512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34D2C40-2DAD-4994-BCD4-B0BBCC6E953A}"/>
              </a:ext>
            </a:extLst>
          </p:cNvPr>
          <p:cNvSpPr>
            <a:spLocks noGrp="1"/>
          </p:cNvSpPr>
          <p:nvPr>
            <p:ph type="sldNum" sz="quarter" idx="12"/>
          </p:nvPr>
        </p:nvSpPr>
        <p:spPr/>
        <p:txBody>
          <a:bodyPr/>
          <a:lstStyle/>
          <a:p>
            <a:fld id="{EA55ACD1-000F-46AF-B053-415C6B3DFC22}" type="slidenum">
              <a:rPr lang="zh-CN" altLang="en-US" smtClean="0"/>
              <a:t>‹#›</a:t>
            </a:fld>
            <a:endParaRPr lang="zh-CN" altLang="en-US"/>
          </a:p>
        </p:txBody>
      </p:sp>
    </p:spTree>
    <p:extLst>
      <p:ext uri="{BB962C8B-B14F-4D97-AF65-F5344CB8AC3E}">
        <p14:creationId xmlns:p14="http://schemas.microsoft.com/office/powerpoint/2010/main" val="32008004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A0B422B-EFF1-42C2-8F70-C609A02183B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EBFB739-0CFF-4428-9276-8388BA9764B3}"/>
              </a:ext>
            </a:extLst>
          </p:cNvPr>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FCF38ABB-D535-4DE1-BEAD-72904FD85FFD}"/>
              </a:ext>
            </a:extLst>
          </p:cNvPr>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9274B2F2-2F5F-4090-A99C-9B0407CCDF89}"/>
              </a:ext>
            </a:extLst>
          </p:cNvPr>
          <p:cNvSpPr>
            <a:spLocks noGrp="1"/>
          </p:cNvSpPr>
          <p:nvPr>
            <p:ph type="dt" sz="half" idx="10"/>
          </p:nvPr>
        </p:nvSpPr>
        <p:spPr/>
        <p:txBody>
          <a:bodyPr/>
          <a:lstStyle/>
          <a:p>
            <a:fld id="{E5DC37E2-7C05-4E9F-A09D-2EB811F19E4C}" type="datetimeFigureOut">
              <a:rPr lang="zh-CN" altLang="en-US" smtClean="0"/>
              <a:t>2022/7/9</a:t>
            </a:fld>
            <a:endParaRPr lang="zh-CN" altLang="en-US"/>
          </a:p>
        </p:txBody>
      </p:sp>
      <p:sp>
        <p:nvSpPr>
          <p:cNvPr id="6" name="页脚占位符 5">
            <a:extLst>
              <a:ext uri="{FF2B5EF4-FFF2-40B4-BE49-F238E27FC236}">
                <a16:creationId xmlns:a16="http://schemas.microsoft.com/office/drawing/2014/main" id="{C9820C0F-126C-4661-89CC-D61ED2EE4FC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FFF20C6-AB20-4AC6-A95F-BBD67C5B7537}"/>
              </a:ext>
            </a:extLst>
          </p:cNvPr>
          <p:cNvSpPr>
            <a:spLocks noGrp="1"/>
          </p:cNvSpPr>
          <p:nvPr>
            <p:ph type="sldNum" sz="quarter" idx="12"/>
          </p:nvPr>
        </p:nvSpPr>
        <p:spPr/>
        <p:txBody>
          <a:bodyPr/>
          <a:lstStyle/>
          <a:p>
            <a:fld id="{EA55ACD1-000F-46AF-B053-415C6B3DFC22}" type="slidenum">
              <a:rPr lang="zh-CN" altLang="en-US" smtClean="0"/>
              <a:t>‹#›</a:t>
            </a:fld>
            <a:endParaRPr lang="zh-CN" altLang="en-US"/>
          </a:p>
        </p:txBody>
      </p:sp>
    </p:spTree>
    <p:extLst>
      <p:ext uri="{BB962C8B-B14F-4D97-AF65-F5344CB8AC3E}">
        <p14:creationId xmlns:p14="http://schemas.microsoft.com/office/powerpoint/2010/main" val="8546257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1C787F4-76C4-47B4-BC98-08C9DF55545D}"/>
              </a:ext>
            </a:extLst>
          </p:cNvPr>
          <p:cNvSpPr>
            <a:spLocks noGrp="1"/>
          </p:cNvSpPr>
          <p:nvPr>
            <p:ph type="title"/>
          </p:nvPr>
        </p:nvSpPr>
        <p:spPr>
          <a:xfrm>
            <a:off x="629841" y="365126"/>
            <a:ext cx="78867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4B108522-EBA0-47C7-9549-40DAE1B71AB4}"/>
              </a:ext>
            </a:extLst>
          </p:cNvPr>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E542DCD3-4444-462C-9024-055DFD8C172F}"/>
              </a:ext>
            </a:extLst>
          </p:cNvPr>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2FEB2757-7EE6-4AF8-9AD6-FEF7AB462EF5}"/>
              </a:ext>
            </a:extLst>
          </p:cNvPr>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7534F39-27C2-4739-85B7-C8F8680A8676}"/>
              </a:ext>
            </a:extLst>
          </p:cNvPr>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154B3344-DFBA-47C1-AA1F-84B18D3AC50B}"/>
              </a:ext>
            </a:extLst>
          </p:cNvPr>
          <p:cNvSpPr>
            <a:spLocks noGrp="1"/>
          </p:cNvSpPr>
          <p:nvPr>
            <p:ph type="dt" sz="half" idx="10"/>
          </p:nvPr>
        </p:nvSpPr>
        <p:spPr/>
        <p:txBody>
          <a:bodyPr/>
          <a:lstStyle/>
          <a:p>
            <a:fld id="{E5DC37E2-7C05-4E9F-A09D-2EB811F19E4C}" type="datetimeFigureOut">
              <a:rPr lang="zh-CN" altLang="en-US" smtClean="0"/>
              <a:t>2022/7/9</a:t>
            </a:fld>
            <a:endParaRPr lang="zh-CN" altLang="en-US"/>
          </a:p>
        </p:txBody>
      </p:sp>
      <p:sp>
        <p:nvSpPr>
          <p:cNvPr id="8" name="页脚占位符 7">
            <a:extLst>
              <a:ext uri="{FF2B5EF4-FFF2-40B4-BE49-F238E27FC236}">
                <a16:creationId xmlns:a16="http://schemas.microsoft.com/office/drawing/2014/main" id="{948C67C5-E680-4187-934E-08750A4D0377}"/>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39CFB292-1AC1-4F99-9C06-C87F005E81C9}"/>
              </a:ext>
            </a:extLst>
          </p:cNvPr>
          <p:cNvSpPr>
            <a:spLocks noGrp="1"/>
          </p:cNvSpPr>
          <p:nvPr>
            <p:ph type="sldNum" sz="quarter" idx="12"/>
          </p:nvPr>
        </p:nvSpPr>
        <p:spPr/>
        <p:txBody>
          <a:bodyPr/>
          <a:lstStyle/>
          <a:p>
            <a:fld id="{EA55ACD1-000F-46AF-B053-415C6B3DFC22}" type="slidenum">
              <a:rPr lang="zh-CN" altLang="en-US" smtClean="0"/>
              <a:t>‹#›</a:t>
            </a:fld>
            <a:endParaRPr lang="zh-CN" altLang="en-US"/>
          </a:p>
        </p:txBody>
      </p:sp>
    </p:spTree>
    <p:extLst>
      <p:ext uri="{BB962C8B-B14F-4D97-AF65-F5344CB8AC3E}">
        <p14:creationId xmlns:p14="http://schemas.microsoft.com/office/powerpoint/2010/main" val="19346913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2B155C2-08E8-481D-B1E0-ADC59DEF6C31}"/>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F01BC174-742C-43F0-AE7D-8CA0014182C4}"/>
              </a:ext>
            </a:extLst>
          </p:cNvPr>
          <p:cNvSpPr>
            <a:spLocks noGrp="1"/>
          </p:cNvSpPr>
          <p:nvPr>
            <p:ph type="dt" sz="half" idx="10"/>
          </p:nvPr>
        </p:nvSpPr>
        <p:spPr/>
        <p:txBody>
          <a:bodyPr/>
          <a:lstStyle/>
          <a:p>
            <a:fld id="{E5DC37E2-7C05-4E9F-A09D-2EB811F19E4C}" type="datetimeFigureOut">
              <a:rPr lang="zh-CN" altLang="en-US" smtClean="0"/>
              <a:t>2022/7/9</a:t>
            </a:fld>
            <a:endParaRPr lang="zh-CN" altLang="en-US"/>
          </a:p>
        </p:txBody>
      </p:sp>
      <p:sp>
        <p:nvSpPr>
          <p:cNvPr id="4" name="页脚占位符 3">
            <a:extLst>
              <a:ext uri="{FF2B5EF4-FFF2-40B4-BE49-F238E27FC236}">
                <a16:creationId xmlns:a16="http://schemas.microsoft.com/office/drawing/2014/main" id="{C9411DFC-6FBC-4DCF-935A-BAE41FA5134B}"/>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2439412E-4640-487F-A7AD-30DAEA8E39BD}"/>
              </a:ext>
            </a:extLst>
          </p:cNvPr>
          <p:cNvSpPr>
            <a:spLocks noGrp="1"/>
          </p:cNvSpPr>
          <p:nvPr>
            <p:ph type="sldNum" sz="quarter" idx="12"/>
          </p:nvPr>
        </p:nvSpPr>
        <p:spPr/>
        <p:txBody>
          <a:bodyPr/>
          <a:lstStyle/>
          <a:p>
            <a:fld id="{EA55ACD1-000F-46AF-B053-415C6B3DFC22}" type="slidenum">
              <a:rPr lang="zh-CN" altLang="en-US" smtClean="0"/>
              <a:t>‹#›</a:t>
            </a:fld>
            <a:endParaRPr lang="zh-CN" altLang="en-US"/>
          </a:p>
        </p:txBody>
      </p:sp>
    </p:spTree>
    <p:extLst>
      <p:ext uri="{BB962C8B-B14F-4D97-AF65-F5344CB8AC3E}">
        <p14:creationId xmlns:p14="http://schemas.microsoft.com/office/powerpoint/2010/main" val="30586712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E75D989-2A40-4600-8988-73397BF02325}"/>
              </a:ext>
            </a:extLst>
          </p:cNvPr>
          <p:cNvSpPr>
            <a:spLocks noGrp="1"/>
          </p:cNvSpPr>
          <p:nvPr>
            <p:ph type="dt" sz="half" idx="10"/>
          </p:nvPr>
        </p:nvSpPr>
        <p:spPr/>
        <p:txBody>
          <a:bodyPr/>
          <a:lstStyle/>
          <a:p>
            <a:fld id="{E5DC37E2-7C05-4E9F-A09D-2EB811F19E4C}" type="datetimeFigureOut">
              <a:rPr lang="zh-CN" altLang="en-US" smtClean="0"/>
              <a:t>2022/7/9</a:t>
            </a:fld>
            <a:endParaRPr lang="zh-CN" altLang="en-US"/>
          </a:p>
        </p:txBody>
      </p:sp>
      <p:sp>
        <p:nvSpPr>
          <p:cNvPr id="3" name="页脚占位符 2">
            <a:extLst>
              <a:ext uri="{FF2B5EF4-FFF2-40B4-BE49-F238E27FC236}">
                <a16:creationId xmlns:a16="http://schemas.microsoft.com/office/drawing/2014/main" id="{8A629D1A-AA4A-45C5-892C-3667C39FE26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134A7247-D464-453D-8978-830B2CDAC003}"/>
              </a:ext>
            </a:extLst>
          </p:cNvPr>
          <p:cNvSpPr>
            <a:spLocks noGrp="1"/>
          </p:cNvSpPr>
          <p:nvPr>
            <p:ph type="sldNum" sz="quarter" idx="12"/>
          </p:nvPr>
        </p:nvSpPr>
        <p:spPr/>
        <p:txBody>
          <a:bodyPr/>
          <a:lstStyle/>
          <a:p>
            <a:fld id="{EA55ACD1-000F-46AF-B053-415C6B3DFC22}" type="slidenum">
              <a:rPr lang="zh-CN" altLang="en-US" smtClean="0"/>
              <a:t>‹#›</a:t>
            </a:fld>
            <a:endParaRPr lang="zh-CN" altLang="en-US"/>
          </a:p>
        </p:txBody>
      </p:sp>
    </p:spTree>
    <p:extLst>
      <p:ext uri="{BB962C8B-B14F-4D97-AF65-F5344CB8AC3E}">
        <p14:creationId xmlns:p14="http://schemas.microsoft.com/office/powerpoint/2010/main" val="1504633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DE8F167-449C-4599-AA2C-02FC102826A3}"/>
              </a:ext>
            </a:extLst>
          </p:cNvPr>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7E0CE0B6-224F-45A9-B55F-774E0421387D}"/>
              </a:ext>
            </a:extLst>
          </p:cNvPr>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326C2F97-F448-4707-AC0C-B22FCA2BA64A}"/>
              </a:ext>
            </a:extLst>
          </p:cNvPr>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9123646F-5676-4A01-8338-6D8C3A377C2C}"/>
              </a:ext>
            </a:extLst>
          </p:cNvPr>
          <p:cNvSpPr>
            <a:spLocks noGrp="1"/>
          </p:cNvSpPr>
          <p:nvPr>
            <p:ph type="dt" sz="half" idx="10"/>
          </p:nvPr>
        </p:nvSpPr>
        <p:spPr/>
        <p:txBody>
          <a:bodyPr/>
          <a:lstStyle/>
          <a:p>
            <a:fld id="{E5DC37E2-7C05-4E9F-A09D-2EB811F19E4C}" type="datetimeFigureOut">
              <a:rPr lang="zh-CN" altLang="en-US" smtClean="0"/>
              <a:t>2022/7/9</a:t>
            </a:fld>
            <a:endParaRPr lang="zh-CN" altLang="en-US"/>
          </a:p>
        </p:txBody>
      </p:sp>
      <p:sp>
        <p:nvSpPr>
          <p:cNvPr id="6" name="页脚占位符 5">
            <a:extLst>
              <a:ext uri="{FF2B5EF4-FFF2-40B4-BE49-F238E27FC236}">
                <a16:creationId xmlns:a16="http://schemas.microsoft.com/office/drawing/2014/main" id="{275FE6CA-A258-4268-B739-463CF8ADC64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CB35F7A-1AA8-44BF-84EC-A15C972F38DF}"/>
              </a:ext>
            </a:extLst>
          </p:cNvPr>
          <p:cNvSpPr>
            <a:spLocks noGrp="1"/>
          </p:cNvSpPr>
          <p:nvPr>
            <p:ph type="sldNum" sz="quarter" idx="12"/>
          </p:nvPr>
        </p:nvSpPr>
        <p:spPr/>
        <p:txBody>
          <a:bodyPr/>
          <a:lstStyle/>
          <a:p>
            <a:fld id="{EA55ACD1-000F-46AF-B053-415C6B3DFC22}" type="slidenum">
              <a:rPr lang="zh-CN" altLang="en-US" smtClean="0"/>
              <a:t>‹#›</a:t>
            </a:fld>
            <a:endParaRPr lang="zh-CN" altLang="en-US"/>
          </a:p>
        </p:txBody>
      </p:sp>
    </p:spTree>
    <p:extLst>
      <p:ext uri="{BB962C8B-B14F-4D97-AF65-F5344CB8AC3E}">
        <p14:creationId xmlns:p14="http://schemas.microsoft.com/office/powerpoint/2010/main" val="26827411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86F200E-430A-4843-B4E0-35B06121FA71}"/>
              </a:ext>
            </a:extLst>
          </p:cNvPr>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3155BA18-0E9D-479D-BE0C-C06B606BAA38}"/>
              </a:ext>
            </a:extLst>
          </p:cNvPr>
          <p:cNvSpPr>
            <a:spLocks noGrp="1"/>
          </p:cNvSpPr>
          <p:nvPr>
            <p:ph type="pic" idx="1"/>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7F972F7E-1F5A-42C3-89BB-5C386DCAAC9B}"/>
              </a:ext>
            </a:extLst>
          </p:cNvPr>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284C8979-AD35-4D09-B4CD-C1422CE29B57}"/>
              </a:ext>
            </a:extLst>
          </p:cNvPr>
          <p:cNvSpPr>
            <a:spLocks noGrp="1"/>
          </p:cNvSpPr>
          <p:nvPr>
            <p:ph type="dt" sz="half" idx="10"/>
          </p:nvPr>
        </p:nvSpPr>
        <p:spPr/>
        <p:txBody>
          <a:bodyPr/>
          <a:lstStyle/>
          <a:p>
            <a:fld id="{E5DC37E2-7C05-4E9F-A09D-2EB811F19E4C}" type="datetimeFigureOut">
              <a:rPr lang="zh-CN" altLang="en-US" smtClean="0"/>
              <a:t>2022/7/9</a:t>
            </a:fld>
            <a:endParaRPr lang="zh-CN" altLang="en-US"/>
          </a:p>
        </p:txBody>
      </p:sp>
      <p:sp>
        <p:nvSpPr>
          <p:cNvPr id="6" name="页脚占位符 5">
            <a:extLst>
              <a:ext uri="{FF2B5EF4-FFF2-40B4-BE49-F238E27FC236}">
                <a16:creationId xmlns:a16="http://schemas.microsoft.com/office/drawing/2014/main" id="{C914A364-CB24-4058-B608-32D62021816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33F51EA-025D-4839-B6CA-3D215129689D}"/>
              </a:ext>
            </a:extLst>
          </p:cNvPr>
          <p:cNvSpPr>
            <a:spLocks noGrp="1"/>
          </p:cNvSpPr>
          <p:nvPr>
            <p:ph type="sldNum" sz="quarter" idx="12"/>
          </p:nvPr>
        </p:nvSpPr>
        <p:spPr/>
        <p:txBody>
          <a:bodyPr/>
          <a:lstStyle/>
          <a:p>
            <a:fld id="{EA55ACD1-000F-46AF-B053-415C6B3DFC22}" type="slidenum">
              <a:rPr lang="zh-CN" altLang="en-US" smtClean="0"/>
              <a:t>‹#›</a:t>
            </a:fld>
            <a:endParaRPr lang="zh-CN" altLang="en-US"/>
          </a:p>
        </p:txBody>
      </p:sp>
    </p:spTree>
    <p:extLst>
      <p:ext uri="{BB962C8B-B14F-4D97-AF65-F5344CB8AC3E}">
        <p14:creationId xmlns:p14="http://schemas.microsoft.com/office/powerpoint/2010/main" val="36344662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67EF0C3F-F14D-4F26-A71E-4D31B0AFBD81}"/>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03A45F58-2264-44EB-8301-DE56D82D835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E6657EC-DFD1-409E-96DF-47246B6D358B}"/>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DC37E2-7C05-4E9F-A09D-2EB811F19E4C}" type="datetimeFigureOut">
              <a:rPr lang="zh-CN" altLang="en-US" smtClean="0"/>
              <a:t>2022/7/9</a:t>
            </a:fld>
            <a:endParaRPr lang="zh-CN" altLang="en-US"/>
          </a:p>
        </p:txBody>
      </p:sp>
      <p:sp>
        <p:nvSpPr>
          <p:cNvPr id="5" name="页脚占位符 4">
            <a:extLst>
              <a:ext uri="{FF2B5EF4-FFF2-40B4-BE49-F238E27FC236}">
                <a16:creationId xmlns:a16="http://schemas.microsoft.com/office/drawing/2014/main" id="{B68F3427-2182-4B91-889C-B49A602AD892}"/>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CD757092-DAEB-4541-8BA2-936A193D8D32}"/>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55ACD1-000F-46AF-B053-415C6B3DFC22}" type="slidenum">
              <a:rPr lang="zh-CN" altLang="en-US" smtClean="0"/>
              <a:t>‹#›</a:t>
            </a:fld>
            <a:endParaRPr lang="zh-CN" altLang="en-US"/>
          </a:p>
        </p:txBody>
      </p:sp>
    </p:spTree>
    <p:extLst>
      <p:ext uri="{BB962C8B-B14F-4D97-AF65-F5344CB8AC3E}">
        <p14:creationId xmlns:p14="http://schemas.microsoft.com/office/powerpoint/2010/main" val="23855594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9A5B821-B031-483E-8589-F4E3B0353691}"/>
              </a:ext>
            </a:extLst>
          </p:cNvPr>
          <p:cNvSpPr>
            <a:spLocks noGrp="1"/>
          </p:cNvSpPr>
          <p:nvPr>
            <p:ph type="ctrTitle"/>
          </p:nvPr>
        </p:nvSpPr>
        <p:spPr>
          <a:xfrm>
            <a:off x="808892" y="1688123"/>
            <a:ext cx="7772400" cy="1083286"/>
          </a:xfrm>
        </p:spPr>
        <p:txBody>
          <a:bodyPr>
            <a:normAutofit fontScale="90000"/>
          </a:bodyPr>
          <a:lstStyle/>
          <a:p>
            <a:r>
              <a:rPr lang="en-US" altLang="zh-CN" sz="4000" dirty="0">
                <a:latin typeface="Times New Roman" panose="02020603050405020304" pitchFamily="18" charset="0"/>
                <a:cs typeface="Times New Roman" panose="02020603050405020304" pitchFamily="18" charset="0"/>
                <a:sym typeface="Times New Roman" panose="02020603050405020304" pitchFamily="18" charset="0"/>
              </a:rPr>
              <a:t>Hometown-based Business Associations </a:t>
            </a:r>
            <a:br>
              <a:rPr lang="en-US" altLang="zh-CN" sz="4000" dirty="0">
                <a:latin typeface="Times New Roman" panose="02020603050405020304" pitchFamily="18" charset="0"/>
                <a:cs typeface="Times New Roman" panose="02020603050405020304" pitchFamily="18" charset="0"/>
                <a:sym typeface="Times New Roman" panose="02020603050405020304" pitchFamily="18" charset="0"/>
              </a:rPr>
            </a:br>
            <a:r>
              <a:rPr lang="en-US" altLang="zh-CN" sz="4000" dirty="0">
                <a:latin typeface="Times New Roman" panose="02020603050405020304" pitchFamily="18" charset="0"/>
                <a:cs typeface="Times New Roman" panose="02020603050405020304" pitchFamily="18" charset="0"/>
                <a:sym typeface="Times New Roman" panose="02020603050405020304" pitchFamily="18" charset="0"/>
              </a:rPr>
              <a:t>and Corporate Innovation</a:t>
            </a:r>
          </a:p>
        </p:txBody>
      </p:sp>
      <p:sp>
        <p:nvSpPr>
          <p:cNvPr id="5" name="矩形 4">
            <a:extLst>
              <a:ext uri="{FF2B5EF4-FFF2-40B4-BE49-F238E27FC236}">
                <a16:creationId xmlns:a16="http://schemas.microsoft.com/office/drawing/2014/main" id="{F3BEF9B0-B70E-4E6D-B639-54818785B517}"/>
              </a:ext>
            </a:extLst>
          </p:cNvPr>
          <p:cNvSpPr/>
          <p:nvPr/>
        </p:nvSpPr>
        <p:spPr>
          <a:xfrm>
            <a:off x="0" y="4176347"/>
            <a:ext cx="1960685" cy="1051368"/>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F0570549-9DCE-42EE-ABAF-F92CED639B55}"/>
              </a:ext>
            </a:extLst>
          </p:cNvPr>
          <p:cNvSpPr/>
          <p:nvPr/>
        </p:nvSpPr>
        <p:spPr>
          <a:xfrm>
            <a:off x="7183315" y="4176346"/>
            <a:ext cx="1960685" cy="1051368"/>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A8A7BCA6-DBA9-49F5-A2D8-66210ABE381F}"/>
              </a:ext>
            </a:extLst>
          </p:cNvPr>
          <p:cNvSpPr txBox="1"/>
          <p:nvPr/>
        </p:nvSpPr>
        <p:spPr>
          <a:xfrm>
            <a:off x="2571750" y="4182363"/>
            <a:ext cx="4000500" cy="1045351"/>
          </a:xfrm>
          <a:prstGeom prst="rect">
            <a:avLst/>
          </a:prstGeom>
          <a:noFill/>
        </p:spPr>
        <p:txBody>
          <a:bodyPr wrap="square" rtlCol="0">
            <a:spAutoFit/>
          </a:bodyPr>
          <a:lstStyle/>
          <a:p>
            <a:pPr algn="ctr">
              <a:lnSpc>
                <a:spcPct val="120000"/>
              </a:lnSpc>
            </a:pPr>
            <a:r>
              <a:rPr lang="zh-CN" altLang="zh-CN" kern="100" dirty="0">
                <a:effectLst/>
                <a:latin typeface="楷体" panose="02010609060101010101" pitchFamily="49" charset="-122"/>
                <a:ea typeface="楷体" panose="02010609060101010101" pitchFamily="49" charset="-122"/>
                <a:cs typeface="Times New Roman" panose="02020603050405020304" pitchFamily="18" charset="0"/>
              </a:rPr>
              <a:t>薛茗元</a:t>
            </a:r>
            <a:r>
              <a:rPr lang="en-US" altLang="zh-CN" kern="100" baseline="30000" dirty="0">
                <a:effectLst/>
                <a:latin typeface="楷体" panose="02010609060101010101" pitchFamily="49" charset="-122"/>
                <a:ea typeface="楷体" panose="02010609060101010101" pitchFamily="49" charset="-122"/>
                <a:cs typeface="Times New Roman" panose="02020603050405020304" pitchFamily="18" charset="0"/>
              </a:rPr>
              <a:t>1*</a:t>
            </a:r>
            <a:r>
              <a:rPr lang="en-US" altLang="zh-CN" kern="100" dirty="0">
                <a:effectLst/>
                <a:latin typeface="楷体" panose="02010609060101010101" pitchFamily="49" charset="-122"/>
                <a:ea typeface="楷体" panose="02010609060101010101" pitchFamily="49" charset="-122"/>
                <a:cs typeface="Times New Roman" panose="02020603050405020304" pitchFamily="18" charset="0"/>
              </a:rPr>
              <a:t> </a:t>
            </a:r>
            <a:r>
              <a:rPr lang="zh-CN" altLang="zh-CN" kern="100" dirty="0">
                <a:effectLst/>
                <a:latin typeface="楷体" panose="02010609060101010101" pitchFamily="49" charset="-122"/>
                <a:ea typeface="楷体" panose="02010609060101010101" pitchFamily="49" charset="-122"/>
                <a:cs typeface="Times New Roman" panose="02020603050405020304" pitchFamily="18" charset="0"/>
              </a:rPr>
              <a:t>谭洪涛</a:t>
            </a:r>
            <a:r>
              <a:rPr lang="en-US" altLang="zh-CN" kern="100" baseline="30000" dirty="0">
                <a:effectLst/>
                <a:latin typeface="楷体" panose="02010609060101010101" pitchFamily="49" charset="-122"/>
                <a:ea typeface="楷体" panose="02010609060101010101" pitchFamily="49" charset="-122"/>
                <a:cs typeface="Times New Roman" panose="02020603050405020304" pitchFamily="18" charset="0"/>
              </a:rPr>
              <a:t>1</a:t>
            </a:r>
            <a:r>
              <a:rPr lang="en-US" altLang="zh-CN" kern="100" dirty="0">
                <a:effectLst/>
                <a:latin typeface="楷体" panose="02010609060101010101" pitchFamily="49" charset="-122"/>
                <a:ea typeface="楷体" panose="02010609060101010101" pitchFamily="49" charset="-122"/>
                <a:cs typeface="Times New Roman" panose="02020603050405020304" pitchFamily="18" charset="0"/>
              </a:rPr>
              <a:t> </a:t>
            </a:r>
            <a:r>
              <a:rPr lang="zh-CN" altLang="zh-CN" kern="100" dirty="0">
                <a:effectLst/>
                <a:latin typeface="楷体" panose="02010609060101010101" pitchFamily="49" charset="-122"/>
                <a:ea typeface="楷体" panose="02010609060101010101" pitchFamily="49" charset="-122"/>
                <a:cs typeface="Times New Roman" panose="02020603050405020304" pitchFamily="18" charset="0"/>
              </a:rPr>
              <a:t>郑宇新</a:t>
            </a:r>
            <a:r>
              <a:rPr lang="en-US" altLang="zh-CN" kern="100" baseline="30000" dirty="0">
                <a:effectLst/>
                <a:latin typeface="楷体" panose="02010609060101010101" pitchFamily="49" charset="-122"/>
                <a:ea typeface="楷体" panose="02010609060101010101" pitchFamily="49" charset="-122"/>
                <a:cs typeface="Times New Roman" panose="02020603050405020304" pitchFamily="18" charset="0"/>
              </a:rPr>
              <a:t>2</a:t>
            </a:r>
            <a:endParaRPr lang="zh-CN" altLang="zh-CN" kern="100" dirty="0">
              <a:effectLst/>
              <a:latin typeface="楷体" panose="02010609060101010101" pitchFamily="49" charset="-122"/>
              <a:ea typeface="楷体" panose="02010609060101010101" pitchFamily="49" charset="-122"/>
              <a:cs typeface="Times New Roman" panose="02020603050405020304" pitchFamily="18" charset="0"/>
            </a:endParaRPr>
          </a:p>
          <a:p>
            <a:pPr algn="ctr">
              <a:lnSpc>
                <a:spcPct val="120000"/>
              </a:lnSpc>
            </a:pPr>
            <a:r>
              <a:rPr lang="en-US" altLang="zh-CN" kern="100" dirty="0">
                <a:effectLst/>
                <a:latin typeface="楷体" panose="02010609060101010101" pitchFamily="49" charset="-122"/>
                <a:ea typeface="楷体" panose="02010609060101010101" pitchFamily="49" charset="-122"/>
                <a:cs typeface="Times New Roman" panose="02020603050405020304" pitchFamily="18" charset="0"/>
              </a:rPr>
              <a:t>1</a:t>
            </a:r>
            <a:r>
              <a:rPr lang="zh-CN" altLang="zh-CN" kern="100" dirty="0">
                <a:effectLst/>
                <a:latin typeface="楷体" panose="02010609060101010101" pitchFamily="49" charset="-122"/>
                <a:ea typeface="楷体" panose="02010609060101010101" pitchFamily="49" charset="-122"/>
                <a:cs typeface="Times New Roman" panose="02020603050405020304" pitchFamily="18" charset="0"/>
              </a:rPr>
              <a:t>（西南财经大学 会计学院）</a:t>
            </a:r>
          </a:p>
          <a:p>
            <a:pPr algn="ctr">
              <a:lnSpc>
                <a:spcPct val="120000"/>
              </a:lnSpc>
            </a:pPr>
            <a:r>
              <a:rPr lang="en-US" altLang="zh-CN" kern="100" dirty="0">
                <a:effectLst/>
                <a:latin typeface="楷体" panose="02010609060101010101" pitchFamily="49" charset="-122"/>
                <a:ea typeface="楷体" panose="02010609060101010101" pitchFamily="49" charset="-122"/>
                <a:cs typeface="Times New Roman" panose="02020603050405020304" pitchFamily="18" charset="0"/>
              </a:rPr>
              <a:t>2</a:t>
            </a:r>
            <a:r>
              <a:rPr lang="zh-CN" altLang="zh-CN" kern="100" dirty="0">
                <a:effectLst/>
                <a:latin typeface="楷体" panose="02010609060101010101" pitchFamily="49" charset="-122"/>
                <a:ea typeface="楷体" panose="02010609060101010101" pitchFamily="49" charset="-122"/>
                <a:cs typeface="Times New Roman" panose="02020603050405020304" pitchFamily="18" charset="0"/>
              </a:rPr>
              <a:t>（中国农业发展银行 福建省分行）</a:t>
            </a:r>
            <a:endParaRPr lang="zh-CN" altLang="zh-CN" sz="2000" kern="100" dirty="0">
              <a:effectLst/>
              <a:latin typeface="楷体" panose="02010609060101010101" pitchFamily="49" charset="-122"/>
              <a:ea typeface="楷体" panose="02010609060101010101" pitchFamily="49" charset="-122"/>
              <a:cs typeface="Times New Roman" panose="02020603050405020304" pitchFamily="18" charset="0"/>
            </a:endParaRPr>
          </a:p>
        </p:txBody>
      </p:sp>
      <p:pic>
        <p:nvPicPr>
          <p:cNvPr id="12" name="图片 11">
            <a:extLst>
              <a:ext uri="{FF2B5EF4-FFF2-40B4-BE49-F238E27FC236}">
                <a16:creationId xmlns:a16="http://schemas.microsoft.com/office/drawing/2014/main" id="{E0C82F59-3964-4D35-8B3C-60B5241A40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75065" y="0"/>
            <a:ext cx="2868935" cy="596314"/>
          </a:xfrm>
          <a:prstGeom prst="rect">
            <a:avLst/>
          </a:prstGeom>
        </p:spPr>
      </p:pic>
      <p:sp>
        <p:nvSpPr>
          <p:cNvPr id="14" name="文本框 13">
            <a:extLst>
              <a:ext uri="{FF2B5EF4-FFF2-40B4-BE49-F238E27FC236}">
                <a16:creationId xmlns:a16="http://schemas.microsoft.com/office/drawing/2014/main" id="{9CC09EF4-ED92-4FAF-94C2-4523A372308D}"/>
              </a:ext>
            </a:extLst>
          </p:cNvPr>
          <p:cNvSpPr txBox="1"/>
          <p:nvPr/>
        </p:nvSpPr>
        <p:spPr>
          <a:xfrm>
            <a:off x="2286000" y="2771409"/>
            <a:ext cx="4572000" cy="584775"/>
          </a:xfrm>
          <a:prstGeom prst="rect">
            <a:avLst/>
          </a:prstGeom>
          <a:noFill/>
        </p:spPr>
        <p:txBody>
          <a:bodyPr wrap="square">
            <a:spAutoFit/>
          </a:bodyPr>
          <a:lstStyle/>
          <a:p>
            <a:pPr algn="ctr"/>
            <a:r>
              <a:rPr lang="zh-CN" altLang="en-US" sz="3200" kern="100" dirty="0">
                <a:effectLst/>
                <a:latin typeface="楷体" panose="02010609060101010101" pitchFamily="49" charset="-122"/>
                <a:ea typeface="楷体" panose="02010609060101010101" pitchFamily="49" charset="-122"/>
                <a:cs typeface="Times New Roman" panose="02020603050405020304" pitchFamily="18" charset="0"/>
              </a:rPr>
              <a:t>（</a:t>
            </a:r>
            <a:r>
              <a:rPr lang="zh-CN" altLang="zh-CN" sz="3200" kern="100" dirty="0">
                <a:effectLst/>
                <a:latin typeface="楷体" panose="02010609060101010101" pitchFamily="49" charset="-122"/>
                <a:ea typeface="楷体" panose="02010609060101010101" pitchFamily="49" charset="-122"/>
                <a:cs typeface="Times New Roman" panose="02020603050405020304" pitchFamily="18" charset="0"/>
              </a:rPr>
              <a:t>异地商会与企业创新</a:t>
            </a:r>
            <a:r>
              <a:rPr lang="zh-CN" altLang="en-US" sz="3200" kern="100" dirty="0">
                <a:effectLst/>
                <a:latin typeface="楷体" panose="02010609060101010101" pitchFamily="49" charset="-122"/>
                <a:ea typeface="楷体" panose="02010609060101010101" pitchFamily="49" charset="-122"/>
                <a:cs typeface="Times New Roman" panose="02020603050405020304" pitchFamily="18" charset="0"/>
              </a:rPr>
              <a:t>）</a:t>
            </a:r>
            <a:endParaRPr lang="zh-CN" altLang="zh-CN" kern="100" dirty="0">
              <a:effectLst/>
              <a:latin typeface="楷体" panose="02010609060101010101" pitchFamily="49" charset="-122"/>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4615717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B81DF7E4-6A02-4FB6-B2BE-624670DCB4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019" y="1406092"/>
            <a:ext cx="4399936" cy="4045816"/>
          </a:xfrm>
          <a:prstGeom prst="rect">
            <a:avLst/>
          </a:prstGeom>
        </p:spPr>
      </p:pic>
      <p:sp>
        <p:nvSpPr>
          <p:cNvPr id="9" name="文本框 8">
            <a:extLst>
              <a:ext uri="{FF2B5EF4-FFF2-40B4-BE49-F238E27FC236}">
                <a16:creationId xmlns:a16="http://schemas.microsoft.com/office/drawing/2014/main" id="{F1E0F110-9F8E-4741-981F-CC9680CA35C4}"/>
              </a:ext>
            </a:extLst>
          </p:cNvPr>
          <p:cNvSpPr txBox="1"/>
          <p:nvPr/>
        </p:nvSpPr>
        <p:spPr>
          <a:xfrm>
            <a:off x="585019" y="596782"/>
            <a:ext cx="4572000" cy="369332"/>
          </a:xfrm>
          <a:prstGeom prst="rect">
            <a:avLst/>
          </a:prstGeom>
          <a:noFill/>
        </p:spPr>
        <p:txBody>
          <a:bodyPr wrap="square">
            <a:spAutoFit/>
          </a:bodyPr>
          <a:lstStyle/>
          <a:p>
            <a:r>
              <a:rPr lang="en-US" altLang="zh-CN" b="1" dirty="0">
                <a:latin typeface="Times New Roman" panose="02020603050405020304" pitchFamily="18" charset="0"/>
                <a:cs typeface="Times New Roman" panose="02020603050405020304" pitchFamily="18" charset="0"/>
              </a:rPr>
              <a:t>Hypothesis development </a:t>
            </a:r>
          </a:p>
        </p:txBody>
      </p:sp>
      <p:sp>
        <p:nvSpPr>
          <p:cNvPr id="13" name="文本框 12">
            <a:extLst>
              <a:ext uri="{FF2B5EF4-FFF2-40B4-BE49-F238E27FC236}">
                <a16:creationId xmlns:a16="http://schemas.microsoft.com/office/drawing/2014/main" id="{9C217297-DE4F-4BE9-BC7D-77F9F9BDF4EC}"/>
              </a:ext>
            </a:extLst>
          </p:cNvPr>
          <p:cNvSpPr txBox="1"/>
          <p:nvPr/>
        </p:nvSpPr>
        <p:spPr>
          <a:xfrm>
            <a:off x="5481483" y="2413337"/>
            <a:ext cx="3303639" cy="2031325"/>
          </a:xfrm>
          <a:prstGeom prst="rect">
            <a:avLst/>
          </a:prstGeom>
          <a:noFill/>
        </p:spPr>
        <p:txBody>
          <a:bodyPr wrap="square">
            <a:spAutoFit/>
          </a:bodyPr>
          <a:lstStyle/>
          <a:p>
            <a:r>
              <a:rPr lang="en-US" altLang="zh-CN" dirty="0">
                <a:latin typeface="Times New Roman" panose="02020603050405020304" pitchFamily="18" charset="0"/>
                <a:cs typeface="Times New Roman" panose="02020603050405020304" pitchFamily="18" charset="0"/>
              </a:rPr>
              <a:t>The </a:t>
            </a:r>
            <a:r>
              <a:rPr lang="en-US" altLang="zh-CN" u="sng" dirty="0">
                <a:latin typeface="Times New Roman" panose="02020603050405020304" pitchFamily="18" charset="0"/>
                <a:cs typeface="Times New Roman" panose="02020603050405020304" pitchFamily="18" charset="0"/>
              </a:rPr>
              <a:t>emotional connection </a:t>
            </a:r>
            <a:r>
              <a:rPr lang="en-US" altLang="zh-CN" dirty="0">
                <a:latin typeface="Times New Roman" panose="02020603050405020304" pitchFamily="18" charset="0"/>
                <a:cs typeface="Times New Roman" panose="02020603050405020304" pitchFamily="18" charset="0"/>
              </a:rPr>
              <a:t>between people and their hometown in the process of life and growth is called</a:t>
            </a:r>
          </a:p>
          <a:p>
            <a:r>
              <a:rPr lang="en-US" altLang="zh-CN" b="1" dirty="0">
                <a:latin typeface="Times New Roman" panose="02020603050405020304" pitchFamily="18" charset="0"/>
                <a:cs typeface="Times New Roman" panose="02020603050405020304" pitchFamily="18" charset="0"/>
              </a:rPr>
              <a:t>"hometown identity". </a:t>
            </a:r>
          </a:p>
          <a:p>
            <a:endParaRPr lang="en-US" altLang="zh-CN" b="1"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-Tuan (1974), human geographer</a:t>
            </a:r>
            <a:endParaRPr lang="zh-CN" altLang="en-US" dirty="0">
              <a:latin typeface="Times New Roman" panose="02020603050405020304" pitchFamily="18" charset="0"/>
              <a:cs typeface="Times New Roman" panose="02020603050405020304" pitchFamily="18" charset="0"/>
            </a:endParaRPr>
          </a:p>
        </p:txBody>
      </p:sp>
      <p:sp>
        <p:nvSpPr>
          <p:cNvPr id="14" name="矩形 13">
            <a:extLst>
              <a:ext uri="{FF2B5EF4-FFF2-40B4-BE49-F238E27FC236}">
                <a16:creationId xmlns:a16="http://schemas.microsoft.com/office/drawing/2014/main" id="{40911F3B-0032-42C2-BBF3-39E4D26982F4}"/>
              </a:ext>
            </a:extLst>
          </p:cNvPr>
          <p:cNvSpPr/>
          <p:nvPr/>
        </p:nvSpPr>
        <p:spPr>
          <a:xfrm>
            <a:off x="0" y="0"/>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5E5EEC6A-74B5-4C61-A70A-681A8F2AE021}"/>
              </a:ext>
            </a:extLst>
          </p:cNvPr>
          <p:cNvSpPr/>
          <p:nvPr/>
        </p:nvSpPr>
        <p:spPr>
          <a:xfrm>
            <a:off x="3632023" y="2015615"/>
            <a:ext cx="1485667" cy="65384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30D7D76E-EC59-4EEA-BD08-98E4BFF2252F}"/>
              </a:ext>
            </a:extLst>
          </p:cNvPr>
          <p:cNvSpPr/>
          <p:nvPr/>
        </p:nvSpPr>
        <p:spPr>
          <a:xfrm>
            <a:off x="0" y="6548284"/>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a:extLst>
              <a:ext uri="{FF2B5EF4-FFF2-40B4-BE49-F238E27FC236}">
                <a16:creationId xmlns:a16="http://schemas.microsoft.com/office/drawing/2014/main" id="{79BF7400-739E-4096-BBC5-7E8F45F9F6B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5065" y="5956886"/>
            <a:ext cx="2868935" cy="596314"/>
          </a:xfrm>
          <a:prstGeom prst="rect">
            <a:avLst/>
          </a:prstGeom>
        </p:spPr>
      </p:pic>
    </p:spTree>
    <p:extLst>
      <p:ext uri="{BB962C8B-B14F-4D97-AF65-F5344CB8AC3E}">
        <p14:creationId xmlns:p14="http://schemas.microsoft.com/office/powerpoint/2010/main" val="22142849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B81DF7E4-6A02-4FB6-B2BE-624670DCB4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019" y="1406092"/>
            <a:ext cx="4399936" cy="4045816"/>
          </a:xfrm>
          <a:prstGeom prst="rect">
            <a:avLst/>
          </a:prstGeom>
        </p:spPr>
      </p:pic>
      <p:sp>
        <p:nvSpPr>
          <p:cNvPr id="9" name="文本框 8">
            <a:extLst>
              <a:ext uri="{FF2B5EF4-FFF2-40B4-BE49-F238E27FC236}">
                <a16:creationId xmlns:a16="http://schemas.microsoft.com/office/drawing/2014/main" id="{F1E0F110-9F8E-4741-981F-CC9680CA35C4}"/>
              </a:ext>
            </a:extLst>
          </p:cNvPr>
          <p:cNvSpPr txBox="1"/>
          <p:nvPr/>
        </p:nvSpPr>
        <p:spPr>
          <a:xfrm>
            <a:off x="585019" y="596782"/>
            <a:ext cx="4572000" cy="369332"/>
          </a:xfrm>
          <a:prstGeom prst="rect">
            <a:avLst/>
          </a:prstGeom>
          <a:noFill/>
        </p:spPr>
        <p:txBody>
          <a:bodyPr wrap="square">
            <a:spAutoFit/>
          </a:bodyPr>
          <a:lstStyle/>
          <a:p>
            <a:r>
              <a:rPr lang="en-US" altLang="zh-CN" b="1" dirty="0">
                <a:latin typeface="Times New Roman" panose="02020603050405020304" pitchFamily="18" charset="0"/>
                <a:cs typeface="Times New Roman" panose="02020603050405020304" pitchFamily="18" charset="0"/>
              </a:rPr>
              <a:t>Hypothesis development </a:t>
            </a:r>
          </a:p>
        </p:txBody>
      </p:sp>
      <p:sp>
        <p:nvSpPr>
          <p:cNvPr id="13" name="文本框 12">
            <a:extLst>
              <a:ext uri="{FF2B5EF4-FFF2-40B4-BE49-F238E27FC236}">
                <a16:creationId xmlns:a16="http://schemas.microsoft.com/office/drawing/2014/main" id="{9C217297-DE4F-4BE9-BC7D-77F9F9BDF4EC}"/>
              </a:ext>
            </a:extLst>
          </p:cNvPr>
          <p:cNvSpPr txBox="1"/>
          <p:nvPr/>
        </p:nvSpPr>
        <p:spPr>
          <a:xfrm>
            <a:off x="5481483" y="2413337"/>
            <a:ext cx="3303639" cy="2031325"/>
          </a:xfrm>
          <a:prstGeom prst="rect">
            <a:avLst/>
          </a:prstGeom>
          <a:noFill/>
        </p:spPr>
        <p:txBody>
          <a:bodyPr wrap="square">
            <a:spAutoFit/>
          </a:bodyPr>
          <a:lstStyle/>
          <a:p>
            <a:r>
              <a:rPr lang="zh-CN" altLang="en-US" dirty="0">
                <a:latin typeface="微软雅黑" panose="020B0503020204020204" pitchFamily="34" charset="-122"/>
                <a:ea typeface="微软雅黑" panose="020B0503020204020204" pitchFamily="34" charset="-122"/>
                <a:cs typeface="Times New Roman" panose="02020603050405020304" pitchFamily="18" charset="0"/>
              </a:rPr>
              <a:t>“抢抓机遇，返乡兴业。商会成立三年来，有效促成了多个会员企业回乡投资兴业。截至目前，商会会员企业在川共投资项目</a:t>
            </a:r>
            <a:r>
              <a:rPr lang="en-US" altLang="zh-CN" dirty="0">
                <a:latin typeface="微软雅黑" panose="020B0503020204020204" pitchFamily="34" charset="-122"/>
                <a:ea typeface="微软雅黑" panose="020B0503020204020204" pitchFamily="34" charset="-122"/>
                <a:cs typeface="Times New Roman" panose="02020603050405020304" pitchFamily="18" charset="0"/>
              </a:rPr>
              <a:t>17</a:t>
            </a:r>
            <a:r>
              <a:rPr lang="zh-CN" altLang="en-US" dirty="0">
                <a:latin typeface="微软雅黑" panose="020B0503020204020204" pitchFamily="34" charset="-122"/>
                <a:ea typeface="微软雅黑" panose="020B0503020204020204" pitchFamily="34" charset="-122"/>
                <a:cs typeface="Times New Roman" panose="02020603050405020304" pitchFamily="18" charset="0"/>
              </a:rPr>
              <a:t>个，投资总额达</a:t>
            </a:r>
            <a:r>
              <a:rPr lang="en-US" altLang="zh-CN" dirty="0">
                <a:latin typeface="微软雅黑" panose="020B0503020204020204" pitchFamily="34" charset="-122"/>
                <a:ea typeface="微软雅黑" panose="020B0503020204020204" pitchFamily="34" charset="-122"/>
                <a:cs typeface="Times New Roman" panose="02020603050405020304" pitchFamily="18" charset="0"/>
              </a:rPr>
              <a:t>29.165</a:t>
            </a:r>
            <a:r>
              <a:rPr lang="zh-CN" altLang="en-US" dirty="0">
                <a:latin typeface="微软雅黑" panose="020B0503020204020204" pitchFamily="34" charset="-122"/>
                <a:ea typeface="微软雅黑" panose="020B0503020204020204" pitchFamily="34" charset="-122"/>
                <a:cs typeface="Times New Roman" panose="02020603050405020304" pitchFamily="18" charset="0"/>
              </a:rPr>
              <a:t>亿元。另外，待签约项目</a:t>
            </a:r>
            <a:r>
              <a:rPr lang="en-US" altLang="zh-CN" dirty="0">
                <a:latin typeface="微软雅黑" panose="020B0503020204020204" pitchFamily="34" charset="-122"/>
                <a:ea typeface="微软雅黑" panose="020B0503020204020204" pitchFamily="34" charset="-122"/>
                <a:cs typeface="Times New Roman" panose="02020603050405020304" pitchFamily="18" charset="0"/>
              </a:rPr>
              <a:t>7</a:t>
            </a:r>
            <a:r>
              <a:rPr lang="zh-CN" altLang="en-US" dirty="0">
                <a:latin typeface="微软雅黑" panose="020B0503020204020204" pitchFamily="34" charset="-122"/>
                <a:ea typeface="微软雅黑" panose="020B0503020204020204" pitchFamily="34" charset="-122"/>
                <a:cs typeface="Times New Roman" panose="02020603050405020304" pitchFamily="18" charset="0"/>
              </a:rPr>
              <a:t>个。”</a:t>
            </a:r>
          </a:p>
        </p:txBody>
      </p:sp>
      <p:sp>
        <p:nvSpPr>
          <p:cNvPr id="14" name="矩形 13">
            <a:extLst>
              <a:ext uri="{FF2B5EF4-FFF2-40B4-BE49-F238E27FC236}">
                <a16:creationId xmlns:a16="http://schemas.microsoft.com/office/drawing/2014/main" id="{40911F3B-0032-42C2-BBF3-39E4D26982F4}"/>
              </a:ext>
            </a:extLst>
          </p:cNvPr>
          <p:cNvSpPr/>
          <p:nvPr/>
        </p:nvSpPr>
        <p:spPr>
          <a:xfrm>
            <a:off x="0" y="0"/>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5E5EEC6A-74B5-4C61-A70A-681A8F2AE021}"/>
              </a:ext>
            </a:extLst>
          </p:cNvPr>
          <p:cNvSpPr/>
          <p:nvPr/>
        </p:nvSpPr>
        <p:spPr>
          <a:xfrm>
            <a:off x="3632023" y="2015615"/>
            <a:ext cx="1485667" cy="65384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30D7D76E-EC59-4EEA-BD08-98E4BFF2252F}"/>
              </a:ext>
            </a:extLst>
          </p:cNvPr>
          <p:cNvSpPr/>
          <p:nvPr/>
        </p:nvSpPr>
        <p:spPr>
          <a:xfrm>
            <a:off x="0" y="6548284"/>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a:extLst>
              <a:ext uri="{FF2B5EF4-FFF2-40B4-BE49-F238E27FC236}">
                <a16:creationId xmlns:a16="http://schemas.microsoft.com/office/drawing/2014/main" id="{79BF7400-739E-4096-BBC5-7E8F45F9F6B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5065" y="5956886"/>
            <a:ext cx="2868935" cy="596314"/>
          </a:xfrm>
          <a:prstGeom prst="rect">
            <a:avLst/>
          </a:prstGeom>
        </p:spPr>
      </p:pic>
    </p:spTree>
    <p:extLst>
      <p:ext uri="{BB962C8B-B14F-4D97-AF65-F5344CB8AC3E}">
        <p14:creationId xmlns:p14="http://schemas.microsoft.com/office/powerpoint/2010/main" val="39665061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B81DF7E4-6A02-4FB6-B2BE-624670DCB4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019" y="1406092"/>
            <a:ext cx="4399936" cy="4045816"/>
          </a:xfrm>
          <a:prstGeom prst="rect">
            <a:avLst/>
          </a:prstGeom>
        </p:spPr>
      </p:pic>
      <p:sp>
        <p:nvSpPr>
          <p:cNvPr id="9" name="文本框 8">
            <a:extLst>
              <a:ext uri="{FF2B5EF4-FFF2-40B4-BE49-F238E27FC236}">
                <a16:creationId xmlns:a16="http://schemas.microsoft.com/office/drawing/2014/main" id="{F1E0F110-9F8E-4741-981F-CC9680CA35C4}"/>
              </a:ext>
            </a:extLst>
          </p:cNvPr>
          <p:cNvSpPr txBox="1"/>
          <p:nvPr/>
        </p:nvSpPr>
        <p:spPr>
          <a:xfrm>
            <a:off x="585019" y="596782"/>
            <a:ext cx="4572000" cy="369332"/>
          </a:xfrm>
          <a:prstGeom prst="rect">
            <a:avLst/>
          </a:prstGeom>
          <a:noFill/>
        </p:spPr>
        <p:txBody>
          <a:bodyPr wrap="square">
            <a:spAutoFit/>
          </a:bodyPr>
          <a:lstStyle/>
          <a:p>
            <a:r>
              <a:rPr lang="en-US" altLang="zh-CN" b="1" dirty="0">
                <a:latin typeface="Times New Roman" panose="02020603050405020304" pitchFamily="18" charset="0"/>
                <a:cs typeface="Times New Roman" panose="02020603050405020304" pitchFamily="18" charset="0"/>
              </a:rPr>
              <a:t>Hypothesis development </a:t>
            </a:r>
          </a:p>
        </p:txBody>
      </p:sp>
      <p:sp>
        <p:nvSpPr>
          <p:cNvPr id="6" name="文本框 5">
            <a:extLst>
              <a:ext uri="{FF2B5EF4-FFF2-40B4-BE49-F238E27FC236}">
                <a16:creationId xmlns:a16="http://schemas.microsoft.com/office/drawing/2014/main" id="{4EB27506-2991-41B1-90CA-2A51DDBBAAF7}"/>
              </a:ext>
            </a:extLst>
          </p:cNvPr>
          <p:cNvSpPr txBox="1"/>
          <p:nvPr/>
        </p:nvSpPr>
        <p:spPr>
          <a:xfrm>
            <a:off x="5717458" y="2635879"/>
            <a:ext cx="2236839" cy="646331"/>
          </a:xfrm>
          <a:prstGeom prst="rect">
            <a:avLst/>
          </a:prstGeom>
          <a:noFill/>
        </p:spPr>
        <p:txBody>
          <a:bodyPr wrap="square">
            <a:spAutoFit/>
          </a:bodyPr>
          <a:lstStyle/>
          <a:p>
            <a:r>
              <a:rPr lang="en-US" altLang="zh-CN" dirty="0">
                <a:latin typeface="Times New Roman" panose="02020603050405020304" pitchFamily="18" charset="0"/>
                <a:cs typeface="Times New Roman" panose="02020603050405020304" pitchFamily="18" charset="0"/>
              </a:rPr>
              <a:t>Innovation networks</a:t>
            </a:r>
          </a:p>
          <a:p>
            <a:r>
              <a:rPr lang="en-US" altLang="zh-CN" dirty="0">
                <a:latin typeface="Times New Roman" panose="02020603050405020304" pitchFamily="18" charset="0"/>
                <a:cs typeface="Times New Roman" panose="02020603050405020304" pitchFamily="18" charset="0"/>
              </a:rPr>
              <a:t>-</a:t>
            </a:r>
            <a:r>
              <a:rPr lang="en-US" altLang="zh-CN" sz="1800" dirty="0">
                <a:effectLst/>
                <a:latin typeface="Times New Roman" panose="02020603050405020304" pitchFamily="18" charset="0"/>
                <a:ea typeface="等线" panose="02010600030101010101" pitchFamily="2" charset="-122"/>
              </a:rPr>
              <a:t> Weng (2002)</a:t>
            </a:r>
            <a:endParaRPr lang="zh-CN" altLang="en-US" dirty="0">
              <a:latin typeface="Times New Roman" panose="02020603050405020304" pitchFamily="18" charset="0"/>
              <a:cs typeface="Times New Roman" panose="02020603050405020304" pitchFamily="18" charset="0"/>
            </a:endParaRPr>
          </a:p>
        </p:txBody>
      </p:sp>
      <p:sp>
        <p:nvSpPr>
          <p:cNvPr id="8" name="文本框 7">
            <a:extLst>
              <a:ext uri="{FF2B5EF4-FFF2-40B4-BE49-F238E27FC236}">
                <a16:creationId xmlns:a16="http://schemas.microsoft.com/office/drawing/2014/main" id="{9D2BECDD-5BA8-4609-BCE8-94E40BEB7C21}"/>
              </a:ext>
            </a:extLst>
          </p:cNvPr>
          <p:cNvSpPr txBox="1"/>
          <p:nvPr/>
        </p:nvSpPr>
        <p:spPr>
          <a:xfrm>
            <a:off x="5668297" y="1448387"/>
            <a:ext cx="4572000" cy="646331"/>
          </a:xfrm>
          <a:prstGeom prst="rect">
            <a:avLst/>
          </a:prstGeom>
          <a:noFill/>
        </p:spPr>
        <p:txBody>
          <a:bodyPr wrap="square">
            <a:spAutoFit/>
          </a:bodyPr>
          <a:lstStyle/>
          <a:p>
            <a:r>
              <a:rPr lang="en-US" altLang="zh-CN" dirty="0">
                <a:latin typeface="Times New Roman" panose="02020603050405020304" pitchFamily="18" charset="0"/>
                <a:cs typeface="Times New Roman" panose="02020603050405020304" pitchFamily="18" charset="0"/>
              </a:rPr>
              <a:t>Enhance trust more easily</a:t>
            </a:r>
          </a:p>
          <a:p>
            <a:r>
              <a:rPr lang="en-US" altLang="zh-CN" dirty="0">
                <a:latin typeface="Times New Roman" panose="02020603050405020304" pitchFamily="18" charset="0"/>
                <a:cs typeface="Times New Roman" panose="02020603050405020304" pitchFamily="18" charset="0"/>
              </a:rPr>
              <a:t>-Chiles and McMackin (1996)</a:t>
            </a:r>
            <a:endParaRPr lang="zh-CN" altLang="en-US" dirty="0">
              <a:latin typeface="Times New Roman" panose="02020603050405020304" pitchFamily="18" charset="0"/>
              <a:cs typeface="Times New Roman" panose="02020603050405020304" pitchFamily="18" charset="0"/>
            </a:endParaRPr>
          </a:p>
        </p:txBody>
      </p:sp>
      <p:sp>
        <p:nvSpPr>
          <p:cNvPr id="11" name="文本框 10">
            <a:extLst>
              <a:ext uri="{FF2B5EF4-FFF2-40B4-BE49-F238E27FC236}">
                <a16:creationId xmlns:a16="http://schemas.microsoft.com/office/drawing/2014/main" id="{63F21AC4-A94E-414E-A5A4-31C5EC319D23}"/>
              </a:ext>
            </a:extLst>
          </p:cNvPr>
          <p:cNvSpPr txBox="1"/>
          <p:nvPr/>
        </p:nvSpPr>
        <p:spPr>
          <a:xfrm>
            <a:off x="5717458" y="3797150"/>
            <a:ext cx="4864508" cy="923330"/>
          </a:xfrm>
          <a:prstGeom prst="rect">
            <a:avLst/>
          </a:prstGeom>
          <a:noFill/>
        </p:spPr>
        <p:txBody>
          <a:bodyPr wrap="square">
            <a:spAutoFit/>
          </a:bodyPr>
          <a:lstStyle/>
          <a:p>
            <a:r>
              <a:rPr lang="en-US" altLang="zh-CN" dirty="0">
                <a:latin typeface="Times New Roman" panose="02020603050405020304" pitchFamily="18" charset="0"/>
                <a:cs typeface="Times New Roman" panose="02020603050405020304" pitchFamily="18" charset="0"/>
              </a:rPr>
              <a:t>Local government</a:t>
            </a:r>
          </a:p>
          <a:p>
            <a:r>
              <a:rPr lang="en-US" altLang="zh-CN" dirty="0">
                <a:latin typeface="Times New Roman" panose="02020603050405020304" pitchFamily="18" charset="0"/>
                <a:cs typeface="Times New Roman" panose="02020603050405020304" pitchFamily="18" charset="0"/>
              </a:rPr>
              <a:t>Research institutions</a:t>
            </a:r>
          </a:p>
          <a:p>
            <a:r>
              <a:rPr lang="en-US" altLang="zh-CN" dirty="0">
                <a:latin typeface="Times New Roman" panose="02020603050405020304" pitchFamily="18" charset="0"/>
                <a:cs typeface="Times New Roman" panose="02020603050405020304" pitchFamily="18" charset="0"/>
              </a:rPr>
              <a:t>Business managers</a:t>
            </a:r>
            <a:endParaRPr lang="zh-CN" altLang="en-US" dirty="0">
              <a:latin typeface="Times New Roman" panose="02020603050405020304" pitchFamily="18" charset="0"/>
              <a:cs typeface="Times New Roman" panose="02020603050405020304" pitchFamily="18" charset="0"/>
            </a:endParaRPr>
          </a:p>
        </p:txBody>
      </p:sp>
      <p:sp>
        <p:nvSpPr>
          <p:cNvPr id="15" name="矩形 14">
            <a:extLst>
              <a:ext uri="{FF2B5EF4-FFF2-40B4-BE49-F238E27FC236}">
                <a16:creationId xmlns:a16="http://schemas.microsoft.com/office/drawing/2014/main" id="{468BC495-F610-4743-B3BF-496605D09217}"/>
              </a:ext>
            </a:extLst>
          </p:cNvPr>
          <p:cNvSpPr/>
          <p:nvPr/>
        </p:nvSpPr>
        <p:spPr>
          <a:xfrm>
            <a:off x="0" y="0"/>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B40D7974-3FB5-4A30-BA71-A71A3CC309E4}"/>
              </a:ext>
            </a:extLst>
          </p:cNvPr>
          <p:cNvSpPr/>
          <p:nvPr/>
        </p:nvSpPr>
        <p:spPr>
          <a:xfrm>
            <a:off x="3585320" y="2775156"/>
            <a:ext cx="1485667" cy="13003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DFB3E48C-528F-48FE-81E9-A64663002334}"/>
              </a:ext>
            </a:extLst>
          </p:cNvPr>
          <p:cNvSpPr/>
          <p:nvPr/>
        </p:nvSpPr>
        <p:spPr>
          <a:xfrm>
            <a:off x="0" y="6548284"/>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a:extLst>
              <a:ext uri="{FF2B5EF4-FFF2-40B4-BE49-F238E27FC236}">
                <a16:creationId xmlns:a16="http://schemas.microsoft.com/office/drawing/2014/main" id="{662D5ECE-F919-4BAD-913B-78029AA2A4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5065" y="5956886"/>
            <a:ext cx="2868935" cy="596314"/>
          </a:xfrm>
          <a:prstGeom prst="rect">
            <a:avLst/>
          </a:prstGeom>
        </p:spPr>
      </p:pic>
    </p:spTree>
    <p:extLst>
      <p:ext uri="{BB962C8B-B14F-4D97-AF65-F5344CB8AC3E}">
        <p14:creationId xmlns:p14="http://schemas.microsoft.com/office/powerpoint/2010/main" val="36395286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B81DF7E4-6A02-4FB6-B2BE-624670DCB4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019" y="1406092"/>
            <a:ext cx="4399936" cy="4045816"/>
          </a:xfrm>
          <a:prstGeom prst="rect">
            <a:avLst/>
          </a:prstGeom>
        </p:spPr>
      </p:pic>
      <p:sp>
        <p:nvSpPr>
          <p:cNvPr id="9" name="文本框 8">
            <a:extLst>
              <a:ext uri="{FF2B5EF4-FFF2-40B4-BE49-F238E27FC236}">
                <a16:creationId xmlns:a16="http://schemas.microsoft.com/office/drawing/2014/main" id="{F1E0F110-9F8E-4741-981F-CC9680CA35C4}"/>
              </a:ext>
            </a:extLst>
          </p:cNvPr>
          <p:cNvSpPr txBox="1"/>
          <p:nvPr/>
        </p:nvSpPr>
        <p:spPr>
          <a:xfrm>
            <a:off x="585019" y="596782"/>
            <a:ext cx="4572000" cy="369332"/>
          </a:xfrm>
          <a:prstGeom prst="rect">
            <a:avLst/>
          </a:prstGeom>
          <a:noFill/>
        </p:spPr>
        <p:txBody>
          <a:bodyPr wrap="square">
            <a:spAutoFit/>
          </a:bodyPr>
          <a:lstStyle/>
          <a:p>
            <a:r>
              <a:rPr lang="en-US" altLang="zh-CN" b="1" dirty="0">
                <a:latin typeface="Times New Roman" panose="02020603050405020304" pitchFamily="18" charset="0"/>
                <a:cs typeface="Times New Roman" panose="02020603050405020304" pitchFamily="18" charset="0"/>
              </a:rPr>
              <a:t>Hypothesis development </a:t>
            </a:r>
          </a:p>
        </p:txBody>
      </p:sp>
      <p:sp>
        <p:nvSpPr>
          <p:cNvPr id="15" name="矩形 14">
            <a:extLst>
              <a:ext uri="{FF2B5EF4-FFF2-40B4-BE49-F238E27FC236}">
                <a16:creationId xmlns:a16="http://schemas.microsoft.com/office/drawing/2014/main" id="{468BC495-F610-4743-B3BF-496605D09217}"/>
              </a:ext>
            </a:extLst>
          </p:cNvPr>
          <p:cNvSpPr/>
          <p:nvPr/>
        </p:nvSpPr>
        <p:spPr>
          <a:xfrm>
            <a:off x="0" y="0"/>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B40D7974-3FB5-4A30-BA71-A71A3CC309E4}"/>
              </a:ext>
            </a:extLst>
          </p:cNvPr>
          <p:cNvSpPr/>
          <p:nvPr/>
        </p:nvSpPr>
        <p:spPr>
          <a:xfrm>
            <a:off x="3585320" y="2775156"/>
            <a:ext cx="1485667" cy="13003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DFB3E48C-528F-48FE-81E9-A64663002334}"/>
              </a:ext>
            </a:extLst>
          </p:cNvPr>
          <p:cNvSpPr/>
          <p:nvPr/>
        </p:nvSpPr>
        <p:spPr>
          <a:xfrm>
            <a:off x="0" y="6548284"/>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a:extLst>
              <a:ext uri="{FF2B5EF4-FFF2-40B4-BE49-F238E27FC236}">
                <a16:creationId xmlns:a16="http://schemas.microsoft.com/office/drawing/2014/main" id="{662D5ECE-F919-4BAD-913B-78029AA2A4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5065" y="5956886"/>
            <a:ext cx="2868935" cy="596314"/>
          </a:xfrm>
          <a:prstGeom prst="rect">
            <a:avLst/>
          </a:prstGeom>
        </p:spPr>
      </p:pic>
      <p:sp>
        <p:nvSpPr>
          <p:cNvPr id="12" name="文本框 11">
            <a:extLst>
              <a:ext uri="{FF2B5EF4-FFF2-40B4-BE49-F238E27FC236}">
                <a16:creationId xmlns:a16="http://schemas.microsoft.com/office/drawing/2014/main" id="{C678BE07-A170-4610-A6EF-336D7FBFEB23}"/>
              </a:ext>
            </a:extLst>
          </p:cNvPr>
          <p:cNvSpPr txBox="1"/>
          <p:nvPr/>
        </p:nvSpPr>
        <p:spPr>
          <a:xfrm>
            <a:off x="5599044" y="3656469"/>
            <a:ext cx="2472244" cy="830997"/>
          </a:xfrm>
          <a:prstGeom prst="rect">
            <a:avLst/>
          </a:prstGeom>
          <a:noFill/>
        </p:spPr>
        <p:txBody>
          <a:bodyPr wrap="square">
            <a:spAutoFit/>
          </a:bodyPr>
          <a:lstStyle/>
          <a:p>
            <a:pPr indent="266700" algn="just"/>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rPr>
              <a:t>在驻浙办牵头下，商会成立当年即与隆昌县政府签订了县会友好合作协议，在隆昌打造浙商工业园，开创了商会建园的先例。</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文本框 13">
            <a:extLst>
              <a:ext uri="{FF2B5EF4-FFF2-40B4-BE49-F238E27FC236}">
                <a16:creationId xmlns:a16="http://schemas.microsoft.com/office/drawing/2014/main" id="{33CF8A75-E182-45F8-AEA8-31A936889DBC}"/>
              </a:ext>
            </a:extLst>
          </p:cNvPr>
          <p:cNvSpPr txBox="1"/>
          <p:nvPr/>
        </p:nvSpPr>
        <p:spPr>
          <a:xfrm>
            <a:off x="5532785" y="1452607"/>
            <a:ext cx="2538504" cy="1569660"/>
          </a:xfrm>
          <a:prstGeom prst="rect">
            <a:avLst/>
          </a:prstGeom>
          <a:noFill/>
        </p:spPr>
        <p:txBody>
          <a:bodyPr wrap="square">
            <a:spAutoFit/>
          </a:bodyPr>
          <a:lstStyle/>
          <a:p>
            <a:r>
              <a:rPr lang="en-US" altLang="zh-CN" sz="12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dirty="0">
                <a:effectLst/>
                <a:latin typeface="微软雅黑" panose="020B0503020204020204" pitchFamily="34" charset="-122"/>
                <a:ea typeface="微软雅黑" panose="020B0503020204020204" pitchFamily="34" charset="-122"/>
                <a:cs typeface="Times New Roman" panose="02020603050405020304" pitchFamily="18" charset="0"/>
              </a:rPr>
              <a:t>组织协调。组织会员以各种形式的联谊会、展销会、培训班，以及组织会员外出考察、引资引智力、洽谈项目等，协调商会于会员之间、会员与会员之间、会员与外界之间的各种利益关系。在理顺关系的基础上，选择适当时机组建东北企业集团。</a:t>
            </a:r>
            <a:r>
              <a:rPr lang="en-US" altLang="zh-CN" sz="12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042885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B81DF7E4-6A02-4FB6-B2BE-624670DCB4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019" y="1406092"/>
            <a:ext cx="4399936" cy="4045816"/>
          </a:xfrm>
          <a:prstGeom prst="rect">
            <a:avLst/>
          </a:prstGeom>
        </p:spPr>
      </p:pic>
      <p:sp>
        <p:nvSpPr>
          <p:cNvPr id="9" name="文本框 8">
            <a:extLst>
              <a:ext uri="{FF2B5EF4-FFF2-40B4-BE49-F238E27FC236}">
                <a16:creationId xmlns:a16="http://schemas.microsoft.com/office/drawing/2014/main" id="{F1E0F110-9F8E-4741-981F-CC9680CA35C4}"/>
              </a:ext>
            </a:extLst>
          </p:cNvPr>
          <p:cNvSpPr txBox="1"/>
          <p:nvPr/>
        </p:nvSpPr>
        <p:spPr>
          <a:xfrm>
            <a:off x="585019" y="596782"/>
            <a:ext cx="4572000" cy="369332"/>
          </a:xfrm>
          <a:prstGeom prst="rect">
            <a:avLst/>
          </a:prstGeom>
          <a:noFill/>
        </p:spPr>
        <p:txBody>
          <a:bodyPr wrap="square">
            <a:spAutoFit/>
          </a:bodyPr>
          <a:lstStyle/>
          <a:p>
            <a:r>
              <a:rPr lang="en-US" altLang="zh-CN" b="1" dirty="0">
                <a:latin typeface="Times New Roman" panose="02020603050405020304" pitchFamily="18" charset="0"/>
                <a:cs typeface="Times New Roman" panose="02020603050405020304" pitchFamily="18" charset="0"/>
              </a:rPr>
              <a:t>Hypothesis development </a:t>
            </a:r>
          </a:p>
        </p:txBody>
      </p:sp>
      <p:sp>
        <p:nvSpPr>
          <p:cNvPr id="6" name="文本框 5">
            <a:extLst>
              <a:ext uri="{FF2B5EF4-FFF2-40B4-BE49-F238E27FC236}">
                <a16:creationId xmlns:a16="http://schemas.microsoft.com/office/drawing/2014/main" id="{D6862B0D-6440-4F84-AB5E-051B6BCF0FDF}"/>
              </a:ext>
            </a:extLst>
          </p:cNvPr>
          <p:cNvSpPr txBox="1"/>
          <p:nvPr/>
        </p:nvSpPr>
        <p:spPr>
          <a:xfrm>
            <a:off x="5551350" y="2585962"/>
            <a:ext cx="2000865" cy="923330"/>
          </a:xfrm>
          <a:prstGeom prst="rect">
            <a:avLst/>
          </a:prstGeom>
          <a:noFill/>
        </p:spPr>
        <p:txBody>
          <a:bodyPr wrap="square">
            <a:spAutoFit/>
          </a:bodyPr>
          <a:lstStyle/>
          <a:p>
            <a:r>
              <a:rPr lang="en-US" altLang="zh-CN" dirty="0">
                <a:latin typeface="Times New Roman" panose="02020603050405020304" pitchFamily="18" charset="0"/>
                <a:cs typeface="Times New Roman" panose="02020603050405020304" pitchFamily="18" charset="0"/>
              </a:rPr>
              <a:t>Bank:</a:t>
            </a:r>
          </a:p>
          <a:p>
            <a:r>
              <a:rPr lang="en-US" altLang="zh-CN" dirty="0">
                <a:latin typeface="Times New Roman" panose="02020603050405020304" pitchFamily="18" charset="0"/>
                <a:cs typeface="Times New Roman" panose="02020603050405020304" pitchFamily="18" charset="0"/>
              </a:rPr>
              <a:t>Hard information </a:t>
            </a:r>
          </a:p>
          <a:p>
            <a:r>
              <a:rPr lang="en-US" altLang="zh-CN" u="sng" dirty="0">
                <a:latin typeface="Times New Roman" panose="02020603050405020304" pitchFamily="18" charset="0"/>
                <a:cs typeface="Times New Roman" panose="02020603050405020304" pitchFamily="18" charset="0"/>
              </a:rPr>
              <a:t>Soft information</a:t>
            </a:r>
            <a:endParaRPr lang="zh-CN" altLang="en-US" u="sng" dirty="0">
              <a:latin typeface="Times New Roman" panose="02020603050405020304" pitchFamily="18" charset="0"/>
              <a:cs typeface="Times New Roman" panose="02020603050405020304" pitchFamily="18" charset="0"/>
            </a:endParaRPr>
          </a:p>
        </p:txBody>
      </p:sp>
      <p:sp>
        <p:nvSpPr>
          <p:cNvPr id="11" name="矩形 10">
            <a:extLst>
              <a:ext uri="{FF2B5EF4-FFF2-40B4-BE49-F238E27FC236}">
                <a16:creationId xmlns:a16="http://schemas.microsoft.com/office/drawing/2014/main" id="{3C9D896E-DF16-487D-B3E0-27D9B413DDC1}"/>
              </a:ext>
            </a:extLst>
          </p:cNvPr>
          <p:cNvSpPr/>
          <p:nvPr/>
        </p:nvSpPr>
        <p:spPr>
          <a:xfrm>
            <a:off x="0" y="0"/>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CA9F1738-1AA6-44FF-9541-3DCCD70F2DC1}"/>
              </a:ext>
            </a:extLst>
          </p:cNvPr>
          <p:cNvSpPr/>
          <p:nvPr/>
        </p:nvSpPr>
        <p:spPr>
          <a:xfrm>
            <a:off x="3632023" y="4168879"/>
            <a:ext cx="1485667" cy="65384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37A886B8-E92F-42A9-AD68-F39916FF8842}"/>
              </a:ext>
            </a:extLst>
          </p:cNvPr>
          <p:cNvSpPr/>
          <p:nvPr/>
        </p:nvSpPr>
        <p:spPr>
          <a:xfrm>
            <a:off x="0" y="6548284"/>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a:extLst>
              <a:ext uri="{FF2B5EF4-FFF2-40B4-BE49-F238E27FC236}">
                <a16:creationId xmlns:a16="http://schemas.microsoft.com/office/drawing/2014/main" id="{D2FDDC35-C875-4BA1-8F97-90B4CC8416D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5065" y="5956886"/>
            <a:ext cx="2868935" cy="596314"/>
          </a:xfrm>
          <a:prstGeom prst="rect">
            <a:avLst/>
          </a:prstGeom>
        </p:spPr>
      </p:pic>
    </p:spTree>
    <p:extLst>
      <p:ext uri="{BB962C8B-B14F-4D97-AF65-F5344CB8AC3E}">
        <p14:creationId xmlns:p14="http://schemas.microsoft.com/office/powerpoint/2010/main" val="17508617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B81DF7E4-6A02-4FB6-B2BE-624670DCB4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019" y="1406092"/>
            <a:ext cx="4399936" cy="4045816"/>
          </a:xfrm>
          <a:prstGeom prst="rect">
            <a:avLst/>
          </a:prstGeom>
        </p:spPr>
      </p:pic>
      <p:sp>
        <p:nvSpPr>
          <p:cNvPr id="9" name="文本框 8">
            <a:extLst>
              <a:ext uri="{FF2B5EF4-FFF2-40B4-BE49-F238E27FC236}">
                <a16:creationId xmlns:a16="http://schemas.microsoft.com/office/drawing/2014/main" id="{F1E0F110-9F8E-4741-981F-CC9680CA35C4}"/>
              </a:ext>
            </a:extLst>
          </p:cNvPr>
          <p:cNvSpPr txBox="1"/>
          <p:nvPr/>
        </p:nvSpPr>
        <p:spPr>
          <a:xfrm>
            <a:off x="585019" y="596782"/>
            <a:ext cx="4572000" cy="369332"/>
          </a:xfrm>
          <a:prstGeom prst="rect">
            <a:avLst/>
          </a:prstGeom>
          <a:noFill/>
        </p:spPr>
        <p:txBody>
          <a:bodyPr wrap="square">
            <a:spAutoFit/>
          </a:bodyPr>
          <a:lstStyle/>
          <a:p>
            <a:r>
              <a:rPr lang="en-US" altLang="zh-CN" b="1" dirty="0">
                <a:latin typeface="Times New Roman" panose="02020603050405020304" pitchFamily="18" charset="0"/>
                <a:cs typeface="Times New Roman" panose="02020603050405020304" pitchFamily="18" charset="0"/>
              </a:rPr>
              <a:t>Hypothesis development </a:t>
            </a:r>
          </a:p>
        </p:txBody>
      </p:sp>
      <p:sp>
        <p:nvSpPr>
          <p:cNvPr id="6" name="文本框 5">
            <a:extLst>
              <a:ext uri="{FF2B5EF4-FFF2-40B4-BE49-F238E27FC236}">
                <a16:creationId xmlns:a16="http://schemas.microsoft.com/office/drawing/2014/main" id="{D6862B0D-6440-4F84-AB5E-051B6BCF0FDF}"/>
              </a:ext>
            </a:extLst>
          </p:cNvPr>
          <p:cNvSpPr txBox="1"/>
          <p:nvPr/>
        </p:nvSpPr>
        <p:spPr>
          <a:xfrm>
            <a:off x="5416905" y="1860555"/>
            <a:ext cx="3142076" cy="2492990"/>
          </a:xfrm>
          <a:prstGeom prst="rect">
            <a:avLst/>
          </a:prstGeom>
          <a:noFill/>
        </p:spPr>
        <p:txBody>
          <a:bodyPr wrap="square">
            <a:spAutoFit/>
          </a:bodyPr>
          <a:lstStyle/>
          <a:p>
            <a:r>
              <a:rPr lang="zh-CN" altLang="en-US" sz="1200" dirty="0">
                <a:latin typeface="微软雅黑" panose="020B0503020204020204" pitchFamily="34" charset="-122"/>
                <a:ea typeface="微软雅黑" panose="020B0503020204020204" pitchFamily="34" charset="-122"/>
                <a:cs typeface="Times New Roman" panose="02020603050405020304" pitchFamily="18" charset="0"/>
              </a:rPr>
              <a:t>     “银企合作，创新共赢。商会大胆探索与创新会员企业合作与发展模式，在四川省驻浙办的推动下，在隆昌发起成立了村镇银行，我会十余名会员成为四川兴隆村镇银行股东。</a:t>
            </a:r>
            <a:r>
              <a:rPr lang="en-US" altLang="zh-CN" sz="120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200" dirty="0">
              <a:latin typeface="微软雅黑" panose="020B0503020204020204" pitchFamily="34" charset="-122"/>
              <a:ea typeface="微软雅黑" panose="020B0503020204020204" pitchFamily="34" charset="-122"/>
              <a:cs typeface="Times New Roman" panose="02020603050405020304" pitchFamily="18" charset="0"/>
            </a:endParaRPr>
          </a:p>
          <a:p>
            <a:r>
              <a:rPr lang="zh-CN" altLang="en-US" sz="1200" dirty="0">
                <a:latin typeface="微软雅黑" panose="020B0503020204020204" pitchFamily="34" charset="-122"/>
                <a:ea typeface="微软雅黑" panose="020B0503020204020204" pitchFamily="34" charset="-122"/>
                <a:cs typeface="Times New Roman" panose="02020603050405020304" pitchFamily="18" charset="0"/>
              </a:rPr>
              <a:t>　　</a:t>
            </a:r>
          </a:p>
          <a:p>
            <a:r>
              <a:rPr lang="zh-CN" altLang="en-US" sz="1200" dirty="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2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200" dirty="0">
                <a:latin typeface="微软雅黑" panose="020B0503020204020204" pitchFamily="34" charset="-122"/>
                <a:ea typeface="微软雅黑" panose="020B0503020204020204" pitchFamily="34" charset="-122"/>
                <a:cs typeface="Times New Roman" panose="02020603050405020304" pitchFamily="18" charset="0"/>
              </a:rPr>
              <a:t>商会联保，破解难题。商会自成立以来，为应对经济危机的影响及破解商会企业融资难题，专门邀请了浙商银行、上海银行的高管举办系列金融讲座，积极与金融机构进行沟通，探索出了“商会联保”的融资新模式。两年来商会与上海银行杭州分行等单位建立了良好的联保互保的合作关系。“</a:t>
            </a:r>
          </a:p>
        </p:txBody>
      </p:sp>
      <p:sp>
        <p:nvSpPr>
          <p:cNvPr id="11" name="矩形 10">
            <a:extLst>
              <a:ext uri="{FF2B5EF4-FFF2-40B4-BE49-F238E27FC236}">
                <a16:creationId xmlns:a16="http://schemas.microsoft.com/office/drawing/2014/main" id="{3C9D896E-DF16-487D-B3E0-27D9B413DDC1}"/>
              </a:ext>
            </a:extLst>
          </p:cNvPr>
          <p:cNvSpPr/>
          <p:nvPr/>
        </p:nvSpPr>
        <p:spPr>
          <a:xfrm>
            <a:off x="0" y="0"/>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CA9F1738-1AA6-44FF-9541-3DCCD70F2DC1}"/>
              </a:ext>
            </a:extLst>
          </p:cNvPr>
          <p:cNvSpPr/>
          <p:nvPr/>
        </p:nvSpPr>
        <p:spPr>
          <a:xfrm>
            <a:off x="3632023" y="4168879"/>
            <a:ext cx="1485667" cy="65384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37A886B8-E92F-42A9-AD68-F39916FF8842}"/>
              </a:ext>
            </a:extLst>
          </p:cNvPr>
          <p:cNvSpPr/>
          <p:nvPr/>
        </p:nvSpPr>
        <p:spPr>
          <a:xfrm>
            <a:off x="0" y="6548284"/>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a:extLst>
              <a:ext uri="{FF2B5EF4-FFF2-40B4-BE49-F238E27FC236}">
                <a16:creationId xmlns:a16="http://schemas.microsoft.com/office/drawing/2014/main" id="{D2FDDC35-C875-4BA1-8F97-90B4CC8416D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5065" y="5956886"/>
            <a:ext cx="2868935" cy="596314"/>
          </a:xfrm>
          <a:prstGeom prst="rect">
            <a:avLst/>
          </a:prstGeom>
        </p:spPr>
      </p:pic>
    </p:spTree>
    <p:extLst>
      <p:ext uri="{BB962C8B-B14F-4D97-AF65-F5344CB8AC3E}">
        <p14:creationId xmlns:p14="http://schemas.microsoft.com/office/powerpoint/2010/main" val="33257770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B81DF7E4-6A02-4FB6-B2BE-624670DCB4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019" y="1406092"/>
            <a:ext cx="4399936" cy="4045816"/>
          </a:xfrm>
          <a:prstGeom prst="rect">
            <a:avLst/>
          </a:prstGeom>
        </p:spPr>
      </p:pic>
      <p:sp>
        <p:nvSpPr>
          <p:cNvPr id="9" name="文本框 8">
            <a:extLst>
              <a:ext uri="{FF2B5EF4-FFF2-40B4-BE49-F238E27FC236}">
                <a16:creationId xmlns:a16="http://schemas.microsoft.com/office/drawing/2014/main" id="{F1E0F110-9F8E-4741-981F-CC9680CA35C4}"/>
              </a:ext>
            </a:extLst>
          </p:cNvPr>
          <p:cNvSpPr txBox="1"/>
          <p:nvPr/>
        </p:nvSpPr>
        <p:spPr>
          <a:xfrm>
            <a:off x="585019" y="596782"/>
            <a:ext cx="4572000" cy="369332"/>
          </a:xfrm>
          <a:prstGeom prst="rect">
            <a:avLst/>
          </a:prstGeom>
          <a:noFill/>
        </p:spPr>
        <p:txBody>
          <a:bodyPr wrap="square">
            <a:spAutoFit/>
          </a:bodyPr>
          <a:lstStyle/>
          <a:p>
            <a:r>
              <a:rPr lang="en-US" altLang="zh-CN" b="1" dirty="0">
                <a:latin typeface="Times New Roman" panose="02020603050405020304" pitchFamily="18" charset="0"/>
                <a:cs typeface="Times New Roman" panose="02020603050405020304" pitchFamily="18" charset="0"/>
              </a:rPr>
              <a:t>Hypothesis development </a:t>
            </a:r>
          </a:p>
        </p:txBody>
      </p:sp>
      <p:sp>
        <p:nvSpPr>
          <p:cNvPr id="6" name="文本框 5">
            <a:extLst>
              <a:ext uri="{FF2B5EF4-FFF2-40B4-BE49-F238E27FC236}">
                <a16:creationId xmlns:a16="http://schemas.microsoft.com/office/drawing/2014/main" id="{19D15899-BF6D-4441-8A9E-CD6CE6AD45A4}"/>
              </a:ext>
            </a:extLst>
          </p:cNvPr>
          <p:cNvSpPr txBox="1"/>
          <p:nvPr/>
        </p:nvSpPr>
        <p:spPr>
          <a:xfrm>
            <a:off x="4984955" y="1177523"/>
            <a:ext cx="4001729" cy="4801314"/>
          </a:xfrm>
          <a:prstGeom prst="rect">
            <a:avLst/>
          </a:prstGeom>
          <a:noFill/>
        </p:spPr>
        <p:txBody>
          <a:bodyPr wrap="square">
            <a:spAutoFit/>
          </a:bodyPr>
          <a:lstStyle/>
          <a:p>
            <a:pPr indent="266700" algn="just"/>
            <a:r>
              <a:rPr lang="en-US" altLang="zh-CN" dirty="0">
                <a:latin typeface="Times New Roman" panose="02020603050405020304" pitchFamily="18" charset="0"/>
                <a:cs typeface="Times New Roman" panose="02020603050405020304" pitchFamily="18" charset="0"/>
              </a:rPr>
              <a:t>The infringement risk and the cost of rights protection of enterprise innovation.</a:t>
            </a:r>
          </a:p>
          <a:p>
            <a:pPr indent="266700" algn="just"/>
            <a:r>
              <a:rPr lang="en-US" altLang="zh-CN" dirty="0">
                <a:latin typeface="Times New Roman" panose="02020603050405020304" pitchFamily="18" charset="0"/>
                <a:cs typeface="Times New Roman" panose="02020603050405020304" pitchFamily="18" charset="0"/>
              </a:rPr>
              <a:t>“Important pole" to resolve disputes</a:t>
            </a:r>
          </a:p>
          <a:p>
            <a:pPr indent="266700" algn="just"/>
            <a:r>
              <a:rPr lang="en-US" altLang="zh-CN" dirty="0">
                <a:latin typeface="Times New Roman" panose="02020603050405020304" pitchFamily="18" charset="0"/>
                <a:cs typeface="Times New Roman" panose="02020603050405020304" pitchFamily="18" charset="0"/>
              </a:rPr>
              <a:t> </a:t>
            </a:r>
          </a:p>
          <a:p>
            <a:pPr indent="266700" algn="just"/>
            <a:r>
              <a:rPr lang="en-US" altLang="zh-CN" dirty="0">
                <a:latin typeface="Times New Roman" panose="02020603050405020304" pitchFamily="18" charset="0"/>
                <a:cs typeface="Times New Roman" panose="02020603050405020304" pitchFamily="18" charset="0"/>
              </a:rPr>
              <a:t>-Chen and Ma (2004)</a:t>
            </a:r>
          </a:p>
          <a:p>
            <a:pPr indent="266700" algn="just"/>
            <a:endParaRPr lang="en-US" altLang="zh-CN" dirty="0">
              <a:latin typeface="Times New Roman" panose="02020603050405020304" pitchFamily="18" charset="0"/>
              <a:cs typeface="Times New Roman" panose="02020603050405020304" pitchFamily="18" charset="0"/>
            </a:endParaRPr>
          </a:p>
          <a:p>
            <a:pPr indent="266700" algn="just"/>
            <a:endParaRPr lang="en-US" altLang="zh-CN" dirty="0">
              <a:latin typeface="Times New Roman" panose="02020603050405020304" pitchFamily="18" charset="0"/>
              <a:cs typeface="Times New Roman" panose="02020603050405020304" pitchFamily="18" charset="0"/>
            </a:endParaRPr>
          </a:p>
          <a:p>
            <a:pPr indent="266700" algn="just"/>
            <a:endParaRPr lang="en-US" altLang="zh-CN" dirty="0">
              <a:latin typeface="Times New Roman" panose="02020603050405020304" pitchFamily="18" charset="0"/>
              <a:cs typeface="Times New Roman" panose="02020603050405020304" pitchFamily="18" charset="0"/>
            </a:endParaRPr>
          </a:p>
          <a:p>
            <a:pPr indent="266700" algn="just"/>
            <a:r>
              <a:rPr lang="en-US" altLang="zh-CN" dirty="0">
                <a:latin typeface="Times New Roman" panose="02020603050405020304" pitchFamily="18" charset="0"/>
                <a:cs typeface="Times New Roman" panose="02020603050405020304" pitchFamily="18" charset="0"/>
              </a:rPr>
              <a:t>The effectiveness of this informal system, members of business association generally choose associations (rather than government functional departments) for arbitration and coordination of property rights disputes in order to reduce the cost of rights protection </a:t>
            </a:r>
          </a:p>
          <a:p>
            <a:pPr indent="266700" algn="just"/>
            <a:endParaRPr lang="en-US" altLang="zh-CN" dirty="0">
              <a:latin typeface="Times New Roman" panose="02020603050405020304" pitchFamily="18" charset="0"/>
              <a:cs typeface="Times New Roman" panose="02020603050405020304" pitchFamily="18" charset="0"/>
            </a:endParaRPr>
          </a:p>
          <a:p>
            <a:pPr indent="266700" algn="just"/>
            <a:r>
              <a:rPr lang="en-US" altLang="zh-CN" dirty="0">
                <a:latin typeface="Times New Roman" panose="02020603050405020304" pitchFamily="18" charset="0"/>
                <a:cs typeface="Times New Roman" panose="02020603050405020304" pitchFamily="18" charset="0"/>
              </a:rPr>
              <a:t>-Wu (2005).</a:t>
            </a:r>
            <a:endParaRPr lang="zh-CN" altLang="zh-CN" dirty="0">
              <a:latin typeface="Times New Roman" panose="02020603050405020304" pitchFamily="18" charset="0"/>
              <a:cs typeface="Times New Roman" panose="02020603050405020304" pitchFamily="18" charset="0"/>
            </a:endParaRPr>
          </a:p>
        </p:txBody>
      </p:sp>
      <p:sp>
        <p:nvSpPr>
          <p:cNvPr id="7" name="矩形 6">
            <a:extLst>
              <a:ext uri="{FF2B5EF4-FFF2-40B4-BE49-F238E27FC236}">
                <a16:creationId xmlns:a16="http://schemas.microsoft.com/office/drawing/2014/main" id="{5B12977D-0580-46AE-9556-90BDD8F407FB}"/>
              </a:ext>
            </a:extLst>
          </p:cNvPr>
          <p:cNvSpPr/>
          <p:nvPr/>
        </p:nvSpPr>
        <p:spPr>
          <a:xfrm>
            <a:off x="0" y="0"/>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93F6880C-3B6F-4A84-974F-0540C553365E}"/>
              </a:ext>
            </a:extLst>
          </p:cNvPr>
          <p:cNvSpPr/>
          <p:nvPr/>
        </p:nvSpPr>
        <p:spPr>
          <a:xfrm>
            <a:off x="2373494" y="4916131"/>
            <a:ext cx="1485667" cy="65384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B64913D0-0FA9-47A3-9E53-860F3B860675}"/>
              </a:ext>
            </a:extLst>
          </p:cNvPr>
          <p:cNvSpPr/>
          <p:nvPr/>
        </p:nvSpPr>
        <p:spPr>
          <a:xfrm>
            <a:off x="0" y="6548284"/>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06208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B81DF7E4-6A02-4FB6-B2BE-624670DCB4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019" y="1406092"/>
            <a:ext cx="4399936" cy="4045816"/>
          </a:xfrm>
          <a:prstGeom prst="rect">
            <a:avLst/>
          </a:prstGeom>
        </p:spPr>
      </p:pic>
      <p:sp>
        <p:nvSpPr>
          <p:cNvPr id="9" name="文本框 8">
            <a:extLst>
              <a:ext uri="{FF2B5EF4-FFF2-40B4-BE49-F238E27FC236}">
                <a16:creationId xmlns:a16="http://schemas.microsoft.com/office/drawing/2014/main" id="{F1E0F110-9F8E-4741-981F-CC9680CA35C4}"/>
              </a:ext>
            </a:extLst>
          </p:cNvPr>
          <p:cNvSpPr txBox="1"/>
          <p:nvPr/>
        </p:nvSpPr>
        <p:spPr>
          <a:xfrm>
            <a:off x="585019" y="596782"/>
            <a:ext cx="4572000" cy="369332"/>
          </a:xfrm>
          <a:prstGeom prst="rect">
            <a:avLst/>
          </a:prstGeom>
          <a:noFill/>
        </p:spPr>
        <p:txBody>
          <a:bodyPr wrap="square">
            <a:spAutoFit/>
          </a:bodyPr>
          <a:lstStyle/>
          <a:p>
            <a:r>
              <a:rPr lang="en-US" altLang="zh-CN" b="1" dirty="0">
                <a:latin typeface="Times New Roman" panose="02020603050405020304" pitchFamily="18" charset="0"/>
                <a:cs typeface="Times New Roman" panose="02020603050405020304" pitchFamily="18" charset="0"/>
              </a:rPr>
              <a:t>Hypothesis development </a:t>
            </a:r>
          </a:p>
        </p:txBody>
      </p:sp>
      <p:sp>
        <p:nvSpPr>
          <p:cNvPr id="6" name="文本框 5">
            <a:extLst>
              <a:ext uri="{FF2B5EF4-FFF2-40B4-BE49-F238E27FC236}">
                <a16:creationId xmlns:a16="http://schemas.microsoft.com/office/drawing/2014/main" id="{19D15899-BF6D-4441-8A9E-CD6CE6AD45A4}"/>
              </a:ext>
            </a:extLst>
          </p:cNvPr>
          <p:cNvSpPr txBox="1"/>
          <p:nvPr/>
        </p:nvSpPr>
        <p:spPr>
          <a:xfrm>
            <a:off x="5526585" y="2274838"/>
            <a:ext cx="2802407" cy="2308324"/>
          </a:xfrm>
          <a:prstGeom prst="rect">
            <a:avLst/>
          </a:prstGeom>
          <a:noFill/>
        </p:spPr>
        <p:txBody>
          <a:bodyPr wrap="square">
            <a:spAutoFit/>
          </a:bodyPr>
          <a:lstStyle/>
          <a:p>
            <a:pPr indent="266700" algn="just"/>
            <a:r>
              <a:rPr lang="en-US" altLang="zh-CN"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dirty="0">
                <a:latin typeface="微软雅黑" panose="020B0503020204020204" pitchFamily="34" charset="-122"/>
                <a:ea typeface="微软雅黑" panose="020B0503020204020204" pitchFamily="34" charset="-122"/>
                <a:cs typeface="Times New Roman" panose="02020603050405020304" pitchFamily="18" charset="0"/>
              </a:rPr>
              <a:t>主要职能：提供政策、信息、科技、投融资、法律等咨询、援助；</a:t>
            </a:r>
            <a:r>
              <a:rPr lang="en-US" altLang="zh-CN" dirty="0">
                <a:latin typeface="微软雅黑" panose="020B0503020204020204" pitchFamily="34" charset="-122"/>
                <a:ea typeface="微软雅黑" panose="020B0503020204020204" pitchFamily="34" charset="-122"/>
                <a:cs typeface="Times New Roman" panose="02020603050405020304" pitchFamily="18" charset="0"/>
              </a:rPr>
              <a:t>”</a:t>
            </a:r>
          </a:p>
          <a:p>
            <a:pPr indent="266700" algn="just"/>
            <a:endParaRPr lang="en-US" altLang="zh-CN" dirty="0">
              <a:latin typeface="微软雅黑" panose="020B0503020204020204" pitchFamily="34" charset="-122"/>
              <a:ea typeface="微软雅黑" panose="020B0503020204020204" pitchFamily="34" charset="-122"/>
              <a:cs typeface="Times New Roman" panose="02020603050405020304" pitchFamily="18" charset="0"/>
            </a:endParaRPr>
          </a:p>
          <a:p>
            <a:pPr indent="266700" algn="just"/>
            <a:r>
              <a:rPr lang="en-US" altLang="zh-CN"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dirty="0">
                <a:latin typeface="微软雅黑" panose="020B0503020204020204" pitchFamily="34" charset="-122"/>
                <a:ea typeface="微软雅黑" panose="020B0503020204020204" pitchFamily="34" charset="-122"/>
                <a:cs typeface="Times New Roman" panose="02020603050405020304" pitchFamily="18" charset="0"/>
              </a:rPr>
              <a:t>为会员提供管理、法律、投资、融资等多方面的服务；维护会员的合法权益；</a:t>
            </a:r>
            <a:r>
              <a:rPr lang="en-US" altLang="zh-CN"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矩形 6">
            <a:extLst>
              <a:ext uri="{FF2B5EF4-FFF2-40B4-BE49-F238E27FC236}">
                <a16:creationId xmlns:a16="http://schemas.microsoft.com/office/drawing/2014/main" id="{5B12977D-0580-46AE-9556-90BDD8F407FB}"/>
              </a:ext>
            </a:extLst>
          </p:cNvPr>
          <p:cNvSpPr/>
          <p:nvPr/>
        </p:nvSpPr>
        <p:spPr>
          <a:xfrm>
            <a:off x="0" y="0"/>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93F6880C-3B6F-4A84-974F-0540C553365E}"/>
              </a:ext>
            </a:extLst>
          </p:cNvPr>
          <p:cNvSpPr/>
          <p:nvPr/>
        </p:nvSpPr>
        <p:spPr>
          <a:xfrm>
            <a:off x="2373494" y="4916131"/>
            <a:ext cx="1485667" cy="65384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B64913D0-0FA9-47A3-9E53-860F3B860675}"/>
              </a:ext>
            </a:extLst>
          </p:cNvPr>
          <p:cNvSpPr/>
          <p:nvPr/>
        </p:nvSpPr>
        <p:spPr>
          <a:xfrm>
            <a:off x="0" y="6548284"/>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800086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B895E388-6E01-4D5E-BCD2-2FF0A5EF3B9C}"/>
              </a:ext>
            </a:extLst>
          </p:cNvPr>
          <p:cNvSpPr/>
          <p:nvPr/>
        </p:nvSpPr>
        <p:spPr>
          <a:xfrm>
            <a:off x="596500" y="4023587"/>
            <a:ext cx="6236890" cy="646331"/>
          </a:xfrm>
          <a:prstGeom prst="rect">
            <a:avLst/>
          </a:prstGeom>
        </p:spPr>
        <p:txBody>
          <a:bodyPr wrap="square">
            <a:spAutoFit/>
          </a:bodyPr>
          <a:lstStyle/>
          <a:p>
            <a:r>
              <a:rPr lang="en-US" altLang="zh-CN" b="1" dirty="0">
                <a:latin typeface="Times New Roman" panose="02020603050405020304" pitchFamily="18" charset="0"/>
                <a:cs typeface="Times New Roman" panose="02020603050405020304" pitchFamily="18" charset="0"/>
              </a:rPr>
              <a:t>Hypothesis: </a:t>
            </a:r>
          </a:p>
          <a:p>
            <a:endParaRPr lang="en-US" altLang="zh-CN" b="1" dirty="0">
              <a:latin typeface="Times New Roman" panose="02020603050405020304" pitchFamily="18" charset="0"/>
              <a:cs typeface="Times New Roman" panose="02020603050405020304" pitchFamily="18" charset="0"/>
            </a:endParaRPr>
          </a:p>
        </p:txBody>
      </p:sp>
      <p:sp>
        <p:nvSpPr>
          <p:cNvPr id="4" name="文本框 3">
            <a:extLst>
              <a:ext uri="{FF2B5EF4-FFF2-40B4-BE49-F238E27FC236}">
                <a16:creationId xmlns:a16="http://schemas.microsoft.com/office/drawing/2014/main" id="{2E133BDD-CD83-4563-91C9-56FB80B87120}"/>
              </a:ext>
            </a:extLst>
          </p:cNvPr>
          <p:cNvSpPr txBox="1"/>
          <p:nvPr/>
        </p:nvSpPr>
        <p:spPr>
          <a:xfrm>
            <a:off x="596500" y="4596549"/>
            <a:ext cx="8183676" cy="830997"/>
          </a:xfrm>
          <a:prstGeom prst="rect">
            <a:avLst/>
          </a:prstGeom>
          <a:noFill/>
        </p:spPr>
        <p:txBody>
          <a:bodyPr wrap="square">
            <a:spAutoFit/>
          </a:bodyPr>
          <a:lstStyle/>
          <a:p>
            <a:r>
              <a:rPr lang="en-US" altLang="zh-CN" sz="2400" dirty="0">
                <a:latin typeface="Times New Roman" panose="02020603050405020304" pitchFamily="18" charset="0"/>
                <a:cs typeface="Times New Roman" panose="02020603050405020304" pitchFamily="18" charset="0"/>
              </a:rPr>
              <a:t>When an enterprise joins a hometown-based business association, </a:t>
            </a:r>
          </a:p>
          <a:p>
            <a:r>
              <a:rPr lang="en-US" altLang="zh-CN" sz="2400" dirty="0">
                <a:latin typeface="Times New Roman" panose="02020603050405020304" pitchFamily="18" charset="0"/>
                <a:cs typeface="Times New Roman" panose="02020603050405020304" pitchFamily="18" charset="0"/>
              </a:rPr>
              <a:t>it is conducive to corporate innovation.</a:t>
            </a:r>
            <a:endParaRPr lang="zh-CN" altLang="en-US" sz="2400" dirty="0">
              <a:latin typeface="Times New Roman" panose="02020603050405020304" pitchFamily="18" charset="0"/>
              <a:cs typeface="Times New Roman" panose="02020603050405020304" pitchFamily="18" charset="0"/>
            </a:endParaRPr>
          </a:p>
        </p:txBody>
      </p:sp>
      <p:sp>
        <p:nvSpPr>
          <p:cNvPr id="7" name="文本框 6">
            <a:extLst>
              <a:ext uri="{FF2B5EF4-FFF2-40B4-BE49-F238E27FC236}">
                <a16:creationId xmlns:a16="http://schemas.microsoft.com/office/drawing/2014/main" id="{FA80EF11-C622-404E-9AA2-BAD90152CD5D}"/>
              </a:ext>
            </a:extLst>
          </p:cNvPr>
          <p:cNvSpPr txBox="1"/>
          <p:nvPr/>
        </p:nvSpPr>
        <p:spPr>
          <a:xfrm>
            <a:off x="585019" y="1384288"/>
            <a:ext cx="7951000" cy="1754326"/>
          </a:xfrm>
          <a:prstGeom prst="rect">
            <a:avLst/>
          </a:prstGeom>
          <a:noFill/>
        </p:spPr>
        <p:txBody>
          <a:bodyPr wrap="square">
            <a:spAutoFit/>
          </a:bodyPr>
          <a:lstStyle/>
          <a:p>
            <a:pPr marL="285750" indent="-285750">
              <a:buFont typeface="Wingdings" panose="05000000000000000000" pitchFamily="2" charset="2"/>
              <a:buChar char="u"/>
            </a:pPr>
            <a:r>
              <a:rPr lang="en-US" altLang="zh-CN" sz="1800" dirty="0">
                <a:effectLst/>
                <a:latin typeface="Times New Roman" panose="02020603050405020304" pitchFamily="18" charset="0"/>
                <a:ea typeface="等线" panose="02010600030101010101" pitchFamily="2" charset="-122"/>
              </a:rPr>
              <a:t>R&amp;D requires managers' innovative ideas, the investment of technology and capital, and the control of rights protection risks. </a:t>
            </a:r>
          </a:p>
          <a:p>
            <a:pPr marL="285750" indent="-285750">
              <a:buFont typeface="Wingdings" panose="05000000000000000000" pitchFamily="2" charset="2"/>
              <a:buChar char="u"/>
            </a:pPr>
            <a:endParaRPr lang="en-US" altLang="zh-CN" sz="1800" dirty="0">
              <a:effectLst/>
              <a:latin typeface="Times New Roman" panose="02020603050405020304" pitchFamily="18" charset="0"/>
              <a:ea typeface="等线" panose="02010600030101010101" pitchFamily="2" charset="-122"/>
            </a:endParaRPr>
          </a:p>
          <a:p>
            <a:pPr marL="285750" indent="-285750">
              <a:buFont typeface="Wingdings" panose="05000000000000000000" pitchFamily="2" charset="2"/>
              <a:buChar char="u"/>
            </a:pPr>
            <a:r>
              <a:rPr lang="en-US" altLang="zh-CN" sz="1800" dirty="0">
                <a:effectLst/>
                <a:latin typeface="Times New Roman" panose="02020603050405020304" pitchFamily="18" charset="0"/>
                <a:ea typeface="等线" panose="02010600030101010101" pitchFamily="2" charset="-122"/>
              </a:rPr>
              <a:t>Joining a </a:t>
            </a:r>
            <a:r>
              <a:rPr lang="en-US" altLang="zh-CN" sz="1800" dirty="0">
                <a:effectLst/>
                <a:latin typeface="Times New Roman" panose="02020603050405020304" pitchFamily="18" charset="0"/>
                <a:ea typeface="宋体" panose="02010600030101010101" pitchFamily="2" charset="-122"/>
              </a:rPr>
              <a:t>hometown-based business association</a:t>
            </a:r>
            <a:r>
              <a:rPr lang="en-US" altLang="zh-CN" sz="1800" dirty="0">
                <a:effectLst/>
                <a:latin typeface="Times New Roman" panose="02020603050405020304" pitchFamily="18" charset="0"/>
                <a:ea typeface="等线" panose="02010600030101010101" pitchFamily="2" charset="-122"/>
              </a:rPr>
              <a:t> can stimulate leaders' awareness of innovation, promote information flow, and reduce financing constraints and the cost of rights protection. </a:t>
            </a:r>
            <a:endParaRPr lang="zh-CN" altLang="en-US" dirty="0"/>
          </a:p>
        </p:txBody>
      </p:sp>
      <p:sp>
        <p:nvSpPr>
          <p:cNvPr id="9" name="文本框 8">
            <a:extLst>
              <a:ext uri="{FF2B5EF4-FFF2-40B4-BE49-F238E27FC236}">
                <a16:creationId xmlns:a16="http://schemas.microsoft.com/office/drawing/2014/main" id="{F1E0F110-9F8E-4741-981F-CC9680CA35C4}"/>
              </a:ext>
            </a:extLst>
          </p:cNvPr>
          <p:cNvSpPr txBox="1"/>
          <p:nvPr/>
        </p:nvSpPr>
        <p:spPr>
          <a:xfrm>
            <a:off x="585019" y="596782"/>
            <a:ext cx="4572000" cy="369332"/>
          </a:xfrm>
          <a:prstGeom prst="rect">
            <a:avLst/>
          </a:prstGeom>
          <a:noFill/>
        </p:spPr>
        <p:txBody>
          <a:bodyPr wrap="square">
            <a:spAutoFit/>
          </a:bodyPr>
          <a:lstStyle/>
          <a:p>
            <a:r>
              <a:rPr lang="en-US" altLang="zh-CN" b="1" dirty="0">
                <a:latin typeface="Times New Roman" panose="02020603050405020304" pitchFamily="18" charset="0"/>
                <a:cs typeface="Times New Roman" panose="02020603050405020304" pitchFamily="18" charset="0"/>
              </a:rPr>
              <a:t>Hypothesis development </a:t>
            </a:r>
          </a:p>
        </p:txBody>
      </p:sp>
      <p:sp>
        <p:nvSpPr>
          <p:cNvPr id="8" name="矩形 7">
            <a:extLst>
              <a:ext uri="{FF2B5EF4-FFF2-40B4-BE49-F238E27FC236}">
                <a16:creationId xmlns:a16="http://schemas.microsoft.com/office/drawing/2014/main" id="{8950DDF3-5D1D-4C60-ADF2-113212363BFD}"/>
              </a:ext>
            </a:extLst>
          </p:cNvPr>
          <p:cNvSpPr/>
          <p:nvPr/>
        </p:nvSpPr>
        <p:spPr>
          <a:xfrm>
            <a:off x="0" y="0"/>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1FB1FD47-9F5D-49FA-9198-AEF30666D9FF}"/>
              </a:ext>
            </a:extLst>
          </p:cNvPr>
          <p:cNvSpPr/>
          <p:nvPr/>
        </p:nvSpPr>
        <p:spPr>
          <a:xfrm>
            <a:off x="0" y="6548284"/>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8A77D8D8-B2C4-4C07-9604-EA20F6D1EC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5065" y="5956886"/>
            <a:ext cx="2868935" cy="596314"/>
          </a:xfrm>
          <a:prstGeom prst="rect">
            <a:avLst/>
          </a:prstGeom>
        </p:spPr>
      </p:pic>
    </p:spTree>
    <p:extLst>
      <p:ext uri="{BB962C8B-B14F-4D97-AF65-F5344CB8AC3E}">
        <p14:creationId xmlns:p14="http://schemas.microsoft.com/office/powerpoint/2010/main" val="42420209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A8A47EB5-4739-48D6-AB20-B9D8EEFF7F93}"/>
              </a:ext>
            </a:extLst>
          </p:cNvPr>
          <p:cNvSpPr txBox="1"/>
          <p:nvPr/>
        </p:nvSpPr>
        <p:spPr>
          <a:xfrm>
            <a:off x="472712" y="850490"/>
            <a:ext cx="2247900" cy="369332"/>
          </a:xfrm>
          <a:prstGeom prst="rect">
            <a:avLst/>
          </a:prstGeom>
          <a:noFill/>
        </p:spPr>
        <p:txBody>
          <a:bodyPr wrap="square" rtlCol="0">
            <a:spAutoFit/>
          </a:bodyPr>
          <a:lstStyle/>
          <a:p>
            <a:r>
              <a:rPr lang="en-US" altLang="zh-CN" b="1" dirty="0">
                <a:latin typeface="Times New Roman" panose="02020603050405020304" pitchFamily="18" charset="0"/>
                <a:cs typeface="Times New Roman" panose="02020603050405020304" pitchFamily="18" charset="0"/>
              </a:rPr>
              <a:t>Sample and variable</a:t>
            </a:r>
            <a:endParaRPr lang="zh-CN" altLang="en-US" b="1" dirty="0">
              <a:latin typeface="Times New Roman" panose="02020603050405020304" pitchFamily="18" charset="0"/>
              <a:cs typeface="Times New Roman" panose="02020603050405020304" pitchFamily="18" charset="0"/>
            </a:endParaRPr>
          </a:p>
        </p:txBody>
      </p:sp>
      <p:sp>
        <p:nvSpPr>
          <p:cNvPr id="10" name="文本框 9">
            <a:extLst>
              <a:ext uri="{FF2B5EF4-FFF2-40B4-BE49-F238E27FC236}">
                <a16:creationId xmlns:a16="http://schemas.microsoft.com/office/drawing/2014/main" id="{D2F04D6E-F20C-4711-B596-8ED0D4BE345B}"/>
              </a:ext>
            </a:extLst>
          </p:cNvPr>
          <p:cNvSpPr txBox="1"/>
          <p:nvPr/>
        </p:nvSpPr>
        <p:spPr>
          <a:xfrm>
            <a:off x="486044" y="1557680"/>
            <a:ext cx="2247900" cy="1477328"/>
          </a:xfrm>
          <a:prstGeom prst="rect">
            <a:avLst/>
          </a:prstGeom>
          <a:noFill/>
        </p:spPr>
        <p:txBody>
          <a:bodyPr wrap="square" rtlCol="0">
            <a:spAutoFit/>
          </a:bodyPr>
          <a:lstStyle/>
          <a:p>
            <a:r>
              <a:rPr lang="en-US" altLang="zh-CN" b="1" dirty="0">
                <a:latin typeface="Times New Roman" panose="02020603050405020304" pitchFamily="18" charset="0"/>
                <a:cs typeface="Times New Roman" panose="02020603050405020304" pitchFamily="18" charset="0"/>
              </a:rPr>
              <a:t>Year: </a:t>
            </a:r>
            <a:r>
              <a:rPr lang="en-US" altLang="zh-CN" dirty="0">
                <a:latin typeface="Times New Roman" panose="02020603050405020304" pitchFamily="18" charset="0"/>
                <a:cs typeface="Times New Roman" panose="02020603050405020304" pitchFamily="18" charset="0"/>
              </a:rPr>
              <a:t>2004-2016</a:t>
            </a:r>
          </a:p>
          <a:p>
            <a:r>
              <a:rPr lang="en-US" altLang="zh-CN" b="1" dirty="0">
                <a:latin typeface="Times New Roman" panose="02020603050405020304" pitchFamily="18" charset="0"/>
                <a:cs typeface="Times New Roman" panose="02020603050405020304" pitchFamily="18" charset="0"/>
              </a:rPr>
              <a:t>Observations : </a:t>
            </a:r>
            <a:r>
              <a:rPr lang="en-US" altLang="zh-CN" dirty="0">
                <a:latin typeface="Times New Roman" panose="02020603050405020304" pitchFamily="18" charset="0"/>
                <a:cs typeface="Times New Roman" panose="02020603050405020304" pitchFamily="18" charset="0"/>
              </a:rPr>
              <a:t>16865</a:t>
            </a:r>
          </a:p>
          <a:p>
            <a:r>
              <a:rPr lang="en-US" altLang="zh-CN" b="1" dirty="0">
                <a:latin typeface="Times New Roman" panose="02020603050405020304" pitchFamily="18" charset="0"/>
                <a:cs typeface="Times New Roman" panose="02020603050405020304" pitchFamily="18" charset="0"/>
              </a:rPr>
              <a:t>Data source:</a:t>
            </a:r>
          </a:p>
          <a:p>
            <a:pPr marL="285750" indent="-285750">
              <a:buFont typeface="Arial" panose="020B0604020202020204" pitchFamily="34" charset="0"/>
              <a:buChar char="•"/>
            </a:pPr>
            <a:r>
              <a:rPr lang="en-US" altLang="zh-CN" dirty="0">
                <a:latin typeface="Times New Roman" panose="02020603050405020304" pitchFamily="18" charset="0"/>
                <a:cs typeface="Times New Roman" panose="02020603050405020304" pitchFamily="18" charset="0"/>
              </a:rPr>
              <a:t>CNRDS</a:t>
            </a:r>
          </a:p>
          <a:p>
            <a:pPr marL="285750" indent="-285750">
              <a:buFont typeface="Arial" panose="020B0604020202020204" pitchFamily="34" charset="0"/>
              <a:buChar char="•"/>
            </a:pPr>
            <a:r>
              <a:rPr lang="en-US" altLang="zh-CN" dirty="0">
                <a:latin typeface="Times New Roman" panose="02020603050405020304" pitchFamily="18" charset="0"/>
                <a:cs typeface="Times New Roman" panose="02020603050405020304" pitchFamily="18" charset="0"/>
              </a:rPr>
              <a:t>CSMAR</a:t>
            </a:r>
            <a:endParaRPr lang="zh-CN" altLang="en-US" dirty="0">
              <a:latin typeface="Times New Roman" panose="02020603050405020304" pitchFamily="18" charset="0"/>
              <a:cs typeface="Times New Roman" panose="02020603050405020304" pitchFamily="18" charset="0"/>
            </a:endParaRPr>
          </a:p>
        </p:txBody>
      </p:sp>
      <p:pic>
        <p:nvPicPr>
          <p:cNvPr id="11" name="图片 10">
            <a:extLst>
              <a:ext uri="{FF2B5EF4-FFF2-40B4-BE49-F238E27FC236}">
                <a16:creationId xmlns:a16="http://schemas.microsoft.com/office/drawing/2014/main" id="{A78A82A7-827D-49A1-83CD-24B94FD45E9E}"/>
              </a:ext>
            </a:extLst>
          </p:cNvPr>
          <p:cNvPicPr>
            <a:picLocks noChangeAspect="1"/>
          </p:cNvPicPr>
          <p:nvPr/>
        </p:nvPicPr>
        <p:blipFill>
          <a:blip r:embed="rId2"/>
          <a:stretch>
            <a:fillRect/>
          </a:stretch>
        </p:blipFill>
        <p:spPr>
          <a:xfrm>
            <a:off x="2812026" y="492486"/>
            <a:ext cx="5907195" cy="5431448"/>
          </a:xfrm>
          <a:prstGeom prst="rect">
            <a:avLst/>
          </a:prstGeom>
        </p:spPr>
      </p:pic>
      <p:sp>
        <p:nvSpPr>
          <p:cNvPr id="12" name="文本框 11">
            <a:extLst>
              <a:ext uri="{FF2B5EF4-FFF2-40B4-BE49-F238E27FC236}">
                <a16:creationId xmlns:a16="http://schemas.microsoft.com/office/drawing/2014/main" id="{40FE20D4-93AE-4F28-9D19-3EB968CA430A}"/>
              </a:ext>
            </a:extLst>
          </p:cNvPr>
          <p:cNvSpPr txBox="1"/>
          <p:nvPr/>
        </p:nvSpPr>
        <p:spPr>
          <a:xfrm>
            <a:off x="282212" y="6029699"/>
            <a:ext cx="4572000" cy="463973"/>
          </a:xfrm>
          <a:prstGeom prst="rect">
            <a:avLst/>
          </a:prstGeom>
          <a:noFill/>
        </p:spPr>
        <p:txBody>
          <a:bodyPr wrap="square">
            <a:spAutoFit/>
          </a:bodyPr>
          <a:lstStyle/>
          <a:p>
            <a:pPr indent="266700" algn="just">
              <a:lnSpc>
                <a:spcPct val="150000"/>
              </a:lnSpc>
            </a:pPr>
            <a:r>
              <a:rPr lang="en-US" altLang="zh-CN" sz="1800" b="1" i="1" kern="0" dirty="0" err="1">
                <a:effectLst/>
                <a:latin typeface="Times New Roman" panose="02020603050405020304" pitchFamily="18" charset="0"/>
                <a:ea typeface="等线" panose="02010600030101010101" pitchFamily="2" charset="-122"/>
                <a:cs typeface="Times New Roman" panose="02020603050405020304" pitchFamily="18" charset="0"/>
              </a:rPr>
              <a:t>INV</a:t>
            </a:r>
            <a:r>
              <a:rPr lang="en-US" altLang="zh-CN" sz="1800" b="1" i="1" kern="100" baseline="-25000" dirty="0" err="1">
                <a:effectLst/>
                <a:latin typeface="Times New Roman" panose="02020603050405020304" pitchFamily="18" charset="0"/>
                <a:ea typeface="宋体" panose="02010600030101010101" pitchFamily="2" charset="-122"/>
                <a:cs typeface="Times New Roman" panose="02020603050405020304" pitchFamily="18" charset="0"/>
              </a:rPr>
              <a:t>i,t</a:t>
            </a:r>
            <a:r>
              <a:rPr lang="en-US" altLang="zh-CN" sz="1800" b="1" kern="100" baseline="-2500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b="1"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b="1" i="1" kern="100" dirty="0">
                <a:effectLst/>
                <a:latin typeface="Times New Roman" panose="02020603050405020304" pitchFamily="18" charset="0"/>
                <a:ea typeface="宋体" panose="02010600030101010101" pitchFamily="2" charset="-122"/>
                <a:cs typeface="Times New Roman" panose="02020603050405020304" pitchFamily="18" charset="0"/>
              </a:rPr>
              <a:t>α+β</a:t>
            </a:r>
            <a:r>
              <a:rPr lang="en-US" altLang="zh-CN" sz="1800" b="1" i="1" kern="100" baseline="-25000" dirty="0">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1800" b="1" i="1" kern="100" dirty="0">
                <a:effectLst/>
                <a:latin typeface="Times New Roman" panose="02020603050405020304" pitchFamily="18" charset="0"/>
                <a:ea typeface="宋体" panose="02010600030101010101" pitchFamily="2" charset="-122"/>
                <a:cs typeface="Times New Roman" panose="02020603050405020304" pitchFamily="18" charset="0"/>
              </a:rPr>
              <a:t>PSH</a:t>
            </a:r>
            <a:r>
              <a:rPr lang="en-US" altLang="zh-CN" sz="1800" b="1" i="1" kern="100" baseline="-25000" dirty="0">
                <a:effectLst/>
                <a:latin typeface="Times New Roman" panose="02020603050405020304" pitchFamily="18" charset="0"/>
                <a:ea typeface="宋体" panose="02010600030101010101" pitchFamily="2" charset="-122"/>
                <a:cs typeface="Times New Roman" panose="02020603050405020304" pitchFamily="18" charset="0"/>
              </a:rPr>
              <a:t>i,t</a:t>
            </a:r>
            <a:r>
              <a:rPr lang="en-US" altLang="zh-CN" sz="1800" b="1" i="1" kern="100" dirty="0">
                <a:effectLst/>
                <a:latin typeface="Times New Roman" panose="02020603050405020304" pitchFamily="18" charset="0"/>
                <a:ea typeface="宋体" panose="02010600030101010101" pitchFamily="2" charset="-122"/>
                <a:cs typeface="Times New Roman" panose="02020603050405020304" pitchFamily="18" charset="0"/>
              </a:rPr>
              <a:t> +β</a:t>
            </a:r>
            <a:r>
              <a:rPr lang="en-US" altLang="zh-CN" sz="1800" b="1" i="1" kern="100" baseline="-25000" dirty="0">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1800" b="1" i="1" kern="100" dirty="0">
                <a:effectLst/>
                <a:latin typeface="Times New Roman" panose="02020603050405020304" pitchFamily="18" charset="0"/>
                <a:ea typeface="宋体" panose="02010600030101010101" pitchFamily="2" charset="-122"/>
                <a:cs typeface="Times New Roman" panose="02020603050405020304" pitchFamily="18" charset="0"/>
              </a:rPr>
              <a:t>ΣControls</a:t>
            </a:r>
            <a:r>
              <a:rPr lang="en-US" altLang="zh-CN" sz="1800" b="1" i="1" kern="100" baseline="-25000" dirty="0">
                <a:effectLst/>
                <a:latin typeface="Times New Roman" panose="02020603050405020304" pitchFamily="18" charset="0"/>
                <a:ea typeface="宋体" panose="02010600030101010101" pitchFamily="2" charset="-122"/>
                <a:cs typeface="Times New Roman" panose="02020603050405020304" pitchFamily="18" charset="0"/>
              </a:rPr>
              <a:t>it</a:t>
            </a:r>
            <a:r>
              <a:rPr lang="en-US" altLang="zh-CN" sz="1800" b="1" i="1" kern="100" dirty="0">
                <a:effectLst/>
                <a:latin typeface="Times New Roman" panose="02020603050405020304" pitchFamily="18" charset="0"/>
                <a:ea typeface="宋体" panose="02010600030101010101" pitchFamily="2" charset="-122"/>
                <a:cs typeface="Times New Roman" panose="02020603050405020304" pitchFamily="18" charset="0"/>
              </a:rPr>
              <a:t>+ε</a:t>
            </a:r>
            <a:r>
              <a:rPr lang="en-US" altLang="zh-CN" sz="1800" b="1" i="1" kern="100" baseline="-25000" dirty="0">
                <a:effectLst/>
                <a:latin typeface="Times New Roman" panose="02020603050405020304" pitchFamily="18" charset="0"/>
                <a:ea typeface="宋体" panose="02010600030101010101" pitchFamily="2" charset="-122"/>
                <a:cs typeface="Times New Roman" panose="02020603050405020304" pitchFamily="18" charset="0"/>
              </a:rPr>
              <a:t>it</a:t>
            </a:r>
            <a:endPar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3" name="矩形 12">
            <a:extLst>
              <a:ext uri="{FF2B5EF4-FFF2-40B4-BE49-F238E27FC236}">
                <a16:creationId xmlns:a16="http://schemas.microsoft.com/office/drawing/2014/main" id="{961E0E0C-3349-4013-B449-D02C0E0F7EA6}"/>
              </a:ext>
            </a:extLst>
          </p:cNvPr>
          <p:cNvSpPr/>
          <p:nvPr/>
        </p:nvSpPr>
        <p:spPr>
          <a:xfrm>
            <a:off x="2761868" y="580104"/>
            <a:ext cx="6007510" cy="11110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7C419931-0406-4EB1-BE66-46DF7387DD23}"/>
              </a:ext>
            </a:extLst>
          </p:cNvPr>
          <p:cNvSpPr/>
          <p:nvPr/>
        </p:nvSpPr>
        <p:spPr>
          <a:xfrm>
            <a:off x="0" y="0"/>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53DF3C1B-FD4D-4F18-BD4F-68862A3AC7FC}"/>
              </a:ext>
            </a:extLst>
          </p:cNvPr>
          <p:cNvSpPr/>
          <p:nvPr/>
        </p:nvSpPr>
        <p:spPr>
          <a:xfrm>
            <a:off x="0" y="6548284"/>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8D45BE77-C7DA-4BB3-ACCE-5E286410B1BA}"/>
              </a:ext>
            </a:extLst>
          </p:cNvPr>
          <p:cNvSpPr/>
          <p:nvPr/>
        </p:nvSpPr>
        <p:spPr>
          <a:xfrm>
            <a:off x="2944761" y="2143432"/>
            <a:ext cx="471949" cy="3932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039836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EE38F63-C3C9-4CEE-9D6C-FAB7BC815C2F}"/>
              </a:ext>
            </a:extLst>
          </p:cNvPr>
          <p:cNvSpPr txBox="1"/>
          <p:nvPr/>
        </p:nvSpPr>
        <p:spPr>
          <a:xfrm>
            <a:off x="495300" y="1141535"/>
            <a:ext cx="7942764" cy="369332"/>
          </a:xfrm>
          <a:prstGeom prst="rect">
            <a:avLst/>
          </a:prstGeom>
          <a:noFill/>
        </p:spPr>
        <p:txBody>
          <a:bodyPr wrap="square" rtlCol="0">
            <a:spAutoFit/>
          </a:bodyPr>
          <a:lstStyle/>
          <a:p>
            <a:r>
              <a:rPr lang="en-US" altLang="zh-CN" b="1" dirty="0">
                <a:latin typeface="Times New Roman" panose="02020603050405020304" pitchFamily="18" charset="0"/>
                <a:cs typeface="Times New Roman" panose="02020603050405020304" pitchFamily="18" charset="0"/>
              </a:rPr>
              <a:t>Key word definition: </a:t>
            </a:r>
            <a:r>
              <a:rPr lang="en-US" altLang="zh-CN" dirty="0">
                <a:latin typeface="Times New Roman" panose="02020603050405020304" pitchFamily="18" charset="0"/>
                <a:cs typeface="Times New Roman" panose="02020603050405020304" pitchFamily="18" charset="0"/>
              </a:rPr>
              <a:t>Hometown-based Business Associations (HBA)</a:t>
            </a:r>
            <a:endParaRPr lang="zh-CN" altLang="en-US" dirty="0"/>
          </a:p>
        </p:txBody>
      </p:sp>
      <p:sp>
        <p:nvSpPr>
          <p:cNvPr id="13" name="文本框 12">
            <a:extLst>
              <a:ext uri="{FF2B5EF4-FFF2-40B4-BE49-F238E27FC236}">
                <a16:creationId xmlns:a16="http://schemas.microsoft.com/office/drawing/2014/main" id="{25CDDD16-03CC-4A08-892C-5799A912DA10}"/>
              </a:ext>
            </a:extLst>
          </p:cNvPr>
          <p:cNvSpPr txBox="1"/>
          <p:nvPr/>
        </p:nvSpPr>
        <p:spPr>
          <a:xfrm>
            <a:off x="495300" y="1825906"/>
            <a:ext cx="8478138" cy="1477328"/>
          </a:xfrm>
          <a:prstGeom prst="rect">
            <a:avLst/>
          </a:prstGeom>
          <a:noFill/>
        </p:spPr>
        <p:txBody>
          <a:bodyPr wrap="square">
            <a:spAutoFit/>
          </a:bodyPr>
          <a:lstStyle/>
          <a:p>
            <a:r>
              <a:rPr lang="zh-CN" altLang="zh-CN" sz="1800" b="1" dirty="0">
                <a:effectLst/>
                <a:ea typeface="楷体" panose="02010609060101010101" pitchFamily="49" charset="-122"/>
                <a:cs typeface="Times New Roman" panose="02020603050405020304" pitchFamily="18" charset="0"/>
              </a:rPr>
              <a:t>异地商会</a:t>
            </a:r>
            <a:r>
              <a:rPr lang="zh-CN" altLang="en-US" b="1" dirty="0">
                <a:ea typeface="楷体" panose="02010609060101010101" pitchFamily="49" charset="-122"/>
                <a:cs typeface="Times New Roman" panose="02020603050405020304" pitchFamily="18" charset="0"/>
              </a:rPr>
              <a:t>：</a:t>
            </a:r>
            <a:endParaRPr lang="en-US" altLang="zh-CN" b="1" dirty="0">
              <a:ea typeface="楷体" panose="02010609060101010101" pitchFamily="49" charset="-122"/>
              <a:cs typeface="Times New Roman" panose="02020603050405020304" pitchFamily="18" charset="0"/>
            </a:endParaRPr>
          </a:p>
          <a:p>
            <a:r>
              <a:rPr lang="zh-CN" altLang="zh-CN" sz="1800" dirty="0">
                <a:effectLst/>
                <a:ea typeface="楷体" panose="02010609060101010101" pitchFamily="49" charset="-122"/>
                <a:cs typeface="Times New Roman" panose="02020603050405020304" pitchFamily="18" charset="0"/>
              </a:rPr>
              <a:t>由异地同一籍自然人或法人在某级行政辖区内投资兴办并自愿发起组成，以原籍地行政区域名称命名为基本特征的非营利性社会团体。</a:t>
            </a:r>
            <a:endParaRPr lang="en-US" altLang="zh-CN" sz="1800" dirty="0">
              <a:effectLst/>
              <a:ea typeface="楷体" panose="02010609060101010101" pitchFamily="49" charset="-122"/>
              <a:cs typeface="Times New Roman" panose="02020603050405020304" pitchFamily="18" charset="0"/>
            </a:endParaRPr>
          </a:p>
          <a:p>
            <a:endParaRPr lang="en-US" altLang="zh-CN" sz="1800" dirty="0">
              <a:effectLst/>
              <a:ea typeface="楷体" panose="02010609060101010101" pitchFamily="49" charset="-122"/>
              <a:cs typeface="Times New Roman" panose="02020603050405020304" pitchFamily="18" charset="0"/>
            </a:endParaRPr>
          </a:p>
          <a:p>
            <a:r>
              <a:rPr lang="zh-CN" altLang="zh-CN" sz="1800" dirty="0">
                <a:effectLst/>
                <a:ea typeface="楷体" panose="02010609060101010101" pitchFamily="49" charset="-122"/>
                <a:cs typeface="Times New Roman" panose="02020603050405020304" pitchFamily="18" charset="0"/>
              </a:rPr>
              <a:t>如四川人在</a:t>
            </a:r>
            <a:r>
              <a:rPr lang="zh-CN" altLang="en-US" dirty="0">
                <a:ea typeface="楷体" panose="02010609060101010101" pitchFamily="49" charset="-122"/>
                <a:cs typeface="Times New Roman" panose="02020603050405020304" pitchFamily="18" charset="0"/>
              </a:rPr>
              <a:t>广西</a:t>
            </a:r>
            <a:r>
              <a:rPr lang="zh-CN" altLang="zh-CN" sz="1800" dirty="0">
                <a:effectLst/>
                <a:ea typeface="楷体" panose="02010609060101010101" pitchFamily="49" charset="-122"/>
                <a:cs typeface="Times New Roman" panose="02020603050405020304" pitchFamily="18" charset="0"/>
              </a:rPr>
              <a:t>省做生意的商人发起组成的“</a:t>
            </a:r>
            <a:r>
              <a:rPr lang="zh-CN" altLang="en-US" sz="1800" dirty="0">
                <a:effectLst/>
                <a:ea typeface="楷体" panose="02010609060101010101" pitchFamily="49" charset="-122"/>
                <a:cs typeface="Times New Roman" panose="02020603050405020304" pitchFamily="18" charset="0"/>
              </a:rPr>
              <a:t>广西</a:t>
            </a:r>
            <a:r>
              <a:rPr lang="zh-CN" altLang="zh-CN" sz="1800" dirty="0">
                <a:effectLst/>
                <a:ea typeface="楷体" panose="02010609060101010101" pitchFamily="49" charset="-122"/>
                <a:cs typeface="Times New Roman" panose="02020603050405020304" pitchFamily="18" charset="0"/>
              </a:rPr>
              <a:t>四川商会”</a:t>
            </a:r>
            <a:endParaRPr lang="en-US" altLang="zh-CN" sz="1800" dirty="0">
              <a:effectLst/>
              <a:ea typeface="楷体" panose="02010609060101010101" pitchFamily="49" charset="-122"/>
              <a:cs typeface="Times New Roman" panose="02020603050405020304" pitchFamily="18" charset="0"/>
            </a:endParaRPr>
          </a:p>
        </p:txBody>
      </p:sp>
      <p:sp>
        <p:nvSpPr>
          <p:cNvPr id="9" name="文本框 8">
            <a:extLst>
              <a:ext uri="{FF2B5EF4-FFF2-40B4-BE49-F238E27FC236}">
                <a16:creationId xmlns:a16="http://schemas.microsoft.com/office/drawing/2014/main" id="{46F65540-E63A-4E9F-9ED8-7719525A20B0}"/>
              </a:ext>
            </a:extLst>
          </p:cNvPr>
          <p:cNvSpPr txBox="1"/>
          <p:nvPr/>
        </p:nvSpPr>
        <p:spPr>
          <a:xfrm>
            <a:off x="3142112" y="3618273"/>
            <a:ext cx="3335429" cy="646331"/>
          </a:xfrm>
          <a:prstGeom prst="rect">
            <a:avLst/>
          </a:prstGeom>
          <a:noFill/>
        </p:spPr>
        <p:txBody>
          <a:bodyPr wrap="square" rtlCol="0">
            <a:spAutoFit/>
          </a:bodyPr>
          <a:lstStyle/>
          <a:p>
            <a:r>
              <a:rPr lang="zh-CN" altLang="en-US" sz="3600" dirty="0">
                <a:latin typeface="楷体" panose="02010609060101010101" pitchFamily="49" charset="-122"/>
                <a:ea typeface="楷体" panose="02010609060101010101" pitchFamily="49" charset="-122"/>
              </a:rPr>
              <a:t>广西四川商会</a:t>
            </a:r>
          </a:p>
        </p:txBody>
      </p:sp>
      <p:sp>
        <p:nvSpPr>
          <p:cNvPr id="11" name="矩形: 圆角 10">
            <a:extLst>
              <a:ext uri="{FF2B5EF4-FFF2-40B4-BE49-F238E27FC236}">
                <a16:creationId xmlns:a16="http://schemas.microsoft.com/office/drawing/2014/main" id="{4831C406-DCB2-4411-AFBF-C058BA98148C}"/>
              </a:ext>
            </a:extLst>
          </p:cNvPr>
          <p:cNvSpPr/>
          <p:nvPr/>
        </p:nvSpPr>
        <p:spPr>
          <a:xfrm>
            <a:off x="2289304" y="4579643"/>
            <a:ext cx="1705616" cy="814905"/>
          </a:xfrm>
          <a:prstGeom prst="round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a:latin typeface="楷体" panose="02010609060101010101" pitchFamily="49" charset="-122"/>
                <a:ea typeface="楷体" panose="02010609060101010101" pitchFamily="49" charset="-122"/>
              </a:rPr>
              <a:t>注册地区</a:t>
            </a:r>
            <a:endParaRPr lang="en-US" altLang="zh-CN" sz="2400" dirty="0">
              <a:latin typeface="楷体" panose="02010609060101010101" pitchFamily="49" charset="-122"/>
              <a:ea typeface="楷体" panose="02010609060101010101" pitchFamily="49" charset="-122"/>
            </a:endParaRPr>
          </a:p>
        </p:txBody>
      </p:sp>
      <p:sp>
        <p:nvSpPr>
          <p:cNvPr id="19" name="矩形: 圆角 18">
            <a:extLst>
              <a:ext uri="{FF2B5EF4-FFF2-40B4-BE49-F238E27FC236}">
                <a16:creationId xmlns:a16="http://schemas.microsoft.com/office/drawing/2014/main" id="{41BE9D0C-6048-4E50-B95A-BD0461678A66}"/>
              </a:ext>
            </a:extLst>
          </p:cNvPr>
          <p:cNvSpPr/>
          <p:nvPr/>
        </p:nvSpPr>
        <p:spPr>
          <a:xfrm>
            <a:off x="5226759" y="4575699"/>
            <a:ext cx="1705616" cy="814905"/>
          </a:xfrm>
          <a:prstGeom prst="roundRect">
            <a:avLst/>
          </a:prstGeom>
          <a:solidFill>
            <a:srgbClr val="0070C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a:latin typeface="楷体" panose="02010609060101010101" pitchFamily="49" charset="-122"/>
                <a:ea typeface="楷体" panose="02010609060101010101" pitchFamily="49" charset="-122"/>
              </a:rPr>
              <a:t>籍贯地区</a:t>
            </a:r>
            <a:endParaRPr lang="en-US" altLang="zh-CN" sz="2400" dirty="0">
              <a:latin typeface="楷体" panose="02010609060101010101" pitchFamily="49" charset="-122"/>
              <a:ea typeface="楷体" panose="02010609060101010101" pitchFamily="49" charset="-122"/>
            </a:endParaRPr>
          </a:p>
        </p:txBody>
      </p:sp>
      <p:sp>
        <p:nvSpPr>
          <p:cNvPr id="12" name="十字形 11">
            <a:extLst>
              <a:ext uri="{FF2B5EF4-FFF2-40B4-BE49-F238E27FC236}">
                <a16:creationId xmlns:a16="http://schemas.microsoft.com/office/drawing/2014/main" id="{FD21254E-1695-432E-8035-A418284E9457}"/>
              </a:ext>
            </a:extLst>
          </p:cNvPr>
          <p:cNvSpPr/>
          <p:nvPr/>
        </p:nvSpPr>
        <p:spPr>
          <a:xfrm>
            <a:off x="4184435" y="4575699"/>
            <a:ext cx="852809" cy="814905"/>
          </a:xfrm>
          <a:prstGeom prst="plus">
            <a:avLst>
              <a:gd name="adj" fmla="val 40194"/>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FAD87332-803C-4341-9DC1-6E4BB111886C}"/>
              </a:ext>
            </a:extLst>
          </p:cNvPr>
          <p:cNvSpPr/>
          <p:nvPr/>
        </p:nvSpPr>
        <p:spPr>
          <a:xfrm>
            <a:off x="0" y="0"/>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2A7A126B-027A-4ED0-AAF5-C36BA71405F6}"/>
              </a:ext>
            </a:extLst>
          </p:cNvPr>
          <p:cNvSpPr/>
          <p:nvPr/>
        </p:nvSpPr>
        <p:spPr>
          <a:xfrm>
            <a:off x="0" y="6548284"/>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948641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2A5D9C2F-5F03-4AEC-9F44-FEB79EBD431F}"/>
              </a:ext>
            </a:extLst>
          </p:cNvPr>
          <p:cNvSpPr txBox="1"/>
          <p:nvPr/>
        </p:nvSpPr>
        <p:spPr>
          <a:xfrm>
            <a:off x="424961" y="675188"/>
            <a:ext cx="2520462" cy="369332"/>
          </a:xfrm>
          <a:prstGeom prst="rect">
            <a:avLst/>
          </a:prstGeom>
          <a:noFill/>
        </p:spPr>
        <p:txBody>
          <a:bodyPr wrap="square" rtlCol="0">
            <a:spAutoFit/>
          </a:bodyPr>
          <a:lstStyle/>
          <a:p>
            <a:r>
              <a:rPr lang="en-US" altLang="zh-CN" b="1" dirty="0">
                <a:latin typeface="Times New Roman" panose="02020603050405020304" pitchFamily="18" charset="0"/>
                <a:cs typeface="Times New Roman" panose="02020603050405020304" pitchFamily="18" charset="0"/>
              </a:rPr>
              <a:t>Main Result</a:t>
            </a:r>
            <a:endParaRPr lang="zh-CN" altLang="en-US" b="1" dirty="0">
              <a:latin typeface="Times New Roman" panose="02020603050405020304" pitchFamily="18" charset="0"/>
              <a:cs typeface="Times New Roman" panose="02020603050405020304" pitchFamily="18" charset="0"/>
            </a:endParaRPr>
          </a:p>
        </p:txBody>
      </p:sp>
      <p:pic>
        <p:nvPicPr>
          <p:cNvPr id="10" name="图片 9">
            <a:extLst>
              <a:ext uri="{FF2B5EF4-FFF2-40B4-BE49-F238E27FC236}">
                <a16:creationId xmlns:a16="http://schemas.microsoft.com/office/drawing/2014/main" id="{4EF41A77-4BF9-4A25-B7B5-930D7D6F24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3684" y="2140012"/>
            <a:ext cx="8696632" cy="1697893"/>
          </a:xfrm>
          <a:prstGeom prst="rect">
            <a:avLst/>
          </a:prstGeom>
        </p:spPr>
      </p:pic>
      <p:sp>
        <p:nvSpPr>
          <p:cNvPr id="12" name="矩形 11">
            <a:extLst>
              <a:ext uri="{FF2B5EF4-FFF2-40B4-BE49-F238E27FC236}">
                <a16:creationId xmlns:a16="http://schemas.microsoft.com/office/drawing/2014/main" id="{DD7260E3-DDC0-4E46-99A7-A052F33B6025}"/>
              </a:ext>
            </a:extLst>
          </p:cNvPr>
          <p:cNvSpPr/>
          <p:nvPr/>
        </p:nvSpPr>
        <p:spPr>
          <a:xfrm>
            <a:off x="0" y="0"/>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138113B6-598E-475B-B942-A001ABA04F6B}"/>
              </a:ext>
            </a:extLst>
          </p:cNvPr>
          <p:cNvSpPr/>
          <p:nvPr/>
        </p:nvSpPr>
        <p:spPr>
          <a:xfrm>
            <a:off x="0" y="6548284"/>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a:extLst>
              <a:ext uri="{FF2B5EF4-FFF2-40B4-BE49-F238E27FC236}">
                <a16:creationId xmlns:a16="http://schemas.microsoft.com/office/drawing/2014/main" id="{10D297CD-5B9A-4792-8EA6-5C44F82BCD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5065" y="5956886"/>
            <a:ext cx="2868935" cy="596314"/>
          </a:xfrm>
          <a:prstGeom prst="rect">
            <a:avLst/>
          </a:prstGeom>
        </p:spPr>
      </p:pic>
    </p:spTree>
    <p:extLst>
      <p:ext uri="{BB962C8B-B14F-4D97-AF65-F5344CB8AC3E}">
        <p14:creationId xmlns:p14="http://schemas.microsoft.com/office/powerpoint/2010/main" val="16716503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2A5D9C2F-5F03-4AEC-9F44-FEB79EBD431F}"/>
              </a:ext>
            </a:extLst>
          </p:cNvPr>
          <p:cNvSpPr txBox="1"/>
          <p:nvPr/>
        </p:nvSpPr>
        <p:spPr>
          <a:xfrm>
            <a:off x="424960" y="675188"/>
            <a:ext cx="8763285" cy="1200329"/>
          </a:xfrm>
          <a:prstGeom prst="rect">
            <a:avLst/>
          </a:prstGeom>
          <a:noFill/>
        </p:spPr>
        <p:txBody>
          <a:bodyPr wrap="square" rtlCol="0">
            <a:spAutoFit/>
          </a:bodyPr>
          <a:lstStyle/>
          <a:p>
            <a:r>
              <a:rPr lang="en-US" altLang="zh-CN" b="1" dirty="0">
                <a:latin typeface="Times New Roman" panose="02020603050405020304" pitchFamily="18" charset="0"/>
                <a:cs typeface="Times New Roman" panose="02020603050405020304" pitchFamily="18" charset="0"/>
              </a:rPr>
              <a:t>Additional Analyses (1/4): </a:t>
            </a:r>
          </a:p>
          <a:p>
            <a:endParaRPr lang="en-US" altLang="zh-CN" b="1" dirty="0">
              <a:latin typeface="Times New Roman" panose="02020603050405020304" pitchFamily="18" charset="0"/>
              <a:cs typeface="Times New Roman" panose="02020603050405020304" pitchFamily="18" charset="0"/>
            </a:endParaRPr>
          </a:p>
          <a:p>
            <a:r>
              <a:rPr lang="en-US" altLang="zh-CN" sz="1800" dirty="0">
                <a:effectLst/>
                <a:latin typeface="Times New Roman" panose="02020603050405020304" pitchFamily="18" charset="0"/>
                <a:ea typeface="等线" panose="02010600030101010101" pitchFamily="2" charset="-122"/>
              </a:rPr>
              <a:t>HBA council member, joining HBA and corporate innovation</a:t>
            </a:r>
          </a:p>
          <a:p>
            <a:r>
              <a:rPr lang="en-US" altLang="zh-CN" b="1" dirty="0">
                <a:latin typeface="Times New Roman" panose="02020603050405020304" pitchFamily="18" charset="0"/>
                <a:cs typeface="Times New Roman" panose="02020603050405020304" pitchFamily="18" charset="0"/>
              </a:rPr>
              <a:t> </a:t>
            </a:r>
            <a:endParaRPr lang="zh-CN" altLang="en-US" b="1" dirty="0">
              <a:latin typeface="Times New Roman" panose="02020603050405020304" pitchFamily="18" charset="0"/>
              <a:cs typeface="Times New Roman" panose="02020603050405020304" pitchFamily="18" charset="0"/>
            </a:endParaRPr>
          </a:p>
        </p:txBody>
      </p:sp>
      <p:pic>
        <p:nvPicPr>
          <p:cNvPr id="4" name="图片 3">
            <a:extLst>
              <a:ext uri="{FF2B5EF4-FFF2-40B4-BE49-F238E27FC236}">
                <a16:creationId xmlns:a16="http://schemas.microsoft.com/office/drawing/2014/main" id="{78380BEA-75CF-4FFF-91B2-5B9A32615B7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21531" y="2579968"/>
            <a:ext cx="7500938" cy="2071688"/>
          </a:xfrm>
          <a:prstGeom prst="rect">
            <a:avLst/>
          </a:prstGeom>
        </p:spPr>
      </p:pic>
      <p:sp>
        <p:nvSpPr>
          <p:cNvPr id="6" name="矩形 5">
            <a:extLst>
              <a:ext uri="{FF2B5EF4-FFF2-40B4-BE49-F238E27FC236}">
                <a16:creationId xmlns:a16="http://schemas.microsoft.com/office/drawing/2014/main" id="{9D767F4E-7F9E-487A-87C7-A2EDACF07274}"/>
              </a:ext>
            </a:extLst>
          </p:cNvPr>
          <p:cNvSpPr/>
          <p:nvPr/>
        </p:nvSpPr>
        <p:spPr>
          <a:xfrm>
            <a:off x="0" y="0"/>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9180FD71-DFDC-4129-A1F1-3C69D3E4140D}"/>
              </a:ext>
            </a:extLst>
          </p:cNvPr>
          <p:cNvSpPr/>
          <p:nvPr/>
        </p:nvSpPr>
        <p:spPr>
          <a:xfrm>
            <a:off x="0" y="6548284"/>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id="{5DFE0E2B-EFB7-4632-AAE6-EC74E8407D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5065" y="5956886"/>
            <a:ext cx="2868935" cy="596314"/>
          </a:xfrm>
          <a:prstGeom prst="rect">
            <a:avLst/>
          </a:prstGeom>
        </p:spPr>
      </p:pic>
    </p:spTree>
    <p:extLst>
      <p:ext uri="{BB962C8B-B14F-4D97-AF65-F5344CB8AC3E}">
        <p14:creationId xmlns:p14="http://schemas.microsoft.com/office/powerpoint/2010/main" val="38295289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2A5D9C2F-5F03-4AEC-9F44-FEB79EBD431F}"/>
              </a:ext>
            </a:extLst>
          </p:cNvPr>
          <p:cNvSpPr txBox="1"/>
          <p:nvPr/>
        </p:nvSpPr>
        <p:spPr>
          <a:xfrm>
            <a:off x="424960" y="675188"/>
            <a:ext cx="8763285" cy="1200329"/>
          </a:xfrm>
          <a:prstGeom prst="rect">
            <a:avLst/>
          </a:prstGeom>
          <a:noFill/>
        </p:spPr>
        <p:txBody>
          <a:bodyPr wrap="square" rtlCol="0">
            <a:spAutoFit/>
          </a:bodyPr>
          <a:lstStyle/>
          <a:p>
            <a:r>
              <a:rPr lang="en-US" altLang="zh-CN" b="1" dirty="0">
                <a:latin typeface="Times New Roman" panose="02020603050405020304" pitchFamily="18" charset="0"/>
                <a:cs typeface="Times New Roman" panose="02020603050405020304" pitchFamily="18" charset="0"/>
              </a:rPr>
              <a:t>Additional Analyses (2/4): </a:t>
            </a:r>
          </a:p>
          <a:p>
            <a:endParaRPr lang="en-US" altLang="zh-CN" b="1" dirty="0">
              <a:latin typeface="Times New Roman" panose="02020603050405020304" pitchFamily="18" charset="0"/>
              <a:cs typeface="Times New Roman" panose="02020603050405020304" pitchFamily="18" charset="0"/>
            </a:endParaRPr>
          </a:p>
          <a:p>
            <a:r>
              <a:rPr lang="en-US" altLang="zh-CN" sz="1800" dirty="0">
                <a:effectLst/>
                <a:latin typeface="Times New Roman" panose="02020603050405020304" pitchFamily="18" charset="0"/>
                <a:ea typeface="等线" panose="02010600030101010101" pitchFamily="2" charset="-122"/>
              </a:rPr>
              <a:t>The</a:t>
            </a:r>
            <a:r>
              <a:rPr lang="en-US" altLang="zh-CN" sz="1800" dirty="0">
                <a:effectLst/>
                <a:latin typeface="等线" panose="02010600030101010101" pitchFamily="2" charset="-122"/>
                <a:cs typeface="Times New Roman" panose="02020603050405020304" pitchFamily="18" charset="0"/>
              </a:rPr>
              <a:t> </a:t>
            </a:r>
            <a:r>
              <a:rPr lang="en-US" altLang="zh-CN" sz="1800" dirty="0">
                <a:effectLst/>
                <a:latin typeface="Times New Roman" panose="02020603050405020304" pitchFamily="18" charset="0"/>
                <a:ea typeface="等线" panose="02010600030101010101" pitchFamily="2" charset="-122"/>
              </a:rPr>
              <a:t>time of establishment of HBA, joining HBA and corporate innovation</a:t>
            </a:r>
            <a:endParaRPr lang="zh-CN" altLang="en-US" b="1" dirty="0">
              <a:latin typeface="Times New Roman" panose="02020603050405020304" pitchFamily="18" charset="0"/>
              <a:cs typeface="Times New Roman" panose="02020603050405020304" pitchFamily="18" charset="0"/>
            </a:endParaRPr>
          </a:p>
          <a:p>
            <a:r>
              <a:rPr lang="en-US" altLang="zh-CN" b="1" dirty="0">
                <a:latin typeface="Times New Roman" panose="02020603050405020304" pitchFamily="18" charset="0"/>
                <a:cs typeface="Times New Roman" panose="02020603050405020304" pitchFamily="18" charset="0"/>
              </a:rPr>
              <a:t> </a:t>
            </a:r>
            <a:endParaRPr lang="zh-CN" altLang="en-US" b="1" dirty="0">
              <a:latin typeface="Times New Roman" panose="02020603050405020304" pitchFamily="18" charset="0"/>
              <a:cs typeface="Times New Roman" panose="02020603050405020304" pitchFamily="18" charset="0"/>
            </a:endParaRPr>
          </a:p>
        </p:txBody>
      </p:sp>
      <p:pic>
        <p:nvPicPr>
          <p:cNvPr id="4" name="图片 3">
            <a:extLst>
              <a:ext uri="{FF2B5EF4-FFF2-40B4-BE49-F238E27FC236}">
                <a16:creationId xmlns:a16="http://schemas.microsoft.com/office/drawing/2014/main" id="{78380BEA-75CF-4FFF-91B2-5B9A32615B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1531" y="2570443"/>
            <a:ext cx="7500938" cy="2090738"/>
          </a:xfrm>
          <a:prstGeom prst="rect">
            <a:avLst/>
          </a:prstGeom>
        </p:spPr>
      </p:pic>
      <p:sp>
        <p:nvSpPr>
          <p:cNvPr id="6" name="矩形 5">
            <a:extLst>
              <a:ext uri="{FF2B5EF4-FFF2-40B4-BE49-F238E27FC236}">
                <a16:creationId xmlns:a16="http://schemas.microsoft.com/office/drawing/2014/main" id="{9D767F4E-7F9E-487A-87C7-A2EDACF07274}"/>
              </a:ext>
            </a:extLst>
          </p:cNvPr>
          <p:cNvSpPr/>
          <p:nvPr/>
        </p:nvSpPr>
        <p:spPr>
          <a:xfrm>
            <a:off x="0" y="0"/>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9180FD71-DFDC-4129-A1F1-3C69D3E4140D}"/>
              </a:ext>
            </a:extLst>
          </p:cNvPr>
          <p:cNvSpPr/>
          <p:nvPr/>
        </p:nvSpPr>
        <p:spPr>
          <a:xfrm>
            <a:off x="0" y="6548284"/>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id="{5DFE0E2B-EFB7-4632-AAE6-EC74E8407D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5065" y="5956886"/>
            <a:ext cx="2868935" cy="596314"/>
          </a:xfrm>
          <a:prstGeom prst="rect">
            <a:avLst/>
          </a:prstGeom>
        </p:spPr>
      </p:pic>
    </p:spTree>
    <p:extLst>
      <p:ext uri="{BB962C8B-B14F-4D97-AF65-F5344CB8AC3E}">
        <p14:creationId xmlns:p14="http://schemas.microsoft.com/office/powerpoint/2010/main" val="9802174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931ADC3D-32A5-45EC-8AEE-66599B67BC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1522" y="2385475"/>
            <a:ext cx="7580956" cy="1957925"/>
          </a:xfrm>
          <a:prstGeom prst="rect">
            <a:avLst/>
          </a:prstGeom>
        </p:spPr>
      </p:pic>
      <p:sp>
        <p:nvSpPr>
          <p:cNvPr id="5" name="文本框 4">
            <a:extLst>
              <a:ext uri="{FF2B5EF4-FFF2-40B4-BE49-F238E27FC236}">
                <a16:creationId xmlns:a16="http://schemas.microsoft.com/office/drawing/2014/main" id="{59052530-EA55-43A0-86AA-4FF5A5C5DC0A}"/>
              </a:ext>
            </a:extLst>
          </p:cNvPr>
          <p:cNvSpPr txBox="1"/>
          <p:nvPr/>
        </p:nvSpPr>
        <p:spPr>
          <a:xfrm>
            <a:off x="424960" y="675188"/>
            <a:ext cx="8763285" cy="1200329"/>
          </a:xfrm>
          <a:prstGeom prst="rect">
            <a:avLst/>
          </a:prstGeom>
          <a:noFill/>
        </p:spPr>
        <p:txBody>
          <a:bodyPr wrap="square" rtlCol="0">
            <a:spAutoFit/>
          </a:bodyPr>
          <a:lstStyle/>
          <a:p>
            <a:r>
              <a:rPr lang="en-US" altLang="zh-CN" b="1" dirty="0">
                <a:latin typeface="Times New Roman" panose="02020603050405020304" pitchFamily="18" charset="0"/>
                <a:cs typeface="Times New Roman" panose="02020603050405020304" pitchFamily="18" charset="0"/>
              </a:rPr>
              <a:t>Additional Analyses (3/4): </a:t>
            </a:r>
            <a:r>
              <a:rPr lang="zh-CN" altLang="zh-CN" sz="1800" b="1" dirty="0">
                <a:effectLst/>
                <a:ea typeface="Times New Roman" panose="02020603050405020304" pitchFamily="18" charset="0"/>
              </a:rPr>
              <a:t> </a:t>
            </a:r>
            <a:endParaRPr lang="en-US" altLang="zh-CN" sz="1800" b="1" dirty="0">
              <a:effectLst/>
              <a:ea typeface="Times New Roman" panose="02020603050405020304" pitchFamily="18" charset="0"/>
            </a:endParaRPr>
          </a:p>
          <a:p>
            <a:endParaRPr lang="en-US" altLang="zh-CN" sz="1800" b="1" dirty="0">
              <a:effectLst/>
              <a:ea typeface="Times New Roman" panose="02020603050405020304" pitchFamily="18" charset="0"/>
            </a:endParaRPr>
          </a:p>
          <a:p>
            <a:r>
              <a:rPr lang="en-US" altLang="zh-CN" sz="1800" dirty="0">
                <a:effectLst/>
                <a:latin typeface="Times New Roman" panose="02020603050405020304" pitchFamily="18" charset="0"/>
                <a:ea typeface="等线" panose="02010600030101010101" pitchFamily="2" charset="-122"/>
              </a:rPr>
              <a:t>Ownership, joining HBA and corporate innovation</a:t>
            </a:r>
            <a:endParaRPr lang="en-US" altLang="zh-CN" sz="1800" b="1" dirty="0">
              <a:effectLst/>
              <a:ea typeface="Times New Roman" panose="02020603050405020304" pitchFamily="18" charset="0"/>
            </a:endParaRPr>
          </a:p>
          <a:p>
            <a:endParaRPr lang="en-US" altLang="zh-CN" sz="1800" b="1" dirty="0">
              <a:effectLst/>
              <a:ea typeface="Times New Roman" panose="02020603050405020304" pitchFamily="18" charset="0"/>
            </a:endParaRPr>
          </a:p>
        </p:txBody>
      </p:sp>
      <p:sp>
        <p:nvSpPr>
          <p:cNvPr id="7" name="矩形 6">
            <a:extLst>
              <a:ext uri="{FF2B5EF4-FFF2-40B4-BE49-F238E27FC236}">
                <a16:creationId xmlns:a16="http://schemas.microsoft.com/office/drawing/2014/main" id="{36A96017-518E-4A5E-93D8-22A702EF339F}"/>
              </a:ext>
            </a:extLst>
          </p:cNvPr>
          <p:cNvSpPr/>
          <p:nvPr/>
        </p:nvSpPr>
        <p:spPr>
          <a:xfrm>
            <a:off x="0" y="0"/>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ADDF3411-F63D-4FEC-BDC6-0E60ED75F509}"/>
              </a:ext>
            </a:extLst>
          </p:cNvPr>
          <p:cNvSpPr/>
          <p:nvPr/>
        </p:nvSpPr>
        <p:spPr>
          <a:xfrm>
            <a:off x="0" y="6548284"/>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D78CD5D4-84E4-45D0-9CA1-079224917C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5065" y="5956886"/>
            <a:ext cx="2868935" cy="596314"/>
          </a:xfrm>
          <a:prstGeom prst="rect">
            <a:avLst/>
          </a:prstGeom>
        </p:spPr>
      </p:pic>
    </p:spTree>
    <p:extLst>
      <p:ext uri="{BB962C8B-B14F-4D97-AF65-F5344CB8AC3E}">
        <p14:creationId xmlns:p14="http://schemas.microsoft.com/office/powerpoint/2010/main" val="18824437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931ADC3D-32A5-45EC-8AEE-66599B67BCA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67607" y="2178999"/>
            <a:ext cx="7408786" cy="1957925"/>
          </a:xfrm>
          <a:prstGeom prst="rect">
            <a:avLst/>
          </a:prstGeom>
        </p:spPr>
      </p:pic>
      <p:sp>
        <p:nvSpPr>
          <p:cNvPr id="5" name="文本框 4">
            <a:extLst>
              <a:ext uri="{FF2B5EF4-FFF2-40B4-BE49-F238E27FC236}">
                <a16:creationId xmlns:a16="http://schemas.microsoft.com/office/drawing/2014/main" id="{1C27629A-CCD3-4477-AE1C-47159F79655F}"/>
              </a:ext>
            </a:extLst>
          </p:cNvPr>
          <p:cNvSpPr txBox="1"/>
          <p:nvPr/>
        </p:nvSpPr>
        <p:spPr>
          <a:xfrm>
            <a:off x="424960" y="675188"/>
            <a:ext cx="8763285" cy="923330"/>
          </a:xfrm>
          <a:prstGeom prst="rect">
            <a:avLst/>
          </a:prstGeom>
          <a:noFill/>
        </p:spPr>
        <p:txBody>
          <a:bodyPr wrap="square" rtlCol="0">
            <a:spAutoFit/>
          </a:bodyPr>
          <a:lstStyle/>
          <a:p>
            <a:r>
              <a:rPr lang="en-US" altLang="zh-CN" b="1" dirty="0">
                <a:latin typeface="Times New Roman" panose="02020603050405020304" pitchFamily="18" charset="0"/>
                <a:cs typeface="Times New Roman" panose="02020603050405020304" pitchFamily="18" charset="0"/>
              </a:rPr>
              <a:t>Additional Analyses (4/4): </a:t>
            </a:r>
            <a:r>
              <a:rPr lang="zh-CN" altLang="zh-CN" sz="1800" b="1" dirty="0">
                <a:effectLst/>
                <a:ea typeface="Times New Roman" panose="02020603050405020304" pitchFamily="18" charset="0"/>
              </a:rPr>
              <a:t> </a:t>
            </a:r>
            <a:endParaRPr lang="en-US" altLang="zh-CN" sz="1800" b="1" dirty="0">
              <a:effectLst/>
              <a:ea typeface="Times New Roman" panose="02020603050405020304" pitchFamily="18" charset="0"/>
            </a:endParaRPr>
          </a:p>
          <a:p>
            <a:endParaRPr lang="en-US" altLang="zh-CN" sz="1800" b="1" dirty="0">
              <a:effectLst/>
              <a:ea typeface="Times New Roman" panose="02020603050405020304" pitchFamily="18" charset="0"/>
            </a:endParaRPr>
          </a:p>
          <a:p>
            <a:r>
              <a:rPr lang="en-US" altLang="zh-CN" sz="1800" dirty="0">
                <a:effectLst/>
                <a:latin typeface="Times New Roman" panose="02020603050405020304" pitchFamily="18" charset="0"/>
                <a:ea typeface="等线" panose="02010600030101010101" pitchFamily="2" charset="-122"/>
              </a:rPr>
              <a:t>Legal environment, joining HBA and corporate innovation</a:t>
            </a:r>
            <a:endParaRPr lang="zh-CN" altLang="en-US" b="1" dirty="0">
              <a:latin typeface="Times New Roman" panose="02020603050405020304" pitchFamily="18" charset="0"/>
              <a:cs typeface="Times New Roman" panose="02020603050405020304" pitchFamily="18" charset="0"/>
            </a:endParaRPr>
          </a:p>
        </p:txBody>
      </p:sp>
      <p:sp>
        <p:nvSpPr>
          <p:cNvPr id="7" name="矩形 6">
            <a:extLst>
              <a:ext uri="{FF2B5EF4-FFF2-40B4-BE49-F238E27FC236}">
                <a16:creationId xmlns:a16="http://schemas.microsoft.com/office/drawing/2014/main" id="{392D5138-C8D7-4963-AFF0-3D49D0C121D6}"/>
              </a:ext>
            </a:extLst>
          </p:cNvPr>
          <p:cNvSpPr/>
          <p:nvPr/>
        </p:nvSpPr>
        <p:spPr>
          <a:xfrm>
            <a:off x="0" y="0"/>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2B028ED3-2335-46E9-A63F-CC3969F4E727}"/>
              </a:ext>
            </a:extLst>
          </p:cNvPr>
          <p:cNvSpPr/>
          <p:nvPr/>
        </p:nvSpPr>
        <p:spPr>
          <a:xfrm>
            <a:off x="0" y="6548284"/>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BB5754CE-5792-447A-8A58-D89FBC896B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5065" y="5956886"/>
            <a:ext cx="2868935" cy="596314"/>
          </a:xfrm>
          <a:prstGeom prst="rect">
            <a:avLst/>
          </a:prstGeom>
        </p:spPr>
      </p:pic>
    </p:spTree>
    <p:extLst>
      <p:ext uri="{BB962C8B-B14F-4D97-AF65-F5344CB8AC3E}">
        <p14:creationId xmlns:p14="http://schemas.microsoft.com/office/powerpoint/2010/main" val="25156799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A2BF8EF0-9811-4CF6-B7E5-1B97C50F6C68}"/>
              </a:ext>
            </a:extLst>
          </p:cNvPr>
          <p:cNvSpPr txBox="1"/>
          <p:nvPr/>
        </p:nvSpPr>
        <p:spPr>
          <a:xfrm>
            <a:off x="430822" y="684483"/>
            <a:ext cx="1503486" cy="369332"/>
          </a:xfrm>
          <a:prstGeom prst="rect">
            <a:avLst/>
          </a:prstGeom>
          <a:noFill/>
        </p:spPr>
        <p:txBody>
          <a:bodyPr wrap="square" rtlCol="0">
            <a:spAutoFit/>
          </a:bodyPr>
          <a:lstStyle/>
          <a:p>
            <a:r>
              <a:rPr lang="en-US" altLang="zh-CN" b="1" dirty="0">
                <a:latin typeface="Times New Roman" panose="02020603050405020304" pitchFamily="18" charset="0"/>
                <a:cs typeface="Times New Roman" panose="02020603050405020304" pitchFamily="18" charset="0"/>
              </a:rPr>
              <a:t>Robust Test</a:t>
            </a:r>
            <a:endParaRPr lang="zh-CN" altLang="en-US" b="1" dirty="0">
              <a:latin typeface="Times New Roman" panose="02020603050405020304" pitchFamily="18" charset="0"/>
              <a:cs typeface="Times New Roman" panose="02020603050405020304" pitchFamily="18" charset="0"/>
            </a:endParaRPr>
          </a:p>
        </p:txBody>
      </p:sp>
      <p:sp>
        <p:nvSpPr>
          <p:cNvPr id="3" name="文本框 2">
            <a:extLst>
              <a:ext uri="{FF2B5EF4-FFF2-40B4-BE49-F238E27FC236}">
                <a16:creationId xmlns:a16="http://schemas.microsoft.com/office/drawing/2014/main" id="{A8ED674D-B2D8-4275-8FB3-4FFAF344B7A0}"/>
              </a:ext>
            </a:extLst>
          </p:cNvPr>
          <p:cNvSpPr txBox="1"/>
          <p:nvPr/>
        </p:nvSpPr>
        <p:spPr>
          <a:xfrm>
            <a:off x="430822" y="1397675"/>
            <a:ext cx="7957038" cy="2031325"/>
          </a:xfrm>
          <a:prstGeom prst="rect">
            <a:avLst/>
          </a:prstGeom>
          <a:noFill/>
        </p:spPr>
        <p:txBody>
          <a:bodyPr wrap="square" rtlCol="0">
            <a:spAutoFit/>
          </a:bodyPr>
          <a:lstStyle/>
          <a:p>
            <a:pPr marL="342900" indent="-342900">
              <a:buAutoNum type="arabicPeriod"/>
            </a:pPr>
            <a:r>
              <a:rPr lang="en-US" altLang="zh-CN" sz="1800" dirty="0">
                <a:effectLst/>
                <a:latin typeface="Times New Roman" panose="02020603050405020304" pitchFamily="18" charset="0"/>
                <a:ea typeface="等线" panose="02010600030101010101" pitchFamily="2" charset="-122"/>
              </a:rPr>
              <a:t>Replacement of dependent variable</a:t>
            </a:r>
          </a:p>
          <a:p>
            <a:pPr marL="342900" indent="-342900">
              <a:buAutoNum type="arabicPeriod"/>
            </a:pPr>
            <a:endParaRPr lang="en-US" altLang="zh-CN" sz="1800" dirty="0">
              <a:effectLst/>
              <a:latin typeface="Times New Roman" panose="02020603050405020304" pitchFamily="18" charset="0"/>
              <a:ea typeface="等线" panose="02010600030101010101" pitchFamily="2" charset="-122"/>
            </a:endParaRPr>
          </a:p>
          <a:p>
            <a:pPr marL="342900" indent="-342900">
              <a:buAutoNum type="arabicPeriod"/>
            </a:pPr>
            <a:r>
              <a:rPr lang="en-US" altLang="zh-CN" sz="1800" dirty="0">
                <a:effectLst/>
                <a:latin typeface="Times New Roman" panose="02020603050405020304" pitchFamily="18" charset="0"/>
                <a:ea typeface="等线" panose="02010600030101010101" pitchFamily="2" charset="-122"/>
              </a:rPr>
              <a:t>Alternative choice of sample period</a:t>
            </a:r>
          </a:p>
          <a:p>
            <a:pPr marL="342900" indent="-342900">
              <a:buAutoNum type="arabicPeriod"/>
            </a:pPr>
            <a:endParaRPr lang="en-US" altLang="zh-CN" dirty="0">
              <a:latin typeface="Times New Roman" panose="02020603050405020304" pitchFamily="18" charset="0"/>
              <a:ea typeface="等线" panose="02010600030101010101" pitchFamily="2" charset="-122"/>
            </a:endParaRPr>
          </a:p>
          <a:p>
            <a:pPr marL="342900" indent="-342900">
              <a:buAutoNum type="arabicPeriod"/>
            </a:pPr>
            <a:r>
              <a:rPr lang="en-US" altLang="zh-CN" sz="1800" dirty="0">
                <a:effectLst/>
                <a:latin typeface="Times New Roman" panose="02020603050405020304" pitchFamily="18" charset="0"/>
                <a:ea typeface="等线" panose="02010600030101010101" pitchFamily="2" charset="-122"/>
              </a:rPr>
              <a:t>Alternative cluster method in regression</a:t>
            </a:r>
          </a:p>
          <a:p>
            <a:pPr marL="342900" indent="-342900">
              <a:buAutoNum type="arabicPeriod"/>
            </a:pPr>
            <a:endParaRPr lang="en-US" altLang="zh-CN" sz="1800" dirty="0">
              <a:effectLst/>
              <a:latin typeface="Times New Roman" panose="02020603050405020304" pitchFamily="18" charset="0"/>
              <a:ea typeface="等线" panose="02010600030101010101" pitchFamily="2" charset="-122"/>
            </a:endParaRPr>
          </a:p>
          <a:p>
            <a:pPr marL="342900" indent="-342900">
              <a:buAutoNum type="arabicPeriod"/>
            </a:pPr>
            <a:r>
              <a:rPr lang="en-US" altLang="zh-CN" sz="1800" dirty="0">
                <a:effectLst/>
                <a:latin typeface="Times New Roman" panose="02020603050405020304" pitchFamily="18" charset="0"/>
                <a:ea typeface="等线" panose="02010600030101010101" pitchFamily="2" charset="-122"/>
              </a:rPr>
              <a:t>Delay the time of independent variable</a:t>
            </a:r>
            <a:endParaRPr lang="en-US" altLang="zh-CN" dirty="0">
              <a:latin typeface="Times New Roman" panose="02020603050405020304" pitchFamily="18" charset="0"/>
              <a:ea typeface="等线" panose="02010600030101010101" pitchFamily="2" charset="-122"/>
            </a:endParaRPr>
          </a:p>
        </p:txBody>
      </p:sp>
      <p:sp>
        <p:nvSpPr>
          <p:cNvPr id="11" name="矩形 10">
            <a:extLst>
              <a:ext uri="{FF2B5EF4-FFF2-40B4-BE49-F238E27FC236}">
                <a16:creationId xmlns:a16="http://schemas.microsoft.com/office/drawing/2014/main" id="{D49F52AD-5AAC-46FE-9346-E2A5471D77DC}"/>
              </a:ext>
            </a:extLst>
          </p:cNvPr>
          <p:cNvSpPr/>
          <p:nvPr/>
        </p:nvSpPr>
        <p:spPr>
          <a:xfrm>
            <a:off x="0" y="0"/>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DE4218B5-CD68-4208-9A95-C7098C85CED8}"/>
              </a:ext>
            </a:extLst>
          </p:cNvPr>
          <p:cNvSpPr/>
          <p:nvPr/>
        </p:nvSpPr>
        <p:spPr>
          <a:xfrm>
            <a:off x="0" y="6548284"/>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a:extLst>
              <a:ext uri="{FF2B5EF4-FFF2-40B4-BE49-F238E27FC236}">
                <a16:creationId xmlns:a16="http://schemas.microsoft.com/office/drawing/2014/main" id="{93B14BC8-17E4-4F4E-8A19-452E2581A3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75065" y="5956886"/>
            <a:ext cx="2868935" cy="596314"/>
          </a:xfrm>
          <a:prstGeom prst="rect">
            <a:avLst/>
          </a:prstGeom>
        </p:spPr>
      </p:pic>
    </p:spTree>
    <p:extLst>
      <p:ext uri="{BB962C8B-B14F-4D97-AF65-F5344CB8AC3E}">
        <p14:creationId xmlns:p14="http://schemas.microsoft.com/office/powerpoint/2010/main" val="16831789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FC04884A-0EE5-4104-8A14-6ADED6345DA9}"/>
              </a:ext>
            </a:extLst>
          </p:cNvPr>
          <p:cNvSpPr txBox="1"/>
          <p:nvPr/>
        </p:nvSpPr>
        <p:spPr>
          <a:xfrm>
            <a:off x="495300" y="710942"/>
            <a:ext cx="1565032" cy="369332"/>
          </a:xfrm>
          <a:prstGeom prst="rect">
            <a:avLst/>
          </a:prstGeom>
          <a:noFill/>
        </p:spPr>
        <p:txBody>
          <a:bodyPr wrap="square" rtlCol="0">
            <a:spAutoFit/>
          </a:bodyPr>
          <a:lstStyle/>
          <a:p>
            <a:r>
              <a:rPr lang="en-US" altLang="zh-CN" b="1" dirty="0">
                <a:latin typeface="Times New Roman" panose="02020603050405020304" pitchFamily="18" charset="0"/>
                <a:cs typeface="Times New Roman" panose="02020603050405020304" pitchFamily="18" charset="0"/>
              </a:rPr>
              <a:t>Conclusion</a:t>
            </a:r>
            <a:endParaRPr lang="zh-CN" altLang="en-US" b="1" dirty="0">
              <a:latin typeface="Times New Roman" panose="02020603050405020304" pitchFamily="18" charset="0"/>
              <a:cs typeface="Times New Roman" panose="02020603050405020304" pitchFamily="18" charset="0"/>
            </a:endParaRPr>
          </a:p>
        </p:txBody>
      </p:sp>
      <p:sp>
        <p:nvSpPr>
          <p:cNvPr id="4" name="矩形 3">
            <a:extLst>
              <a:ext uri="{FF2B5EF4-FFF2-40B4-BE49-F238E27FC236}">
                <a16:creationId xmlns:a16="http://schemas.microsoft.com/office/drawing/2014/main" id="{3039170D-D589-4615-B53D-1A8436170F0F}"/>
              </a:ext>
            </a:extLst>
          </p:cNvPr>
          <p:cNvSpPr/>
          <p:nvPr/>
        </p:nvSpPr>
        <p:spPr>
          <a:xfrm>
            <a:off x="495300" y="1562919"/>
            <a:ext cx="8140700" cy="3139321"/>
          </a:xfrm>
          <a:prstGeom prst="rect">
            <a:avLst/>
          </a:prstGeom>
        </p:spPr>
        <p:txBody>
          <a:bodyPr wrap="square">
            <a:spAutoFit/>
          </a:bodyPr>
          <a:lstStyle/>
          <a:p>
            <a:pPr algn="just">
              <a:spcAft>
                <a:spcPts val="0"/>
              </a:spcAft>
            </a:pPr>
            <a:r>
              <a:rPr lang="en-US" altLang="zh-CN" dirty="0">
                <a:latin typeface="Times New Roman" panose="02020603050405020304" pitchFamily="18" charset="0"/>
                <a:ea typeface="等线" panose="02010600030101010101" pitchFamily="2" charset="-122"/>
              </a:rPr>
              <a:t>H</a:t>
            </a:r>
            <a:r>
              <a:rPr lang="en-US" altLang="zh-CN" sz="1800" dirty="0">
                <a:effectLst/>
                <a:latin typeface="Times New Roman" panose="02020603050405020304" pitchFamily="18" charset="0"/>
                <a:ea typeface="等线" panose="02010600030101010101" pitchFamily="2" charset="-122"/>
              </a:rPr>
              <a:t>ometown-based business associations increase the corporate innovation of listed companies.</a:t>
            </a:r>
          </a:p>
          <a:p>
            <a:pPr algn="just">
              <a:spcAft>
                <a:spcPts val="0"/>
              </a:spcAft>
            </a:pPr>
            <a:endParaRPr lang="en-US" altLang="zh-CN" sz="1800" dirty="0">
              <a:effectLst/>
              <a:latin typeface="Times New Roman" panose="02020603050405020304" pitchFamily="18" charset="0"/>
              <a:ea typeface="等线" panose="02010600030101010101" pitchFamily="2" charset="-122"/>
            </a:endParaRPr>
          </a:p>
          <a:p>
            <a:pPr marL="342900" indent="-342900" algn="just">
              <a:spcAft>
                <a:spcPts val="0"/>
              </a:spcAft>
              <a:buAutoNum type="arabicParenBoth"/>
            </a:pPr>
            <a:r>
              <a:rPr lang="en-US" altLang="zh-CN" dirty="0">
                <a:latin typeface="Times New Roman" panose="02020603050405020304" pitchFamily="18" charset="0"/>
                <a:ea typeface="等线" panose="02010600030101010101" pitchFamily="2" charset="-122"/>
              </a:rPr>
              <a:t>W</a:t>
            </a:r>
            <a:r>
              <a:rPr lang="en-US" altLang="zh-CN" sz="1800" dirty="0">
                <a:effectLst/>
                <a:latin typeface="Times New Roman" panose="02020603050405020304" pitchFamily="18" charset="0"/>
                <a:ea typeface="等线" panose="02010600030101010101" pitchFamily="2" charset="-122"/>
              </a:rPr>
              <a:t>hen a company become the member of the council of a HBA, the positive relations are more significant. </a:t>
            </a:r>
          </a:p>
          <a:p>
            <a:pPr marL="342900" indent="-342900" algn="just">
              <a:spcAft>
                <a:spcPts val="0"/>
              </a:spcAft>
              <a:buAutoNum type="arabicParenBoth"/>
            </a:pPr>
            <a:r>
              <a:rPr lang="en-US" altLang="zh-CN" sz="1800" dirty="0">
                <a:effectLst/>
                <a:latin typeface="Times New Roman" panose="02020603050405020304" pitchFamily="18" charset="0"/>
                <a:ea typeface="等线" panose="02010600030101010101" pitchFamily="2" charset="-122"/>
              </a:rPr>
              <a:t>If the hometown-based business association has longer history. It can operate better and provide service of higher quality. </a:t>
            </a:r>
          </a:p>
          <a:p>
            <a:pPr marL="342900" indent="-342900" algn="just">
              <a:spcAft>
                <a:spcPts val="0"/>
              </a:spcAft>
              <a:buAutoNum type="arabicParenBoth"/>
            </a:pPr>
            <a:r>
              <a:rPr lang="en-US" altLang="zh-CN" sz="1800" dirty="0">
                <a:effectLst/>
                <a:latin typeface="Times New Roman" panose="02020603050405020304" pitchFamily="18" charset="0"/>
                <a:ea typeface="等线" panose="02010600030101010101" pitchFamily="2" charset="-122"/>
              </a:rPr>
              <a:t>Compared with state-owned enterprises, non-state-owned enterprises are benefit more from HBAs. </a:t>
            </a:r>
          </a:p>
          <a:p>
            <a:pPr marL="342900" indent="-342900" algn="just">
              <a:spcAft>
                <a:spcPts val="0"/>
              </a:spcAft>
              <a:buAutoNum type="arabicParenBoth"/>
            </a:pPr>
            <a:r>
              <a:rPr lang="en-US" altLang="zh-CN" sz="1800" dirty="0">
                <a:effectLst/>
                <a:latin typeface="Times New Roman" panose="02020603050405020304" pitchFamily="18" charset="0"/>
                <a:ea typeface="等线" panose="02010600030101010101" pitchFamily="2" charset="-122"/>
              </a:rPr>
              <a:t>Under a better legal environment, hometown-based business association plays a better role in protecting firms.</a:t>
            </a:r>
            <a:endParaRPr lang="zh-CN" altLang="zh-CN" sz="1200" kern="100" dirty="0">
              <a:latin typeface="等线" panose="02010600030101010101" pitchFamily="2" charset="-122"/>
              <a:cs typeface="Times New Roman" panose="02020603050405020304" pitchFamily="18" charset="0"/>
            </a:endParaRPr>
          </a:p>
        </p:txBody>
      </p:sp>
      <p:sp>
        <p:nvSpPr>
          <p:cNvPr id="6" name="矩形 5">
            <a:extLst>
              <a:ext uri="{FF2B5EF4-FFF2-40B4-BE49-F238E27FC236}">
                <a16:creationId xmlns:a16="http://schemas.microsoft.com/office/drawing/2014/main" id="{84F1EC11-64C8-4F5A-AFF6-9AC033F3D3E0}"/>
              </a:ext>
            </a:extLst>
          </p:cNvPr>
          <p:cNvSpPr/>
          <p:nvPr/>
        </p:nvSpPr>
        <p:spPr>
          <a:xfrm>
            <a:off x="0" y="0"/>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ED949EB1-F3ED-4778-B7AC-F042A825D7BA}"/>
              </a:ext>
            </a:extLst>
          </p:cNvPr>
          <p:cNvSpPr/>
          <p:nvPr/>
        </p:nvSpPr>
        <p:spPr>
          <a:xfrm>
            <a:off x="0" y="6548284"/>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id="{13639940-BEC4-4419-B3F6-C61B4D84A8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75065" y="5956886"/>
            <a:ext cx="2868935" cy="596314"/>
          </a:xfrm>
          <a:prstGeom prst="rect">
            <a:avLst/>
          </a:prstGeom>
        </p:spPr>
      </p:pic>
    </p:spTree>
    <p:extLst>
      <p:ext uri="{BB962C8B-B14F-4D97-AF65-F5344CB8AC3E}">
        <p14:creationId xmlns:p14="http://schemas.microsoft.com/office/powerpoint/2010/main" val="22098595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A1F4580D-804E-4405-BDDE-19FA4E8BB3BE}"/>
              </a:ext>
            </a:extLst>
          </p:cNvPr>
          <p:cNvSpPr txBox="1"/>
          <p:nvPr/>
        </p:nvSpPr>
        <p:spPr>
          <a:xfrm>
            <a:off x="430821" y="659368"/>
            <a:ext cx="1688125" cy="369332"/>
          </a:xfrm>
          <a:prstGeom prst="rect">
            <a:avLst/>
          </a:prstGeom>
          <a:noFill/>
        </p:spPr>
        <p:txBody>
          <a:bodyPr wrap="square" rtlCol="0">
            <a:spAutoFit/>
          </a:bodyPr>
          <a:lstStyle/>
          <a:p>
            <a:r>
              <a:rPr lang="en-US" altLang="zh-CN" b="1" dirty="0">
                <a:latin typeface="Times New Roman" panose="02020603050405020304" pitchFamily="18" charset="0"/>
                <a:cs typeface="Times New Roman" panose="02020603050405020304" pitchFamily="18" charset="0"/>
              </a:rPr>
              <a:t>Contribution</a:t>
            </a:r>
            <a:endParaRPr lang="zh-CN" altLang="en-US" b="1" dirty="0">
              <a:latin typeface="Times New Roman" panose="02020603050405020304" pitchFamily="18" charset="0"/>
              <a:cs typeface="Times New Roman" panose="02020603050405020304" pitchFamily="18" charset="0"/>
            </a:endParaRPr>
          </a:p>
        </p:txBody>
      </p:sp>
      <p:sp>
        <p:nvSpPr>
          <p:cNvPr id="3" name="矩形 2">
            <a:extLst>
              <a:ext uri="{FF2B5EF4-FFF2-40B4-BE49-F238E27FC236}">
                <a16:creationId xmlns:a16="http://schemas.microsoft.com/office/drawing/2014/main" id="{40A07060-38F9-47DD-9DFE-FB9760593A58}"/>
              </a:ext>
            </a:extLst>
          </p:cNvPr>
          <p:cNvSpPr/>
          <p:nvPr/>
        </p:nvSpPr>
        <p:spPr>
          <a:xfrm>
            <a:off x="501650" y="1641179"/>
            <a:ext cx="8140700" cy="2739211"/>
          </a:xfrm>
          <a:prstGeom prst="rect">
            <a:avLst/>
          </a:prstGeom>
        </p:spPr>
        <p:txBody>
          <a:bodyPr wrap="square">
            <a:spAutoFit/>
          </a:bodyPr>
          <a:lstStyle/>
          <a:p>
            <a:pPr indent="266700" algn="just">
              <a:spcAft>
                <a:spcPts val="0"/>
              </a:spcAft>
            </a:pPr>
            <a:r>
              <a:rPr lang="en-US" altLang="zh-CN" sz="1600" b="1" kern="100" dirty="0">
                <a:latin typeface="Times New Roman" panose="02020603050405020304" pitchFamily="18" charset="0"/>
                <a:cs typeface="Times New Roman" panose="02020603050405020304" pitchFamily="18" charset="0"/>
              </a:rPr>
              <a:t>1. Theoretical contributions:</a:t>
            </a:r>
          </a:p>
          <a:p>
            <a:pPr marL="285750" indent="-285750" algn="just">
              <a:spcAft>
                <a:spcPts val="0"/>
              </a:spcAft>
              <a:buFont typeface="Arial" panose="020B0604020202020204" pitchFamily="34" charset="0"/>
              <a:buChar char="•"/>
            </a:pPr>
            <a:r>
              <a:rPr lang="en-US" altLang="zh-CN" dirty="0">
                <a:latin typeface="Times New Roman" panose="02020603050405020304" pitchFamily="18" charset="0"/>
                <a:ea typeface="等线" panose="02010600030101010101" pitchFamily="2" charset="-122"/>
              </a:rPr>
              <a:t>C</a:t>
            </a:r>
            <a:r>
              <a:rPr lang="en-US" altLang="zh-CN" sz="1800" dirty="0">
                <a:effectLst/>
                <a:latin typeface="Times New Roman" panose="02020603050405020304" pitchFamily="18" charset="0"/>
                <a:ea typeface="等线" panose="02010600030101010101" pitchFamily="2" charset="-122"/>
              </a:rPr>
              <a:t>ontributes to the literature on the topic of hometown-based business association.</a:t>
            </a:r>
          </a:p>
          <a:p>
            <a:pPr marL="285750" indent="-285750" algn="just">
              <a:spcAft>
                <a:spcPts val="0"/>
              </a:spcAft>
              <a:buFont typeface="Arial" panose="020B0604020202020204" pitchFamily="34" charset="0"/>
              <a:buChar char="•"/>
            </a:pPr>
            <a:r>
              <a:rPr lang="en-US" altLang="zh-CN" dirty="0">
                <a:latin typeface="Times New Roman" panose="02020603050405020304" pitchFamily="18" charset="0"/>
                <a:ea typeface="等线" panose="02010600030101010101" pitchFamily="2" charset="-122"/>
              </a:rPr>
              <a:t>E</a:t>
            </a:r>
            <a:r>
              <a:rPr lang="en-US" altLang="zh-CN" sz="1800" dirty="0">
                <a:effectLst/>
                <a:latin typeface="Times New Roman" panose="02020603050405020304" pitchFamily="18" charset="0"/>
                <a:ea typeface="等线" panose="02010600030101010101" pitchFamily="2" charset="-122"/>
              </a:rPr>
              <a:t>xpands the research on the factors influencing innovation from the aspect of informal institution.</a:t>
            </a:r>
            <a:endParaRPr lang="en-US" altLang="zh-CN" kern="100" dirty="0">
              <a:latin typeface="Times New Roman" panose="02020603050405020304" pitchFamily="18" charset="0"/>
              <a:ea typeface="等线" panose="02010600030101010101" pitchFamily="2" charset="-122"/>
              <a:cs typeface="Times New Roman" panose="02020603050405020304" pitchFamily="18" charset="0"/>
            </a:endParaRPr>
          </a:p>
          <a:p>
            <a:pPr marL="285750" indent="-285750" algn="just">
              <a:spcAft>
                <a:spcPts val="0"/>
              </a:spcAft>
              <a:buFont typeface="Arial" panose="020B0604020202020204" pitchFamily="34" charset="0"/>
              <a:buChar char="•"/>
            </a:pPr>
            <a:endParaRPr lang="en-US" altLang="zh-CN" sz="1600" kern="100" dirty="0">
              <a:latin typeface="Times New Roman" panose="02020603050405020304" pitchFamily="18" charset="0"/>
              <a:ea typeface="等线" panose="02010600030101010101" pitchFamily="2" charset="-122"/>
              <a:cs typeface="Times New Roman" panose="02020603050405020304" pitchFamily="18" charset="0"/>
            </a:endParaRPr>
          </a:p>
          <a:p>
            <a:pPr marL="285750" indent="-285750" algn="just">
              <a:spcAft>
                <a:spcPts val="0"/>
              </a:spcAft>
              <a:buFont typeface="Arial" panose="020B0604020202020204" pitchFamily="34" charset="0"/>
              <a:buChar char="•"/>
            </a:pPr>
            <a:endParaRPr lang="en-US" altLang="zh-CN" sz="1600" kern="100" dirty="0">
              <a:latin typeface="Times New Roman" panose="02020603050405020304" pitchFamily="18" charset="0"/>
              <a:cs typeface="Times New Roman" panose="02020603050405020304" pitchFamily="18" charset="0"/>
            </a:endParaRPr>
          </a:p>
          <a:p>
            <a:pPr indent="266700" algn="just">
              <a:spcAft>
                <a:spcPts val="0"/>
              </a:spcAft>
            </a:pPr>
            <a:r>
              <a:rPr lang="en-US" altLang="zh-CN" sz="1600" b="1" kern="100" dirty="0">
                <a:latin typeface="Times New Roman" panose="02020603050405020304" pitchFamily="18" charset="0"/>
                <a:cs typeface="Times New Roman" panose="02020603050405020304" pitchFamily="18" charset="0"/>
              </a:rPr>
              <a:t>2. Practical contributions:</a:t>
            </a:r>
            <a:endParaRPr lang="zh-CN" altLang="zh-CN" sz="1600" b="1" kern="100" dirty="0">
              <a:latin typeface="Times New Roman" panose="02020603050405020304" pitchFamily="18" charset="0"/>
              <a:cs typeface="Times New Roman" panose="02020603050405020304" pitchFamily="18" charset="0"/>
            </a:endParaRPr>
          </a:p>
          <a:p>
            <a:pPr marL="285750" indent="-285750" algn="just">
              <a:spcAft>
                <a:spcPts val="0"/>
              </a:spcAft>
              <a:buFont typeface="Arial" panose="020B0604020202020204" pitchFamily="34" charset="0"/>
              <a:buChar char="•"/>
            </a:pPr>
            <a:r>
              <a:rPr lang="en-US" altLang="zh-CN" sz="1800" dirty="0">
                <a:effectLst/>
                <a:latin typeface="Times New Roman" panose="02020603050405020304" pitchFamily="18" charset="0"/>
                <a:ea typeface="等线" panose="02010600030101010101" pitchFamily="2" charset="-122"/>
              </a:rPr>
              <a:t>For firms</a:t>
            </a:r>
          </a:p>
          <a:p>
            <a:pPr marL="285750" indent="-285750" algn="just">
              <a:spcAft>
                <a:spcPts val="0"/>
              </a:spcAft>
              <a:buFont typeface="Arial" panose="020B0604020202020204" pitchFamily="34" charset="0"/>
              <a:buChar char="•"/>
            </a:pPr>
            <a:r>
              <a:rPr lang="en-US" altLang="zh-CN" sz="1800" dirty="0">
                <a:effectLst/>
                <a:latin typeface="Times New Roman" panose="02020603050405020304" pitchFamily="18" charset="0"/>
                <a:ea typeface="等线" panose="02010600030101010101" pitchFamily="2" charset="-122"/>
              </a:rPr>
              <a:t>For hometown-based business associations</a:t>
            </a:r>
            <a:endParaRPr lang="en-US" altLang="zh-CN" dirty="0">
              <a:latin typeface="Times New Roman" panose="02020603050405020304" pitchFamily="18" charset="0"/>
              <a:ea typeface="等线" panose="02010600030101010101" pitchFamily="2" charset="-122"/>
            </a:endParaRPr>
          </a:p>
          <a:p>
            <a:pPr marL="285750" indent="-285750" algn="just">
              <a:spcAft>
                <a:spcPts val="0"/>
              </a:spcAft>
              <a:buFont typeface="Arial" panose="020B0604020202020204" pitchFamily="34" charset="0"/>
              <a:buChar char="•"/>
            </a:pPr>
            <a:r>
              <a:rPr lang="en-US" altLang="zh-CN" sz="1800" dirty="0">
                <a:effectLst/>
                <a:latin typeface="Times New Roman" panose="02020603050405020304" pitchFamily="18" charset="0"/>
                <a:ea typeface="等线" panose="02010600030101010101" pitchFamily="2" charset="-122"/>
              </a:rPr>
              <a:t>For government</a:t>
            </a:r>
            <a:endParaRPr lang="en-US" altLang="zh-CN" sz="1600" kern="100" dirty="0">
              <a:latin typeface="Times New Roman" panose="02020603050405020304" pitchFamily="18" charset="0"/>
              <a:cs typeface="Times New Roman" panose="02020603050405020304" pitchFamily="18" charset="0"/>
            </a:endParaRPr>
          </a:p>
        </p:txBody>
      </p:sp>
      <p:sp>
        <p:nvSpPr>
          <p:cNvPr id="5" name="矩形 4">
            <a:extLst>
              <a:ext uri="{FF2B5EF4-FFF2-40B4-BE49-F238E27FC236}">
                <a16:creationId xmlns:a16="http://schemas.microsoft.com/office/drawing/2014/main" id="{4AD2465B-DF28-40A7-915E-4E2DFAAA9046}"/>
              </a:ext>
            </a:extLst>
          </p:cNvPr>
          <p:cNvSpPr/>
          <p:nvPr/>
        </p:nvSpPr>
        <p:spPr>
          <a:xfrm>
            <a:off x="0" y="0"/>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40A0A299-81D8-46A0-AE57-F8A8404E36DF}"/>
              </a:ext>
            </a:extLst>
          </p:cNvPr>
          <p:cNvSpPr/>
          <p:nvPr/>
        </p:nvSpPr>
        <p:spPr>
          <a:xfrm>
            <a:off x="0" y="6548284"/>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0B6CDBAE-FB2A-4704-8B60-BC5697E393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75065" y="5956886"/>
            <a:ext cx="2868935" cy="596314"/>
          </a:xfrm>
          <a:prstGeom prst="rect">
            <a:avLst/>
          </a:prstGeom>
        </p:spPr>
      </p:pic>
    </p:spTree>
    <p:extLst>
      <p:ext uri="{BB962C8B-B14F-4D97-AF65-F5344CB8AC3E}">
        <p14:creationId xmlns:p14="http://schemas.microsoft.com/office/powerpoint/2010/main" val="9848594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F3717507-A335-4CD3-9128-66008339FCBF}"/>
              </a:ext>
            </a:extLst>
          </p:cNvPr>
          <p:cNvSpPr txBox="1"/>
          <p:nvPr/>
        </p:nvSpPr>
        <p:spPr>
          <a:xfrm>
            <a:off x="1378195" y="2422130"/>
            <a:ext cx="6387611" cy="769441"/>
          </a:xfrm>
          <a:prstGeom prst="rect">
            <a:avLst/>
          </a:prstGeom>
          <a:noFill/>
        </p:spPr>
        <p:txBody>
          <a:bodyPr wrap="square" rtlCol="0">
            <a:spAutoFit/>
          </a:bodyPr>
          <a:lstStyle/>
          <a:p>
            <a:pPr algn="ctr"/>
            <a:r>
              <a:rPr lang="en-US" altLang="zh-CN" sz="4400" b="1" dirty="0">
                <a:latin typeface="Times New Roman" panose="02020603050405020304" pitchFamily="18" charset="0"/>
                <a:cs typeface="Times New Roman" panose="02020603050405020304" pitchFamily="18" charset="0"/>
              </a:rPr>
              <a:t>Sincere Thanks!</a:t>
            </a:r>
          </a:p>
        </p:txBody>
      </p:sp>
      <p:sp>
        <p:nvSpPr>
          <p:cNvPr id="3" name="矩形 2">
            <a:extLst>
              <a:ext uri="{FF2B5EF4-FFF2-40B4-BE49-F238E27FC236}">
                <a16:creationId xmlns:a16="http://schemas.microsoft.com/office/drawing/2014/main" id="{76884659-09F2-40D2-B461-457F1F390CE7}"/>
              </a:ext>
            </a:extLst>
          </p:cNvPr>
          <p:cNvSpPr/>
          <p:nvPr/>
        </p:nvSpPr>
        <p:spPr>
          <a:xfrm>
            <a:off x="0" y="2558562"/>
            <a:ext cx="1960685" cy="870438"/>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8C35D463-397B-415A-AF50-CFB7F3314D30}"/>
              </a:ext>
            </a:extLst>
          </p:cNvPr>
          <p:cNvSpPr/>
          <p:nvPr/>
        </p:nvSpPr>
        <p:spPr>
          <a:xfrm>
            <a:off x="7183315" y="2558562"/>
            <a:ext cx="1960685" cy="88805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3D71D525-E2F4-4DD8-BC6F-04E3A22C3F7D}"/>
              </a:ext>
            </a:extLst>
          </p:cNvPr>
          <p:cNvSpPr txBox="1"/>
          <p:nvPr/>
        </p:nvSpPr>
        <p:spPr>
          <a:xfrm>
            <a:off x="2451404" y="3077280"/>
            <a:ext cx="4241191" cy="369332"/>
          </a:xfrm>
          <a:prstGeom prst="rect">
            <a:avLst/>
          </a:prstGeom>
          <a:noFill/>
        </p:spPr>
        <p:txBody>
          <a:bodyPr wrap="square" rtlCol="0">
            <a:spAutoFit/>
          </a:bodyPr>
          <a:lstStyle/>
          <a:p>
            <a:r>
              <a:rPr lang="en-US" altLang="zh-CN" dirty="0">
                <a:latin typeface="Times New Roman" panose="02020603050405020304" pitchFamily="18" charset="0"/>
                <a:cs typeface="Times New Roman" panose="02020603050405020304" pitchFamily="18" charset="0"/>
              </a:rPr>
              <a:t>- We would be very grateful to any advice - </a:t>
            </a:r>
          </a:p>
        </p:txBody>
      </p:sp>
      <p:pic>
        <p:nvPicPr>
          <p:cNvPr id="7" name="图片 6">
            <a:extLst>
              <a:ext uri="{FF2B5EF4-FFF2-40B4-BE49-F238E27FC236}">
                <a16:creationId xmlns:a16="http://schemas.microsoft.com/office/drawing/2014/main" id="{DC053DFA-42AF-49F8-9DFE-3D57AA82A7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75065" y="0"/>
            <a:ext cx="2868935" cy="596314"/>
          </a:xfrm>
          <a:prstGeom prst="rect">
            <a:avLst/>
          </a:prstGeom>
        </p:spPr>
      </p:pic>
    </p:spTree>
    <p:extLst>
      <p:ext uri="{BB962C8B-B14F-4D97-AF65-F5344CB8AC3E}">
        <p14:creationId xmlns:p14="http://schemas.microsoft.com/office/powerpoint/2010/main" val="3116715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D2A1B5F5-A577-4C4C-BD6E-29EC7F4F9B09}"/>
              </a:ext>
            </a:extLst>
          </p:cNvPr>
          <p:cNvSpPr txBox="1"/>
          <p:nvPr/>
        </p:nvSpPr>
        <p:spPr>
          <a:xfrm>
            <a:off x="536329" y="621912"/>
            <a:ext cx="4315201" cy="369332"/>
          </a:xfrm>
          <a:prstGeom prst="rect">
            <a:avLst/>
          </a:prstGeom>
          <a:noFill/>
        </p:spPr>
        <p:txBody>
          <a:bodyPr wrap="square" rtlCol="0">
            <a:spAutoFit/>
          </a:bodyPr>
          <a:lstStyle/>
          <a:p>
            <a:r>
              <a:rPr lang="en-US" altLang="zh-CN" b="1" dirty="0">
                <a:latin typeface="Times New Roman" panose="02020603050405020304" pitchFamily="18" charset="0"/>
                <a:cs typeface="Times New Roman" panose="02020603050405020304" pitchFamily="18" charset="0"/>
              </a:rPr>
              <a:t>Why</a:t>
            </a:r>
            <a:r>
              <a:rPr lang="zh-CN" altLang="en-US" b="1" dirty="0">
                <a:latin typeface="Times New Roman" panose="02020603050405020304" pitchFamily="18" charset="0"/>
                <a:cs typeface="Times New Roman" panose="02020603050405020304" pitchFamily="18" charset="0"/>
              </a:rPr>
              <a:t> </a:t>
            </a:r>
            <a:r>
              <a:rPr lang="en-US" altLang="zh-CN" b="1" dirty="0">
                <a:latin typeface="Times New Roman" panose="02020603050405020304" pitchFamily="18" charset="0"/>
                <a:cs typeface="Times New Roman" panose="02020603050405020304" pitchFamily="18" charset="0"/>
              </a:rPr>
              <a:t>do</a:t>
            </a:r>
            <a:r>
              <a:rPr lang="zh-CN" altLang="en-US" b="1" dirty="0">
                <a:latin typeface="Times New Roman" panose="02020603050405020304" pitchFamily="18" charset="0"/>
                <a:cs typeface="Times New Roman" panose="02020603050405020304" pitchFamily="18" charset="0"/>
              </a:rPr>
              <a:t> </a:t>
            </a:r>
            <a:r>
              <a:rPr lang="en-US" altLang="zh-CN" b="1" dirty="0">
                <a:latin typeface="Times New Roman" panose="02020603050405020304" pitchFamily="18" charset="0"/>
                <a:cs typeface="Times New Roman" panose="02020603050405020304" pitchFamily="18" charset="0"/>
              </a:rPr>
              <a:t>we</a:t>
            </a:r>
            <a:r>
              <a:rPr lang="zh-CN" altLang="en-US" b="1" dirty="0">
                <a:latin typeface="Times New Roman" panose="02020603050405020304" pitchFamily="18" charset="0"/>
                <a:cs typeface="Times New Roman" panose="02020603050405020304" pitchFamily="18" charset="0"/>
              </a:rPr>
              <a:t> </a:t>
            </a:r>
            <a:r>
              <a:rPr lang="en-US" altLang="zh-CN" b="1" dirty="0">
                <a:latin typeface="Times New Roman" panose="02020603050405020304" pitchFamily="18" charset="0"/>
                <a:cs typeface="Times New Roman" panose="02020603050405020304" pitchFamily="18" charset="0"/>
              </a:rPr>
              <a:t>focus</a:t>
            </a:r>
            <a:r>
              <a:rPr lang="zh-CN" altLang="en-US" b="1" dirty="0">
                <a:latin typeface="Times New Roman" panose="02020603050405020304" pitchFamily="18" charset="0"/>
                <a:cs typeface="Times New Roman" panose="02020603050405020304" pitchFamily="18" charset="0"/>
              </a:rPr>
              <a:t> </a:t>
            </a:r>
            <a:r>
              <a:rPr lang="en-US" altLang="zh-CN" b="1" dirty="0">
                <a:latin typeface="Times New Roman" panose="02020603050405020304" pitchFamily="18" charset="0"/>
                <a:cs typeface="Times New Roman" panose="02020603050405020304" pitchFamily="18" charset="0"/>
              </a:rPr>
              <a:t>on</a:t>
            </a:r>
            <a:r>
              <a:rPr lang="zh-CN" altLang="en-US" b="1" dirty="0">
                <a:latin typeface="Times New Roman" panose="02020603050405020304" pitchFamily="18" charset="0"/>
                <a:cs typeface="Times New Roman" panose="02020603050405020304" pitchFamily="18" charset="0"/>
              </a:rPr>
              <a:t> </a:t>
            </a:r>
            <a:r>
              <a:rPr lang="en-US" altLang="zh-CN" b="1" dirty="0">
                <a:latin typeface="Times New Roman" panose="02020603050405020304" pitchFamily="18" charset="0"/>
                <a:cs typeface="Times New Roman" panose="02020603050405020304" pitchFamily="18" charset="0"/>
              </a:rPr>
              <a:t>HBA?</a:t>
            </a:r>
            <a:endParaRPr lang="zh-CN" altLang="en-US" b="1" dirty="0">
              <a:latin typeface="Times New Roman" panose="02020603050405020304" pitchFamily="18" charset="0"/>
              <a:cs typeface="Times New Roman" panose="02020603050405020304" pitchFamily="18" charset="0"/>
            </a:endParaRPr>
          </a:p>
        </p:txBody>
      </p:sp>
      <p:sp>
        <p:nvSpPr>
          <p:cNvPr id="20" name="文本框 19">
            <a:extLst>
              <a:ext uri="{FF2B5EF4-FFF2-40B4-BE49-F238E27FC236}">
                <a16:creationId xmlns:a16="http://schemas.microsoft.com/office/drawing/2014/main" id="{DAEA2634-82FB-4F3D-ABAB-DCFE2BACD7F0}"/>
              </a:ext>
            </a:extLst>
          </p:cNvPr>
          <p:cNvSpPr txBox="1"/>
          <p:nvPr/>
        </p:nvSpPr>
        <p:spPr>
          <a:xfrm>
            <a:off x="536329" y="1475694"/>
            <a:ext cx="8200218" cy="2862322"/>
          </a:xfrm>
          <a:prstGeom prst="rect">
            <a:avLst/>
          </a:prstGeom>
          <a:noFill/>
        </p:spPr>
        <p:txBody>
          <a:bodyPr wrap="square">
            <a:spAutoFit/>
          </a:bodyPr>
          <a:lstStyle/>
          <a:p>
            <a:r>
              <a:rPr lang="en-US" altLang="zh-CN" sz="1800" dirty="0">
                <a:effectLst/>
                <a:latin typeface="Times New Roman" panose="02020603050405020304" pitchFamily="18" charset="0"/>
                <a:ea typeface="等线" panose="02010600030101010101" pitchFamily="2" charset="-122"/>
              </a:rPr>
              <a:t>Background:</a:t>
            </a:r>
          </a:p>
          <a:p>
            <a:r>
              <a:rPr lang="en-US" altLang="zh-CN" sz="1800" dirty="0">
                <a:effectLst/>
                <a:latin typeface="Times New Roman" panose="02020603050405020304" pitchFamily="18" charset="0"/>
                <a:ea typeface="宋体" panose="02010600030101010101" pitchFamily="2" charset="-122"/>
              </a:rPr>
              <a:t>1. Government working report of year 2022</a:t>
            </a:r>
            <a:endParaRPr lang="en-US" altLang="zh-CN" dirty="0">
              <a:latin typeface="Times New Roman" panose="02020603050405020304" pitchFamily="18" charset="0"/>
              <a:ea typeface="等线" panose="02010600030101010101" pitchFamily="2" charset="-122"/>
            </a:endParaRPr>
          </a:p>
          <a:p>
            <a:r>
              <a:rPr lang="en-US" altLang="zh-CN" dirty="0">
                <a:latin typeface="Times New Roman" panose="02020603050405020304" pitchFamily="18" charset="0"/>
                <a:ea typeface="等线" panose="02010600030101010101" pitchFamily="2" charset="-122"/>
              </a:rPr>
              <a:t>    D</a:t>
            </a:r>
            <a:r>
              <a:rPr lang="en-US" altLang="zh-CN" sz="1800" dirty="0">
                <a:effectLst/>
                <a:latin typeface="Times New Roman" panose="02020603050405020304" pitchFamily="18" charset="0"/>
                <a:ea typeface="等线" panose="02010600030101010101" pitchFamily="2" charset="-122"/>
              </a:rPr>
              <a:t>ouble economic cycle</a:t>
            </a:r>
          </a:p>
          <a:p>
            <a:r>
              <a:rPr lang="en-US" altLang="zh-CN" sz="1800" dirty="0">
                <a:effectLst/>
                <a:latin typeface="Times New Roman" panose="02020603050405020304" pitchFamily="18" charset="0"/>
                <a:ea typeface="等线" panose="02010600030101010101" pitchFamily="2" charset="-122"/>
              </a:rPr>
              <a:t>2. Culture confidence</a:t>
            </a:r>
            <a:endParaRPr lang="en-US" altLang="zh-CN" sz="1800" dirty="0">
              <a:effectLst/>
              <a:latin typeface="Times New Roman" panose="02020603050405020304" pitchFamily="18" charset="0"/>
              <a:ea typeface="宋体" panose="02010600030101010101" pitchFamily="2" charset="-122"/>
            </a:endParaRPr>
          </a:p>
          <a:p>
            <a:endParaRPr lang="en-US" altLang="zh-CN" sz="1800" dirty="0">
              <a:effectLst/>
              <a:latin typeface="Times New Roman" panose="02020603050405020304" pitchFamily="18" charset="0"/>
              <a:ea typeface="等线" panose="02010600030101010101" pitchFamily="2" charset="-122"/>
            </a:endParaRPr>
          </a:p>
          <a:p>
            <a:endParaRPr lang="en-US" altLang="zh-CN" dirty="0">
              <a:latin typeface="Times New Roman" panose="02020603050405020304" pitchFamily="18" charset="0"/>
              <a:ea typeface="等线" panose="02010600030101010101" pitchFamily="2" charset="-122"/>
            </a:endParaRPr>
          </a:p>
          <a:p>
            <a:endParaRPr lang="en-US" altLang="zh-CN" sz="1800" dirty="0">
              <a:effectLst/>
              <a:latin typeface="Times New Roman" panose="02020603050405020304" pitchFamily="18" charset="0"/>
              <a:ea typeface="等线" panose="02010600030101010101" pitchFamily="2" charset="-122"/>
            </a:endParaRPr>
          </a:p>
          <a:p>
            <a:r>
              <a:rPr lang="en-US" altLang="zh-CN" dirty="0">
                <a:latin typeface="Times New Roman" panose="02020603050405020304" pitchFamily="18" charset="0"/>
                <a:ea typeface="等线" panose="02010600030101010101" pitchFamily="2" charset="-122"/>
              </a:rPr>
              <a:t>HBAs are bridges:</a:t>
            </a:r>
          </a:p>
          <a:p>
            <a:pPr marL="342900" indent="-342900">
              <a:buFont typeface="+mj-lt"/>
              <a:buAutoNum type="arabicPeriod"/>
            </a:pPr>
            <a:r>
              <a:rPr lang="en-US" altLang="zh-CN" dirty="0">
                <a:latin typeface="Times New Roman" panose="02020603050405020304" pitchFamily="18" charset="0"/>
                <a:ea typeface="等线" panose="02010600030101010101" pitchFamily="2" charset="-122"/>
              </a:rPr>
              <a:t>T</a:t>
            </a:r>
            <a:r>
              <a:rPr lang="en-US" altLang="zh-CN" sz="1800" dirty="0">
                <a:effectLst/>
                <a:latin typeface="Times New Roman" panose="02020603050405020304" pitchFamily="18" charset="0"/>
                <a:ea typeface="等线" panose="02010600030101010101" pitchFamily="2" charset="-122"/>
              </a:rPr>
              <a:t>raditional Chinese merchant gang culture and modern economy growth.</a:t>
            </a:r>
          </a:p>
          <a:p>
            <a:pPr marL="342900" indent="-342900">
              <a:buFont typeface="+mj-lt"/>
              <a:buAutoNum type="arabicPeriod"/>
            </a:pPr>
            <a:r>
              <a:rPr lang="en-US" altLang="zh-CN" dirty="0">
                <a:latin typeface="Times New Roman" panose="02020603050405020304" pitchFamily="18" charset="0"/>
                <a:cs typeface="Times New Roman" panose="02020603050405020304" pitchFamily="18" charset="0"/>
              </a:rPr>
              <a:t>HBA is a mix of hometown relationship and business relationship.</a:t>
            </a:r>
          </a:p>
        </p:txBody>
      </p:sp>
      <p:sp>
        <p:nvSpPr>
          <p:cNvPr id="5" name="矩形 4">
            <a:extLst>
              <a:ext uri="{FF2B5EF4-FFF2-40B4-BE49-F238E27FC236}">
                <a16:creationId xmlns:a16="http://schemas.microsoft.com/office/drawing/2014/main" id="{D8EE3E2D-A7A3-49B8-AF2E-11E842B503EC}"/>
              </a:ext>
            </a:extLst>
          </p:cNvPr>
          <p:cNvSpPr/>
          <p:nvPr/>
        </p:nvSpPr>
        <p:spPr>
          <a:xfrm>
            <a:off x="0" y="0"/>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F6A314DA-A167-4328-95C6-29B595CE70B4}"/>
              </a:ext>
            </a:extLst>
          </p:cNvPr>
          <p:cNvSpPr/>
          <p:nvPr/>
        </p:nvSpPr>
        <p:spPr>
          <a:xfrm>
            <a:off x="0" y="6548284"/>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A26C2253-1524-4303-B076-02BEFC3033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5065" y="5956886"/>
            <a:ext cx="2868935" cy="596314"/>
          </a:xfrm>
          <a:prstGeom prst="rect">
            <a:avLst/>
          </a:prstGeom>
        </p:spPr>
      </p:pic>
    </p:spTree>
    <p:extLst>
      <p:ext uri="{BB962C8B-B14F-4D97-AF65-F5344CB8AC3E}">
        <p14:creationId xmlns:p14="http://schemas.microsoft.com/office/powerpoint/2010/main" val="26585932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B88AE95A-1C8C-4799-BA60-A164638BF583}"/>
              </a:ext>
            </a:extLst>
          </p:cNvPr>
          <p:cNvSpPr txBox="1"/>
          <p:nvPr/>
        </p:nvSpPr>
        <p:spPr>
          <a:xfrm>
            <a:off x="500794" y="650663"/>
            <a:ext cx="2207237" cy="369332"/>
          </a:xfrm>
          <a:prstGeom prst="rect">
            <a:avLst/>
          </a:prstGeom>
          <a:noFill/>
        </p:spPr>
        <p:txBody>
          <a:bodyPr wrap="square" rtlCol="0">
            <a:spAutoFit/>
          </a:bodyPr>
          <a:lstStyle/>
          <a:p>
            <a:r>
              <a:rPr lang="en-US" altLang="zh-CN" b="1" dirty="0">
                <a:latin typeface="Times New Roman" panose="02020603050405020304" pitchFamily="18" charset="0"/>
                <a:cs typeface="Times New Roman" panose="02020603050405020304" pitchFamily="18" charset="0"/>
              </a:rPr>
              <a:t>Background (1 of 2)</a:t>
            </a:r>
            <a:endParaRPr lang="zh-CN" altLang="en-US" b="1" dirty="0">
              <a:latin typeface="Times New Roman" panose="02020603050405020304" pitchFamily="18" charset="0"/>
              <a:cs typeface="Times New Roman" panose="02020603050405020304" pitchFamily="18" charset="0"/>
            </a:endParaRPr>
          </a:p>
        </p:txBody>
      </p:sp>
      <p:grpSp>
        <p:nvGrpSpPr>
          <p:cNvPr id="3" name="组合 2">
            <a:extLst>
              <a:ext uri="{FF2B5EF4-FFF2-40B4-BE49-F238E27FC236}">
                <a16:creationId xmlns:a16="http://schemas.microsoft.com/office/drawing/2014/main" id="{51B639EF-A3D4-4E3D-B7FB-237E844A1D76}"/>
              </a:ext>
            </a:extLst>
          </p:cNvPr>
          <p:cNvGrpSpPr/>
          <p:nvPr/>
        </p:nvGrpSpPr>
        <p:grpSpPr>
          <a:xfrm>
            <a:off x="1462732" y="1953400"/>
            <a:ext cx="6076224" cy="2175778"/>
            <a:chOff x="1476737" y="2158630"/>
            <a:chExt cx="6076224" cy="2175778"/>
          </a:xfrm>
        </p:grpSpPr>
        <p:cxnSp>
          <p:nvCxnSpPr>
            <p:cNvPr id="4" name="直接连接符 3">
              <a:extLst>
                <a:ext uri="{FF2B5EF4-FFF2-40B4-BE49-F238E27FC236}">
                  <a16:creationId xmlns:a16="http://schemas.microsoft.com/office/drawing/2014/main" id="{2166C36F-CC5E-4371-B296-FDC80864791D}"/>
                </a:ext>
              </a:extLst>
            </p:cNvPr>
            <p:cNvCxnSpPr>
              <a:cxnSpLocks/>
            </p:cNvCxnSpPr>
            <p:nvPr/>
          </p:nvCxnSpPr>
          <p:spPr>
            <a:xfrm>
              <a:off x="1476737" y="3940856"/>
              <a:ext cx="6076224" cy="0"/>
            </a:xfrm>
            <a:prstGeom prst="line">
              <a:avLst/>
            </a:prstGeom>
          </p:spPr>
          <p:style>
            <a:lnRef idx="3">
              <a:schemeClr val="accent3"/>
            </a:lnRef>
            <a:fillRef idx="0">
              <a:schemeClr val="accent3"/>
            </a:fillRef>
            <a:effectRef idx="2">
              <a:schemeClr val="accent3"/>
            </a:effectRef>
            <a:fontRef idx="minor">
              <a:schemeClr val="tx1"/>
            </a:fontRef>
          </p:style>
        </p:cxnSp>
        <p:sp>
          <p:nvSpPr>
            <p:cNvPr id="9" name="椭圆 8">
              <a:extLst>
                <a:ext uri="{FF2B5EF4-FFF2-40B4-BE49-F238E27FC236}">
                  <a16:creationId xmlns:a16="http://schemas.microsoft.com/office/drawing/2014/main" id="{09027941-D623-40F9-A576-B0E18CC0B0F1}"/>
                </a:ext>
              </a:extLst>
            </p:cNvPr>
            <p:cNvSpPr/>
            <p:nvPr/>
          </p:nvSpPr>
          <p:spPr>
            <a:xfrm>
              <a:off x="5539521" y="3874910"/>
              <a:ext cx="131885" cy="13188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8A67FEDD-058E-4853-8B3A-6B1BE2354668}"/>
                </a:ext>
              </a:extLst>
            </p:cNvPr>
            <p:cNvSpPr txBox="1"/>
            <p:nvPr/>
          </p:nvSpPr>
          <p:spPr>
            <a:xfrm>
              <a:off x="5303594" y="4057409"/>
              <a:ext cx="501161" cy="276999"/>
            </a:xfrm>
            <a:prstGeom prst="rect">
              <a:avLst/>
            </a:prstGeom>
            <a:noFill/>
          </p:spPr>
          <p:txBody>
            <a:bodyPr wrap="square" rtlCol="0">
              <a:spAutoFit/>
            </a:bodyPr>
            <a:lstStyle/>
            <a:p>
              <a:r>
                <a:rPr lang="en-US" altLang="zh-CN" sz="1200" b="1" dirty="0">
                  <a:latin typeface="Times New Roman" panose="02020603050405020304" pitchFamily="18" charset="0"/>
                  <a:cs typeface="Times New Roman" panose="02020603050405020304" pitchFamily="18" charset="0"/>
                </a:rPr>
                <a:t>2003</a:t>
              </a:r>
              <a:endParaRPr lang="zh-CN" altLang="en-US" sz="1200" b="1" dirty="0">
                <a:latin typeface="Times New Roman" panose="02020603050405020304" pitchFamily="18" charset="0"/>
                <a:cs typeface="Times New Roman" panose="02020603050405020304" pitchFamily="18" charset="0"/>
              </a:endParaRPr>
            </a:p>
          </p:txBody>
        </p:sp>
        <p:sp>
          <p:nvSpPr>
            <p:cNvPr id="21" name="矩形: 折角 20">
              <a:extLst>
                <a:ext uri="{FF2B5EF4-FFF2-40B4-BE49-F238E27FC236}">
                  <a16:creationId xmlns:a16="http://schemas.microsoft.com/office/drawing/2014/main" id="{59898F00-3E51-48AD-995C-BC5768B7C7EA}"/>
                </a:ext>
              </a:extLst>
            </p:cNvPr>
            <p:cNvSpPr/>
            <p:nvPr/>
          </p:nvSpPr>
          <p:spPr>
            <a:xfrm>
              <a:off x="1898769" y="2158630"/>
              <a:ext cx="3706694" cy="276999"/>
            </a:xfrm>
            <a:prstGeom prst="foldedCorner">
              <a:avLst/>
            </a:prstGeom>
            <a:solidFill>
              <a:schemeClr val="accent3">
                <a:lumMod val="40000"/>
                <a:lumOff val="6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altLang="zh-CN" sz="1800" dirty="0">
                  <a:solidFill>
                    <a:schemeClr val="tx1"/>
                  </a:solidFill>
                  <a:effectLst/>
                  <a:latin typeface="Times New Roman" panose="02020603050405020304" pitchFamily="18" charset="0"/>
                  <a:ea typeface="等线" panose="02010600030101010101" pitchFamily="2" charset="-122"/>
                </a:rPr>
                <a:t>Ministry of Civil Affairs of China</a:t>
              </a:r>
              <a:endParaRPr lang="zh-CN" altLang="en-US" sz="1600" dirty="0">
                <a:solidFill>
                  <a:schemeClr val="tx1"/>
                </a:solidFill>
                <a:latin typeface="Times New Roman" panose="02020603050405020304" pitchFamily="18" charset="0"/>
                <a:cs typeface="Times New Roman" panose="02020603050405020304" pitchFamily="18" charset="0"/>
              </a:endParaRPr>
            </a:p>
          </p:txBody>
        </p:sp>
        <p:cxnSp>
          <p:nvCxnSpPr>
            <p:cNvPr id="33" name="直接连接符 32">
              <a:extLst>
                <a:ext uri="{FF2B5EF4-FFF2-40B4-BE49-F238E27FC236}">
                  <a16:creationId xmlns:a16="http://schemas.microsoft.com/office/drawing/2014/main" id="{5F721AF1-2FAD-41C4-AA71-26CD6D0D0C29}"/>
                </a:ext>
              </a:extLst>
            </p:cNvPr>
            <p:cNvCxnSpPr>
              <a:stCxn id="9" idx="0"/>
            </p:cNvCxnSpPr>
            <p:nvPr/>
          </p:nvCxnSpPr>
          <p:spPr>
            <a:xfrm flipH="1" flipV="1">
              <a:off x="5605463" y="2435629"/>
              <a:ext cx="1" cy="1439281"/>
            </a:xfrm>
            <a:prstGeom prst="line">
              <a:avLst/>
            </a:prstGeom>
          </p:spPr>
          <p:style>
            <a:lnRef idx="3">
              <a:schemeClr val="accent3"/>
            </a:lnRef>
            <a:fillRef idx="0">
              <a:schemeClr val="accent3"/>
            </a:fillRef>
            <a:effectRef idx="2">
              <a:schemeClr val="accent3"/>
            </a:effectRef>
            <a:fontRef idx="minor">
              <a:schemeClr val="tx1"/>
            </a:fontRef>
          </p:style>
        </p:cxnSp>
      </p:grpSp>
      <p:sp>
        <p:nvSpPr>
          <p:cNvPr id="32" name="文本框 31">
            <a:extLst>
              <a:ext uri="{FF2B5EF4-FFF2-40B4-BE49-F238E27FC236}">
                <a16:creationId xmlns:a16="http://schemas.microsoft.com/office/drawing/2014/main" id="{0A626C1C-4183-4603-8935-83DFD1F6856C}"/>
              </a:ext>
            </a:extLst>
          </p:cNvPr>
          <p:cNvSpPr txBox="1"/>
          <p:nvPr/>
        </p:nvSpPr>
        <p:spPr>
          <a:xfrm>
            <a:off x="1462731" y="4675491"/>
            <a:ext cx="6076225" cy="646331"/>
          </a:xfrm>
          <a:prstGeom prst="rect">
            <a:avLst/>
          </a:prstGeom>
          <a:noFill/>
        </p:spPr>
        <p:txBody>
          <a:bodyPr wrap="square">
            <a:spAutoFit/>
          </a:bodyPr>
          <a:lstStyle/>
          <a:p>
            <a:pPr>
              <a:defRPr/>
            </a:pP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In 2003, </a:t>
            </a:r>
            <a:r>
              <a:rPr lang="en-US" altLang="zh-CN" sz="1800" dirty="0">
                <a:solidFill>
                  <a:schemeClr val="tx1"/>
                </a:solidFill>
                <a:effectLst/>
                <a:latin typeface="Times New Roman" panose="02020603050405020304" pitchFamily="18" charset="0"/>
                <a:ea typeface="等线" panose="02010600030101010101" pitchFamily="2" charset="-122"/>
              </a:rPr>
              <a:t>Ministry of Civil Affairs of China</a:t>
            </a:r>
            <a:r>
              <a:rPr lang="zh-CN" altLang="en-US" sz="1600" dirty="0">
                <a:latin typeface="Times New Roman" panose="02020603050405020304" pitchFamily="18" charset="0"/>
                <a:cs typeface="Times New Roman" panose="02020603050405020304" pitchFamily="18" charset="0"/>
              </a:rPr>
              <a:t>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promulgated the opinions related to the registration of HBA.</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1" name="矩形 10">
            <a:extLst>
              <a:ext uri="{FF2B5EF4-FFF2-40B4-BE49-F238E27FC236}">
                <a16:creationId xmlns:a16="http://schemas.microsoft.com/office/drawing/2014/main" id="{9A016215-F811-4EEB-A419-5DAEA37AF66F}"/>
              </a:ext>
            </a:extLst>
          </p:cNvPr>
          <p:cNvSpPr/>
          <p:nvPr/>
        </p:nvSpPr>
        <p:spPr>
          <a:xfrm>
            <a:off x="0" y="0"/>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8F9EBD30-E92F-4341-AE9F-A13E98A78099}"/>
              </a:ext>
            </a:extLst>
          </p:cNvPr>
          <p:cNvSpPr/>
          <p:nvPr/>
        </p:nvSpPr>
        <p:spPr>
          <a:xfrm>
            <a:off x="0" y="6548284"/>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a:extLst>
              <a:ext uri="{FF2B5EF4-FFF2-40B4-BE49-F238E27FC236}">
                <a16:creationId xmlns:a16="http://schemas.microsoft.com/office/drawing/2014/main" id="{E489C1BA-914A-40A5-9218-040642AAAD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5065" y="5956886"/>
            <a:ext cx="2868935" cy="596314"/>
          </a:xfrm>
          <a:prstGeom prst="rect">
            <a:avLst/>
          </a:prstGeom>
        </p:spPr>
      </p:pic>
    </p:spTree>
    <p:extLst>
      <p:ext uri="{BB962C8B-B14F-4D97-AF65-F5344CB8AC3E}">
        <p14:creationId xmlns:p14="http://schemas.microsoft.com/office/powerpoint/2010/main" val="39480122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A438E4DB-7A4E-45FB-B303-24B7E7A0873B}"/>
              </a:ext>
            </a:extLst>
          </p:cNvPr>
          <p:cNvSpPr txBox="1"/>
          <p:nvPr/>
        </p:nvSpPr>
        <p:spPr>
          <a:xfrm>
            <a:off x="495300" y="659368"/>
            <a:ext cx="2268416" cy="369332"/>
          </a:xfrm>
          <a:prstGeom prst="rect">
            <a:avLst/>
          </a:prstGeom>
          <a:noFill/>
        </p:spPr>
        <p:txBody>
          <a:bodyPr wrap="square" rtlCol="0">
            <a:spAutoFit/>
          </a:bodyPr>
          <a:lstStyle/>
          <a:p>
            <a:r>
              <a:rPr lang="en-US" altLang="zh-CN" b="1" dirty="0">
                <a:latin typeface="Times New Roman" panose="02020603050405020304" pitchFamily="18" charset="0"/>
                <a:cs typeface="Times New Roman" panose="02020603050405020304" pitchFamily="18" charset="0"/>
              </a:rPr>
              <a:t>Background (2 of 2)</a:t>
            </a:r>
            <a:endParaRPr lang="zh-CN" altLang="en-US" b="1" dirty="0">
              <a:latin typeface="Times New Roman" panose="02020603050405020304" pitchFamily="18" charset="0"/>
              <a:cs typeface="Times New Roman" panose="02020603050405020304" pitchFamily="18" charset="0"/>
            </a:endParaRPr>
          </a:p>
        </p:txBody>
      </p:sp>
      <p:sp>
        <p:nvSpPr>
          <p:cNvPr id="6" name="文本框 5">
            <a:extLst>
              <a:ext uri="{FF2B5EF4-FFF2-40B4-BE49-F238E27FC236}">
                <a16:creationId xmlns:a16="http://schemas.microsoft.com/office/drawing/2014/main" id="{1BE935CD-2DEC-4216-940B-9CE243843AAB}"/>
              </a:ext>
            </a:extLst>
          </p:cNvPr>
          <p:cNvSpPr txBox="1"/>
          <p:nvPr/>
        </p:nvSpPr>
        <p:spPr>
          <a:xfrm>
            <a:off x="607077" y="1252340"/>
            <a:ext cx="7929845" cy="3416320"/>
          </a:xfrm>
          <a:prstGeom prst="rect">
            <a:avLst/>
          </a:prstGeom>
          <a:noFill/>
        </p:spPr>
        <p:txBody>
          <a:bodyPr wrap="square">
            <a:spAutoFit/>
          </a:bodyPr>
          <a:lstStyle/>
          <a:p>
            <a:pPr indent="266700" algn="just"/>
            <a:r>
              <a:rPr lang="en-US" altLang="zh-CN" sz="1800" b="1" kern="100" dirty="0">
                <a:effectLst/>
                <a:latin typeface="Times New Roman" panose="02020603050405020304" pitchFamily="18" charset="0"/>
                <a:ea typeface="等线" panose="02010600030101010101" pitchFamily="2" charset="-122"/>
                <a:cs typeface="Times New Roman" panose="02020603050405020304" pitchFamily="18" charset="0"/>
              </a:rPr>
              <a:t>Merchant gangs </a:t>
            </a: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refers to a group of businessmen engaged in long-distance trade or financial services across regions, who shared same hometown and help each other. (Cai et al., 2008; Wu et al., 2019). </a:t>
            </a:r>
          </a:p>
          <a:p>
            <a:pPr marL="285750" indent="-285750" algn="just">
              <a:buFont typeface="Arial" panose="020B0604020202020204" pitchFamily="34" charset="0"/>
              <a:buChar char="•"/>
            </a:pP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The common language, customs and other cultures will enhance the trust of entrepreneurs who make a living in different places. The emergence of hometown-based business association in different places has allowed entrepreneurs far from home to put down their homesickness.</a:t>
            </a:r>
          </a:p>
          <a:p>
            <a:pPr marL="285750" indent="-285750" algn="just">
              <a:buFont typeface="Arial" panose="020B0604020202020204" pitchFamily="34" charset="0"/>
              <a:buChar char="•"/>
            </a:pP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Under the circumstance that the ancient Chinese judicial system lacked effective protection of property rights and business activities, the self-governing hometown association partially replaced the imperfect market mechanism and could assist in signing business contracts and mediating business disputes.</a:t>
            </a:r>
          </a:p>
          <a:p>
            <a:pPr indent="266700" algn="just"/>
            <a:endParaRPr lang="zh-CN" altLang="zh-CN" sz="1800" kern="100" dirty="0">
              <a:effectLst/>
              <a:latin typeface="Times New Roman" panose="02020603050405020304" pitchFamily="18" charset="0"/>
              <a:ea typeface="等线" panose="02010600030101010101" pitchFamily="2" charset="-122"/>
              <a:cs typeface="Times New Roman" panose="02020603050405020304" pitchFamily="18" charset="0"/>
            </a:endParaRPr>
          </a:p>
        </p:txBody>
      </p:sp>
      <p:sp>
        <p:nvSpPr>
          <p:cNvPr id="8" name="文本框 7">
            <a:extLst>
              <a:ext uri="{FF2B5EF4-FFF2-40B4-BE49-F238E27FC236}">
                <a16:creationId xmlns:a16="http://schemas.microsoft.com/office/drawing/2014/main" id="{AE6974B0-44F3-43BC-AA7D-2D458E6CC902}"/>
              </a:ext>
            </a:extLst>
          </p:cNvPr>
          <p:cNvSpPr txBox="1"/>
          <p:nvPr/>
        </p:nvSpPr>
        <p:spPr>
          <a:xfrm>
            <a:off x="607077" y="4569134"/>
            <a:ext cx="7574078" cy="646331"/>
          </a:xfrm>
          <a:prstGeom prst="rect">
            <a:avLst/>
          </a:prstGeom>
          <a:noFill/>
        </p:spPr>
        <p:txBody>
          <a:bodyPr wrap="square">
            <a:spAutoFit/>
          </a:bodyPr>
          <a:lstStyle/>
          <a:p>
            <a:r>
              <a:rPr lang="zh-CN" altLang="en-US" b="1" i="0" dirty="0">
                <a:solidFill>
                  <a:srgbClr val="333333"/>
                </a:solidFill>
                <a:effectLst/>
                <a:latin typeface="楷体" panose="02010609060101010101" pitchFamily="49" charset="-122"/>
                <a:ea typeface="楷体" panose="02010609060101010101" pitchFamily="49" charset="-122"/>
              </a:rPr>
              <a:t>  中国历史上的十大商帮：</a:t>
            </a:r>
            <a:endParaRPr lang="en-US" altLang="zh-CN" b="1" i="0" dirty="0">
              <a:solidFill>
                <a:srgbClr val="333333"/>
              </a:solidFill>
              <a:effectLst/>
              <a:latin typeface="楷体" panose="02010609060101010101" pitchFamily="49" charset="-122"/>
              <a:ea typeface="楷体" panose="02010609060101010101" pitchFamily="49" charset="-122"/>
            </a:endParaRPr>
          </a:p>
          <a:p>
            <a:r>
              <a:rPr lang="zh-CN" altLang="en-US" b="0" i="0" dirty="0">
                <a:solidFill>
                  <a:srgbClr val="333333"/>
                </a:solidFill>
                <a:effectLst/>
                <a:latin typeface="楷体" panose="02010609060101010101" pitchFamily="49" charset="-122"/>
                <a:ea typeface="楷体" panose="02010609060101010101" pitchFamily="49" charset="-122"/>
              </a:rPr>
              <a:t>浙商、晋商、闽商、徽商、粤商、赣商、苏商、陕商、鲁商、湘商。</a:t>
            </a:r>
            <a:endParaRPr lang="zh-CN" altLang="en-US" dirty="0">
              <a:latin typeface="楷体" panose="02010609060101010101" pitchFamily="49" charset="-122"/>
              <a:ea typeface="楷体" panose="02010609060101010101" pitchFamily="49" charset="-122"/>
            </a:endParaRPr>
          </a:p>
        </p:txBody>
      </p:sp>
      <p:sp>
        <p:nvSpPr>
          <p:cNvPr id="9" name="矩形 8">
            <a:extLst>
              <a:ext uri="{FF2B5EF4-FFF2-40B4-BE49-F238E27FC236}">
                <a16:creationId xmlns:a16="http://schemas.microsoft.com/office/drawing/2014/main" id="{0570B03C-A46A-41CE-B5C1-0328F23DFC9F}"/>
              </a:ext>
            </a:extLst>
          </p:cNvPr>
          <p:cNvSpPr/>
          <p:nvPr/>
        </p:nvSpPr>
        <p:spPr>
          <a:xfrm>
            <a:off x="0" y="4916"/>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5A0AE1CC-9ADA-4D08-AC3C-04B42C3931B9}"/>
              </a:ext>
            </a:extLst>
          </p:cNvPr>
          <p:cNvSpPr/>
          <p:nvPr/>
        </p:nvSpPr>
        <p:spPr>
          <a:xfrm>
            <a:off x="0" y="6548284"/>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2CA7D1A1-CA9D-4866-A866-E087795130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75065" y="5956886"/>
            <a:ext cx="2868935" cy="596314"/>
          </a:xfrm>
          <a:prstGeom prst="rect">
            <a:avLst/>
          </a:prstGeom>
        </p:spPr>
      </p:pic>
    </p:spTree>
    <p:extLst>
      <p:ext uri="{BB962C8B-B14F-4D97-AF65-F5344CB8AC3E}">
        <p14:creationId xmlns:p14="http://schemas.microsoft.com/office/powerpoint/2010/main" val="33084240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9208688C-86AB-464C-9C50-91E31D226D6D}"/>
              </a:ext>
            </a:extLst>
          </p:cNvPr>
          <p:cNvSpPr txBox="1"/>
          <p:nvPr/>
        </p:nvSpPr>
        <p:spPr>
          <a:xfrm>
            <a:off x="495300" y="651894"/>
            <a:ext cx="4463558" cy="369332"/>
          </a:xfrm>
          <a:prstGeom prst="rect">
            <a:avLst/>
          </a:prstGeom>
          <a:noFill/>
        </p:spPr>
        <p:txBody>
          <a:bodyPr wrap="square" rtlCol="0">
            <a:spAutoFit/>
          </a:bodyPr>
          <a:lstStyle/>
          <a:p>
            <a:r>
              <a:rPr lang="en-US" altLang="zh-CN" b="1" dirty="0">
                <a:latin typeface="Times New Roman" panose="02020603050405020304" pitchFamily="18" charset="0"/>
                <a:cs typeface="Times New Roman" panose="02020603050405020304" pitchFamily="18" charset="0"/>
              </a:rPr>
              <a:t>Literature</a:t>
            </a:r>
            <a:endParaRPr lang="zh-CN" altLang="en-US" b="1" dirty="0">
              <a:latin typeface="Times New Roman" panose="02020603050405020304" pitchFamily="18" charset="0"/>
              <a:cs typeface="Times New Roman" panose="02020603050405020304" pitchFamily="18" charset="0"/>
            </a:endParaRPr>
          </a:p>
        </p:txBody>
      </p:sp>
      <p:sp>
        <p:nvSpPr>
          <p:cNvPr id="8" name="文本框 7">
            <a:extLst>
              <a:ext uri="{FF2B5EF4-FFF2-40B4-BE49-F238E27FC236}">
                <a16:creationId xmlns:a16="http://schemas.microsoft.com/office/drawing/2014/main" id="{8633F13C-0DEB-4DDE-A874-37D2F9850135}"/>
              </a:ext>
            </a:extLst>
          </p:cNvPr>
          <p:cNvSpPr txBox="1"/>
          <p:nvPr/>
        </p:nvSpPr>
        <p:spPr>
          <a:xfrm>
            <a:off x="495300" y="1190747"/>
            <a:ext cx="8057256" cy="4247317"/>
          </a:xfrm>
          <a:prstGeom prst="rect">
            <a:avLst/>
          </a:prstGeom>
          <a:noFill/>
        </p:spPr>
        <p:txBody>
          <a:bodyPr wrap="square" rtlCol="0">
            <a:spAutoFit/>
          </a:bodyPr>
          <a:lstStyle/>
          <a:p>
            <a:r>
              <a:rPr lang="en-US" altLang="zh-CN" b="1" dirty="0">
                <a:latin typeface="Times New Roman" panose="02020603050405020304" pitchFamily="18" charset="0"/>
                <a:cs typeface="Times New Roman" panose="02020603050405020304" pitchFamily="18" charset="0"/>
              </a:rPr>
              <a:t>Literature of </a:t>
            </a:r>
            <a:r>
              <a:rPr lang="en-US" altLang="zh-CN" b="1" dirty="0">
                <a:latin typeface="Times New Roman" panose="02020603050405020304" pitchFamily="18" charset="0"/>
                <a:ea typeface="等线" panose="02010600030101010101" pitchFamily="2" charset="-122"/>
                <a:cs typeface="Times New Roman" panose="02020603050405020304" pitchFamily="18" charset="0"/>
              </a:rPr>
              <a:t>B</a:t>
            </a:r>
            <a:r>
              <a:rPr lang="en-US" altLang="zh-CN" sz="1800" b="1" dirty="0">
                <a:effectLst/>
                <a:latin typeface="Times New Roman" panose="02020603050405020304" pitchFamily="18" charset="0"/>
                <a:ea typeface="等线" panose="02010600030101010101" pitchFamily="2" charset="-122"/>
              </a:rPr>
              <a:t>A</a:t>
            </a:r>
            <a:r>
              <a:rPr lang="en-US" altLang="zh-CN" b="1" dirty="0">
                <a:latin typeface="Times New Roman" panose="02020603050405020304" pitchFamily="18" charset="0"/>
                <a:ea typeface="等线" panose="02010600030101010101" pitchFamily="2" charset="-122"/>
              </a:rPr>
              <a:t>:</a:t>
            </a:r>
            <a:endParaRPr lang="en-US" altLang="zh-CN" b="1" dirty="0">
              <a:solidFill>
                <a:schemeClr val="accent5">
                  <a:lumMod val="50000"/>
                </a:schemeClr>
              </a:solidFill>
              <a:latin typeface="Times New Roman" panose="02020603050405020304" pitchFamily="18" charset="0"/>
              <a:cs typeface="Times New Roman" panose="02020603050405020304" pitchFamily="18" charset="0"/>
            </a:endParaRPr>
          </a:p>
          <a:p>
            <a:r>
              <a:rPr lang="en-US" altLang="zh-CN" dirty="0">
                <a:solidFill>
                  <a:schemeClr val="accent4">
                    <a:lumMod val="75000"/>
                  </a:schemeClr>
                </a:solidFill>
                <a:latin typeface="Times New Roman" panose="02020603050405020304" pitchFamily="18" charset="0"/>
                <a:cs typeface="Times New Roman" panose="02020603050405020304" pitchFamily="18" charset="0"/>
              </a:rPr>
              <a:t>Reduce transaction costs and improve resource allocation efficiency. </a:t>
            </a:r>
          </a:p>
          <a:p>
            <a:r>
              <a:rPr lang="en-US" altLang="zh-CN" dirty="0">
                <a:solidFill>
                  <a:schemeClr val="accent4">
                    <a:lumMod val="75000"/>
                  </a:schemeClr>
                </a:solidFill>
                <a:latin typeface="Times New Roman" panose="02020603050405020304" pitchFamily="18" charset="0"/>
                <a:cs typeface="Times New Roman" panose="02020603050405020304" pitchFamily="18" charset="0"/>
              </a:rPr>
              <a:t>(Qin and Cen, 2002)</a:t>
            </a:r>
          </a:p>
          <a:p>
            <a:endParaRPr lang="en-US" altLang="zh-CN" b="1" dirty="0">
              <a:solidFill>
                <a:schemeClr val="accent4">
                  <a:lumMod val="75000"/>
                </a:schemeClr>
              </a:solidFill>
              <a:latin typeface="Times New Roman" panose="02020603050405020304" pitchFamily="18" charset="0"/>
              <a:cs typeface="Times New Roman" panose="02020603050405020304" pitchFamily="18" charset="0"/>
            </a:endParaRPr>
          </a:p>
          <a:p>
            <a:r>
              <a:rPr lang="en-US" altLang="zh-CN" dirty="0">
                <a:solidFill>
                  <a:schemeClr val="accent4">
                    <a:lumMod val="75000"/>
                  </a:schemeClr>
                </a:solidFill>
                <a:latin typeface="Times New Roman" panose="02020603050405020304" pitchFamily="18" charset="0"/>
                <a:cs typeface="Times New Roman" panose="02020603050405020304" pitchFamily="18" charset="0"/>
              </a:rPr>
              <a:t>Participating in business associations increase the number of business partner.</a:t>
            </a:r>
          </a:p>
          <a:p>
            <a:r>
              <a:rPr lang="en-US" altLang="zh-CN" sz="1800" dirty="0">
                <a:solidFill>
                  <a:schemeClr val="accent4">
                    <a:lumMod val="75000"/>
                  </a:schemeClr>
                </a:solidFill>
                <a:effectLst/>
                <a:latin typeface="Times New Roman" panose="02020603050405020304" pitchFamily="18" charset="0"/>
                <a:ea typeface="等线" panose="02010600030101010101" pitchFamily="2" charset="-122"/>
              </a:rPr>
              <a:t>(Cai and </a:t>
            </a:r>
            <a:r>
              <a:rPr lang="en-US" altLang="zh-CN" sz="1800" dirty="0" err="1">
                <a:solidFill>
                  <a:schemeClr val="accent4">
                    <a:lumMod val="75000"/>
                  </a:schemeClr>
                </a:solidFill>
                <a:effectLst/>
                <a:latin typeface="Times New Roman" panose="02020603050405020304" pitchFamily="18" charset="0"/>
                <a:ea typeface="等线" panose="02010600030101010101" pitchFamily="2" charset="-122"/>
              </a:rPr>
              <a:t>Szeidl</a:t>
            </a:r>
            <a:r>
              <a:rPr lang="en-US" altLang="zh-CN" sz="1800" dirty="0">
                <a:solidFill>
                  <a:schemeClr val="accent4">
                    <a:lumMod val="75000"/>
                  </a:schemeClr>
                </a:solidFill>
                <a:effectLst/>
                <a:latin typeface="Times New Roman" panose="02020603050405020304" pitchFamily="18" charset="0"/>
                <a:ea typeface="等线" panose="02010600030101010101" pitchFamily="2" charset="-122"/>
              </a:rPr>
              <a:t> , 2018)</a:t>
            </a:r>
          </a:p>
          <a:p>
            <a:endParaRPr lang="en-US" altLang="zh-CN" sz="1800" dirty="0">
              <a:effectLst/>
              <a:latin typeface="Times New Roman" panose="02020603050405020304" pitchFamily="18" charset="0"/>
              <a:ea typeface="等线" panose="02010600030101010101" pitchFamily="2" charset="-122"/>
            </a:endParaRPr>
          </a:p>
          <a:p>
            <a:r>
              <a:rPr lang="en-US" altLang="zh-CN" b="1" dirty="0">
                <a:latin typeface="Times New Roman" panose="02020603050405020304" pitchFamily="18" charset="0"/>
                <a:cs typeface="Times New Roman" panose="02020603050405020304" pitchFamily="18" charset="0"/>
              </a:rPr>
              <a:t>Literature of </a:t>
            </a:r>
            <a:r>
              <a:rPr lang="en-US" altLang="zh-CN" sz="1800" b="1" dirty="0">
                <a:effectLst/>
                <a:latin typeface="Times New Roman" panose="02020603050405020304" pitchFamily="18" charset="0"/>
                <a:ea typeface="等线" panose="02010600030101010101" pitchFamily="2" charset="-122"/>
              </a:rPr>
              <a:t>HBA</a:t>
            </a:r>
            <a:r>
              <a:rPr lang="en-US" altLang="zh-CN" b="1" dirty="0">
                <a:latin typeface="Times New Roman" panose="02020603050405020304" pitchFamily="18" charset="0"/>
                <a:ea typeface="等线" panose="02010600030101010101" pitchFamily="2" charset="-122"/>
              </a:rPr>
              <a:t>:</a:t>
            </a:r>
            <a:endParaRPr lang="en-US" altLang="zh-CN" sz="1800" dirty="0">
              <a:effectLst/>
              <a:latin typeface="Times New Roman" panose="02020603050405020304" pitchFamily="18" charset="0"/>
              <a:ea typeface="等线" panose="02010600030101010101" pitchFamily="2" charset="-122"/>
            </a:endParaRPr>
          </a:p>
          <a:p>
            <a:r>
              <a:rPr lang="en-US" altLang="zh-CN" sz="1800" dirty="0">
                <a:solidFill>
                  <a:srgbClr val="0070C0"/>
                </a:solidFill>
                <a:effectLst/>
                <a:latin typeface="Times New Roman" panose="02020603050405020304" pitchFamily="18" charset="0"/>
                <a:ea typeface="等线" panose="02010600030101010101" pitchFamily="2" charset="-122"/>
              </a:rPr>
              <a:t>Hometown-based business associations promote cross-regional investment. </a:t>
            </a:r>
          </a:p>
          <a:p>
            <a:r>
              <a:rPr lang="en-US" altLang="zh-CN" sz="1800" dirty="0">
                <a:solidFill>
                  <a:srgbClr val="0070C0"/>
                </a:solidFill>
                <a:effectLst/>
                <a:latin typeface="Times New Roman" panose="02020603050405020304" pitchFamily="18" charset="0"/>
                <a:ea typeface="等线" panose="02010600030101010101" pitchFamily="2" charset="-122"/>
              </a:rPr>
              <a:t>(Cao and Jia , 2020)</a:t>
            </a:r>
            <a:endParaRPr lang="zh-CN" altLang="en-US" dirty="0">
              <a:solidFill>
                <a:srgbClr val="0070C0"/>
              </a:solidFill>
              <a:latin typeface="Times New Roman" panose="02020603050405020304" pitchFamily="18" charset="0"/>
              <a:cs typeface="Times New Roman" panose="02020603050405020304" pitchFamily="18" charset="0"/>
            </a:endParaRPr>
          </a:p>
          <a:p>
            <a:endParaRPr lang="en-US" altLang="zh-CN" dirty="0">
              <a:solidFill>
                <a:srgbClr val="0070C0"/>
              </a:solidFill>
              <a:latin typeface="Times New Roman" panose="02020603050405020304" pitchFamily="18" charset="0"/>
              <a:ea typeface="等线" panose="02010600030101010101" pitchFamily="2" charset="-122"/>
            </a:endParaRPr>
          </a:p>
          <a:p>
            <a:r>
              <a:rPr lang="en-US" altLang="zh-CN" dirty="0">
                <a:solidFill>
                  <a:srgbClr val="0070C0"/>
                </a:solidFill>
                <a:latin typeface="Times New Roman" panose="02020603050405020304" pitchFamily="18" charset="0"/>
                <a:ea typeface="等线" panose="02010600030101010101" pitchFamily="2" charset="-122"/>
              </a:rPr>
              <a:t>H</a:t>
            </a:r>
            <a:r>
              <a:rPr lang="en-US" altLang="zh-CN" sz="1800" dirty="0">
                <a:solidFill>
                  <a:srgbClr val="0070C0"/>
                </a:solidFill>
                <a:effectLst/>
                <a:latin typeface="Times New Roman" panose="02020603050405020304" pitchFamily="18" charset="0"/>
                <a:ea typeface="等线" panose="02010600030101010101" pitchFamily="2" charset="-122"/>
              </a:rPr>
              <a:t>ometown-based business associations can lower information cost and promote trade between the two provinces by weakening market segmentation. </a:t>
            </a:r>
          </a:p>
          <a:p>
            <a:r>
              <a:rPr lang="en-US" altLang="zh-CN" sz="1800" dirty="0">
                <a:solidFill>
                  <a:srgbClr val="0070C0"/>
                </a:solidFill>
                <a:effectLst/>
                <a:latin typeface="Times New Roman" panose="02020603050405020304" pitchFamily="18" charset="0"/>
                <a:ea typeface="等线" panose="02010600030101010101" pitchFamily="2" charset="-122"/>
              </a:rPr>
              <a:t>(Cheng et al. , 2021)</a:t>
            </a:r>
            <a:endParaRPr lang="en-US" altLang="zh-CN" dirty="0">
              <a:solidFill>
                <a:srgbClr val="0070C0"/>
              </a:solidFill>
              <a:latin typeface="Times New Roman" panose="02020603050405020304" pitchFamily="18" charset="0"/>
              <a:ea typeface="等线" panose="02010600030101010101" pitchFamily="2" charset="-122"/>
            </a:endParaRPr>
          </a:p>
          <a:p>
            <a:endParaRPr lang="en-US" altLang="zh-CN" dirty="0">
              <a:solidFill>
                <a:srgbClr val="0070C0"/>
              </a:solidFill>
              <a:latin typeface="Times New Roman" panose="02020603050405020304" pitchFamily="18" charset="0"/>
              <a:ea typeface="等线" panose="02010600030101010101" pitchFamily="2" charset="-122"/>
            </a:endParaRPr>
          </a:p>
        </p:txBody>
      </p:sp>
      <p:sp>
        <p:nvSpPr>
          <p:cNvPr id="5" name="矩形 4">
            <a:extLst>
              <a:ext uri="{FF2B5EF4-FFF2-40B4-BE49-F238E27FC236}">
                <a16:creationId xmlns:a16="http://schemas.microsoft.com/office/drawing/2014/main" id="{8CA900E9-356D-4DBB-9104-13C14DF9219F}"/>
              </a:ext>
            </a:extLst>
          </p:cNvPr>
          <p:cNvSpPr/>
          <p:nvPr/>
        </p:nvSpPr>
        <p:spPr>
          <a:xfrm>
            <a:off x="0" y="0"/>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B18C0743-AEF7-4973-A32F-3C3707E5D378}"/>
              </a:ext>
            </a:extLst>
          </p:cNvPr>
          <p:cNvSpPr/>
          <p:nvPr/>
        </p:nvSpPr>
        <p:spPr>
          <a:xfrm>
            <a:off x="0" y="6548284"/>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CB78EFE5-6340-4F8A-9F12-56A2C84B9C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75065" y="5956886"/>
            <a:ext cx="2868935" cy="596314"/>
          </a:xfrm>
          <a:prstGeom prst="rect">
            <a:avLst/>
          </a:prstGeom>
        </p:spPr>
      </p:pic>
    </p:spTree>
    <p:extLst>
      <p:ext uri="{BB962C8B-B14F-4D97-AF65-F5344CB8AC3E}">
        <p14:creationId xmlns:p14="http://schemas.microsoft.com/office/powerpoint/2010/main" val="30308099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9208688C-86AB-464C-9C50-91E31D226D6D}"/>
              </a:ext>
            </a:extLst>
          </p:cNvPr>
          <p:cNvSpPr txBox="1"/>
          <p:nvPr/>
        </p:nvSpPr>
        <p:spPr>
          <a:xfrm>
            <a:off x="495300" y="651894"/>
            <a:ext cx="4463558" cy="369332"/>
          </a:xfrm>
          <a:prstGeom prst="rect">
            <a:avLst/>
          </a:prstGeom>
          <a:noFill/>
        </p:spPr>
        <p:txBody>
          <a:bodyPr wrap="square" rtlCol="0">
            <a:spAutoFit/>
          </a:bodyPr>
          <a:lstStyle/>
          <a:p>
            <a:r>
              <a:rPr lang="en-US" altLang="zh-CN" b="1" dirty="0">
                <a:latin typeface="Times New Roman" panose="02020603050405020304" pitchFamily="18" charset="0"/>
                <a:cs typeface="Times New Roman" panose="02020603050405020304" pitchFamily="18" charset="0"/>
              </a:rPr>
              <a:t>Literature</a:t>
            </a:r>
            <a:endParaRPr lang="zh-CN" altLang="en-US" b="1" dirty="0">
              <a:latin typeface="Times New Roman" panose="02020603050405020304" pitchFamily="18" charset="0"/>
              <a:cs typeface="Times New Roman" panose="02020603050405020304" pitchFamily="18" charset="0"/>
            </a:endParaRPr>
          </a:p>
        </p:txBody>
      </p:sp>
      <p:sp>
        <p:nvSpPr>
          <p:cNvPr id="8" name="文本框 7">
            <a:extLst>
              <a:ext uri="{FF2B5EF4-FFF2-40B4-BE49-F238E27FC236}">
                <a16:creationId xmlns:a16="http://schemas.microsoft.com/office/drawing/2014/main" id="{8633F13C-0DEB-4DDE-A874-37D2F9850135}"/>
              </a:ext>
            </a:extLst>
          </p:cNvPr>
          <p:cNvSpPr txBox="1"/>
          <p:nvPr/>
        </p:nvSpPr>
        <p:spPr>
          <a:xfrm>
            <a:off x="495300" y="1360304"/>
            <a:ext cx="8057256" cy="3139321"/>
          </a:xfrm>
          <a:prstGeom prst="rect">
            <a:avLst/>
          </a:prstGeom>
          <a:noFill/>
        </p:spPr>
        <p:txBody>
          <a:bodyPr wrap="square" rtlCol="0">
            <a:spAutoFit/>
          </a:bodyPr>
          <a:lstStyle/>
          <a:p>
            <a:r>
              <a:rPr lang="en-US" altLang="zh-CN" dirty="0">
                <a:latin typeface="Times New Roman" panose="02020603050405020304" pitchFamily="18" charset="0"/>
                <a:cs typeface="Times New Roman" panose="02020603050405020304" pitchFamily="18" charset="0"/>
              </a:rPr>
              <a:t>Behavioral finance shows that in addition to institutional and economic factors, informal institutions such as culture also have an important impact on corporate behavior.</a:t>
            </a:r>
          </a:p>
          <a:p>
            <a:r>
              <a:rPr lang="en-US" altLang="zh-CN" dirty="0">
                <a:latin typeface="Times New Roman" panose="02020603050405020304" pitchFamily="18" charset="0"/>
                <a:cs typeface="Times New Roman" panose="02020603050405020304" pitchFamily="18" charset="0"/>
              </a:rPr>
              <a:t>(Li et al., 2013)</a:t>
            </a:r>
          </a:p>
          <a:p>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For an emerging country like China, where the market mechanism is not yet perfect and the institutional environment still needs to be improved.</a:t>
            </a:r>
          </a:p>
          <a:p>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Cultural factors may play a more important role, considering the long history and profound culture.</a:t>
            </a:r>
          </a:p>
          <a:p>
            <a:r>
              <a:rPr lang="en-US" altLang="zh-CN" dirty="0">
                <a:latin typeface="Times New Roman" panose="02020603050405020304" pitchFamily="18" charset="0"/>
                <a:cs typeface="Times New Roman" panose="02020603050405020304" pitchFamily="18" charset="0"/>
              </a:rPr>
              <a:t>(Allen et al., 2005; Chen et al., 2013)</a:t>
            </a:r>
            <a:endParaRPr lang="zh-CN" altLang="en-US" dirty="0">
              <a:solidFill>
                <a:srgbClr val="0070C0"/>
              </a:solidFill>
              <a:latin typeface="Times New Roman" panose="02020603050405020304" pitchFamily="18" charset="0"/>
              <a:cs typeface="Times New Roman" panose="02020603050405020304" pitchFamily="18" charset="0"/>
            </a:endParaRPr>
          </a:p>
        </p:txBody>
      </p:sp>
      <p:sp>
        <p:nvSpPr>
          <p:cNvPr id="5" name="矩形 4">
            <a:extLst>
              <a:ext uri="{FF2B5EF4-FFF2-40B4-BE49-F238E27FC236}">
                <a16:creationId xmlns:a16="http://schemas.microsoft.com/office/drawing/2014/main" id="{0689002A-085B-4FAD-9AA4-1F29E4047F73}"/>
              </a:ext>
            </a:extLst>
          </p:cNvPr>
          <p:cNvSpPr/>
          <p:nvPr/>
        </p:nvSpPr>
        <p:spPr>
          <a:xfrm>
            <a:off x="0" y="0"/>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DE7371A8-5A6D-42FE-89F5-8B8F4D9149F3}"/>
              </a:ext>
            </a:extLst>
          </p:cNvPr>
          <p:cNvSpPr/>
          <p:nvPr/>
        </p:nvSpPr>
        <p:spPr>
          <a:xfrm>
            <a:off x="0" y="6548284"/>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A4F363B9-FD90-44DE-83A9-42594ADE17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75065" y="5956886"/>
            <a:ext cx="2868935" cy="596314"/>
          </a:xfrm>
          <a:prstGeom prst="rect">
            <a:avLst/>
          </a:prstGeom>
        </p:spPr>
      </p:pic>
    </p:spTree>
    <p:extLst>
      <p:ext uri="{BB962C8B-B14F-4D97-AF65-F5344CB8AC3E}">
        <p14:creationId xmlns:p14="http://schemas.microsoft.com/office/powerpoint/2010/main" val="5393309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B81DF7E4-6A02-4FB6-B2BE-624670DCB4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019" y="1406092"/>
            <a:ext cx="4399936" cy="4045816"/>
          </a:xfrm>
          <a:prstGeom prst="rect">
            <a:avLst/>
          </a:prstGeom>
        </p:spPr>
      </p:pic>
      <p:sp>
        <p:nvSpPr>
          <p:cNvPr id="9" name="文本框 8">
            <a:extLst>
              <a:ext uri="{FF2B5EF4-FFF2-40B4-BE49-F238E27FC236}">
                <a16:creationId xmlns:a16="http://schemas.microsoft.com/office/drawing/2014/main" id="{F1E0F110-9F8E-4741-981F-CC9680CA35C4}"/>
              </a:ext>
            </a:extLst>
          </p:cNvPr>
          <p:cNvSpPr txBox="1"/>
          <p:nvPr/>
        </p:nvSpPr>
        <p:spPr>
          <a:xfrm>
            <a:off x="585019" y="596782"/>
            <a:ext cx="4572000" cy="369332"/>
          </a:xfrm>
          <a:prstGeom prst="rect">
            <a:avLst/>
          </a:prstGeom>
          <a:noFill/>
        </p:spPr>
        <p:txBody>
          <a:bodyPr wrap="square">
            <a:spAutoFit/>
          </a:bodyPr>
          <a:lstStyle/>
          <a:p>
            <a:r>
              <a:rPr lang="en-US" altLang="zh-CN" b="1" dirty="0">
                <a:latin typeface="Times New Roman" panose="02020603050405020304" pitchFamily="18" charset="0"/>
                <a:cs typeface="Times New Roman" panose="02020603050405020304" pitchFamily="18" charset="0"/>
              </a:rPr>
              <a:t>Hypothesis development </a:t>
            </a:r>
          </a:p>
        </p:txBody>
      </p:sp>
      <p:sp>
        <p:nvSpPr>
          <p:cNvPr id="6" name="文本框 5">
            <a:extLst>
              <a:ext uri="{FF2B5EF4-FFF2-40B4-BE49-F238E27FC236}">
                <a16:creationId xmlns:a16="http://schemas.microsoft.com/office/drawing/2014/main" id="{9412FD38-71FD-42EC-BFF1-3D54D95BC6DF}"/>
              </a:ext>
            </a:extLst>
          </p:cNvPr>
          <p:cNvSpPr txBox="1"/>
          <p:nvPr/>
        </p:nvSpPr>
        <p:spPr>
          <a:xfrm>
            <a:off x="5422490" y="1997839"/>
            <a:ext cx="3136491" cy="2862322"/>
          </a:xfrm>
          <a:prstGeom prst="rect">
            <a:avLst/>
          </a:prstGeom>
          <a:noFill/>
        </p:spPr>
        <p:txBody>
          <a:bodyPr wrap="square">
            <a:spAutoFit/>
          </a:bodyPr>
          <a:lstStyle/>
          <a:p>
            <a:r>
              <a:rPr lang="en-US" altLang="zh-CN" b="1" dirty="0">
                <a:latin typeface="Times New Roman" panose="02020603050405020304" pitchFamily="18" charset="0"/>
                <a:cs typeface="Times New Roman" panose="02020603050405020304" pitchFamily="18" charset="0"/>
              </a:rPr>
              <a:t>Social networks </a:t>
            </a:r>
            <a:r>
              <a:rPr lang="en-US" altLang="zh-CN" dirty="0">
                <a:latin typeface="Times New Roman" panose="02020603050405020304" pitchFamily="18" charset="0"/>
                <a:cs typeface="Times New Roman" panose="02020603050405020304" pitchFamily="18" charset="0"/>
              </a:rPr>
              <a:t>play an important role in cross-regional collaboration of innovation networks, including </a:t>
            </a:r>
            <a:r>
              <a:rPr lang="en-US" altLang="zh-CN" b="1" dirty="0">
                <a:latin typeface="Times New Roman" panose="02020603050405020304" pitchFamily="18" charset="0"/>
                <a:cs typeface="Times New Roman" panose="02020603050405020304" pitchFamily="18" charset="0"/>
              </a:rPr>
              <a:t>efficient information flow</a:t>
            </a:r>
            <a:r>
              <a:rPr lang="en-US" altLang="zh-CN" dirty="0">
                <a:latin typeface="Times New Roman" panose="02020603050405020304" pitchFamily="18" charset="0"/>
                <a:cs typeface="Times New Roman" panose="02020603050405020304" pitchFamily="18" charset="0"/>
              </a:rPr>
              <a:t> based on </a:t>
            </a:r>
            <a:r>
              <a:rPr lang="en-US" altLang="zh-CN" u="sng" dirty="0">
                <a:latin typeface="Times New Roman" panose="02020603050405020304" pitchFamily="18" charset="0"/>
                <a:cs typeface="Times New Roman" panose="02020603050405020304" pitchFamily="18" charset="0"/>
              </a:rPr>
              <a:t>cultural identity</a:t>
            </a:r>
            <a:r>
              <a:rPr lang="en-US" altLang="zh-CN" dirty="0">
                <a:latin typeface="Times New Roman" panose="02020603050405020304" pitchFamily="18" charset="0"/>
                <a:cs typeface="Times New Roman" panose="02020603050405020304" pitchFamily="18" charset="0"/>
              </a:rPr>
              <a:t>, </a:t>
            </a:r>
            <a:r>
              <a:rPr lang="en-US" altLang="zh-CN" b="1" dirty="0">
                <a:latin typeface="Times New Roman" panose="02020603050405020304" pitchFamily="18" charset="0"/>
                <a:cs typeface="Times New Roman" panose="02020603050405020304" pitchFamily="18" charset="0"/>
              </a:rPr>
              <a:t>innovation cooperation</a:t>
            </a:r>
            <a:r>
              <a:rPr lang="en-US" altLang="zh-CN" dirty="0">
                <a:latin typeface="Times New Roman" panose="02020603050405020304" pitchFamily="18" charset="0"/>
                <a:cs typeface="Times New Roman" panose="02020603050405020304" pitchFamily="18" charset="0"/>
              </a:rPr>
              <a:t> based on </a:t>
            </a:r>
            <a:r>
              <a:rPr lang="en-US" altLang="zh-CN" u="sng" dirty="0">
                <a:latin typeface="Times New Roman" panose="02020603050405020304" pitchFamily="18" charset="0"/>
                <a:cs typeface="Times New Roman" panose="02020603050405020304" pitchFamily="18" charset="0"/>
              </a:rPr>
              <a:t>mutual trust</a:t>
            </a:r>
            <a:r>
              <a:rPr lang="en-US" altLang="zh-CN" dirty="0">
                <a:latin typeface="Times New Roman" panose="02020603050405020304" pitchFamily="18" charset="0"/>
                <a:cs typeface="Times New Roman" panose="02020603050405020304" pitchFamily="18" charset="0"/>
              </a:rPr>
              <a:t>.</a:t>
            </a:r>
          </a:p>
          <a:p>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a:t>
            </a:r>
            <a:r>
              <a:rPr lang="en-US" altLang="zh-CN" dirty="0" err="1">
                <a:latin typeface="Times New Roman" panose="02020603050405020304" pitchFamily="18" charset="0"/>
                <a:cs typeface="Times New Roman" panose="02020603050405020304" pitchFamily="18" charset="0"/>
              </a:rPr>
              <a:t>Drejer</a:t>
            </a:r>
            <a:r>
              <a:rPr lang="en-US" altLang="zh-CN" dirty="0">
                <a:latin typeface="Times New Roman" panose="02020603050405020304" pitchFamily="18" charset="0"/>
                <a:cs typeface="Times New Roman" panose="02020603050405020304" pitchFamily="18" charset="0"/>
              </a:rPr>
              <a:t> and Jorgensen (2005) </a:t>
            </a:r>
            <a:endParaRPr lang="zh-CN" altLang="en-US" dirty="0">
              <a:latin typeface="Times New Roman" panose="02020603050405020304" pitchFamily="18" charset="0"/>
              <a:cs typeface="Times New Roman" panose="02020603050405020304" pitchFamily="18" charset="0"/>
            </a:endParaRPr>
          </a:p>
        </p:txBody>
      </p:sp>
      <p:sp>
        <p:nvSpPr>
          <p:cNvPr id="7" name="矩形 6">
            <a:extLst>
              <a:ext uri="{FF2B5EF4-FFF2-40B4-BE49-F238E27FC236}">
                <a16:creationId xmlns:a16="http://schemas.microsoft.com/office/drawing/2014/main" id="{57ED76EA-D24F-44AE-96A5-223C9F88C71D}"/>
              </a:ext>
            </a:extLst>
          </p:cNvPr>
          <p:cNvSpPr/>
          <p:nvPr/>
        </p:nvSpPr>
        <p:spPr>
          <a:xfrm>
            <a:off x="0" y="0"/>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7AD55C47-20DC-47FD-9D18-DF5647DE073B}"/>
              </a:ext>
            </a:extLst>
          </p:cNvPr>
          <p:cNvSpPr/>
          <p:nvPr/>
        </p:nvSpPr>
        <p:spPr>
          <a:xfrm>
            <a:off x="3671352" y="1317524"/>
            <a:ext cx="1485667" cy="65384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AA642D1C-7E8A-416A-8042-3724F466E7E3}"/>
              </a:ext>
            </a:extLst>
          </p:cNvPr>
          <p:cNvSpPr/>
          <p:nvPr/>
        </p:nvSpPr>
        <p:spPr>
          <a:xfrm>
            <a:off x="0" y="6548284"/>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id="{76610E88-B8F5-4532-8EFB-74553FC9A0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5065" y="5956886"/>
            <a:ext cx="2868935" cy="596314"/>
          </a:xfrm>
          <a:prstGeom prst="rect">
            <a:avLst/>
          </a:prstGeom>
        </p:spPr>
      </p:pic>
    </p:spTree>
    <p:extLst>
      <p:ext uri="{BB962C8B-B14F-4D97-AF65-F5344CB8AC3E}">
        <p14:creationId xmlns:p14="http://schemas.microsoft.com/office/powerpoint/2010/main" val="9719821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B81DF7E4-6A02-4FB6-B2BE-624670DCB4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019" y="1406092"/>
            <a:ext cx="4399936" cy="4045816"/>
          </a:xfrm>
          <a:prstGeom prst="rect">
            <a:avLst/>
          </a:prstGeom>
        </p:spPr>
      </p:pic>
      <p:sp>
        <p:nvSpPr>
          <p:cNvPr id="9" name="文本框 8">
            <a:extLst>
              <a:ext uri="{FF2B5EF4-FFF2-40B4-BE49-F238E27FC236}">
                <a16:creationId xmlns:a16="http://schemas.microsoft.com/office/drawing/2014/main" id="{F1E0F110-9F8E-4741-981F-CC9680CA35C4}"/>
              </a:ext>
            </a:extLst>
          </p:cNvPr>
          <p:cNvSpPr txBox="1"/>
          <p:nvPr/>
        </p:nvSpPr>
        <p:spPr>
          <a:xfrm>
            <a:off x="585019" y="596782"/>
            <a:ext cx="4572000" cy="369332"/>
          </a:xfrm>
          <a:prstGeom prst="rect">
            <a:avLst/>
          </a:prstGeom>
          <a:noFill/>
        </p:spPr>
        <p:txBody>
          <a:bodyPr wrap="square">
            <a:spAutoFit/>
          </a:bodyPr>
          <a:lstStyle/>
          <a:p>
            <a:r>
              <a:rPr lang="en-US" altLang="zh-CN" b="1" dirty="0">
                <a:latin typeface="Times New Roman" panose="02020603050405020304" pitchFamily="18" charset="0"/>
                <a:cs typeface="Times New Roman" panose="02020603050405020304" pitchFamily="18" charset="0"/>
              </a:rPr>
              <a:t>Hypothesis development </a:t>
            </a:r>
          </a:p>
        </p:txBody>
      </p:sp>
      <p:sp>
        <p:nvSpPr>
          <p:cNvPr id="6" name="文本框 5">
            <a:extLst>
              <a:ext uri="{FF2B5EF4-FFF2-40B4-BE49-F238E27FC236}">
                <a16:creationId xmlns:a16="http://schemas.microsoft.com/office/drawing/2014/main" id="{9412FD38-71FD-42EC-BFF1-3D54D95BC6DF}"/>
              </a:ext>
            </a:extLst>
          </p:cNvPr>
          <p:cNvSpPr txBox="1"/>
          <p:nvPr/>
        </p:nvSpPr>
        <p:spPr>
          <a:xfrm>
            <a:off x="5541760" y="1971368"/>
            <a:ext cx="3136491" cy="2585323"/>
          </a:xfrm>
          <a:prstGeom prst="rect">
            <a:avLst/>
          </a:prstGeom>
          <a:noFill/>
        </p:spPr>
        <p:txBody>
          <a:bodyPr wrap="square">
            <a:spAutoFit/>
          </a:bodyPr>
          <a:lstStyle/>
          <a:p>
            <a:r>
              <a:rPr lang="zh-CN" altLang="en-US" dirty="0">
                <a:latin typeface="微软雅黑" panose="020B0503020204020204" pitchFamily="34" charset="-122"/>
                <a:ea typeface="微软雅黑" panose="020B0503020204020204" pitchFamily="34" charset="-122"/>
                <a:cs typeface="Times New Roman" panose="02020603050405020304" pitchFamily="18" charset="0"/>
              </a:rPr>
              <a:t>“牵线搭桥。为湖北、东北之间的经贸合作，文化交流牵线搭桥，以优化资源配置，实现信息互通，优势互补，为湖北、东北对外招商引资，招贤纳士牵线搭桥，以增强两地凝聚力、竞争力，推动两地驰入经济和社会发展的“快车道”。”</a:t>
            </a:r>
          </a:p>
        </p:txBody>
      </p:sp>
      <p:sp>
        <p:nvSpPr>
          <p:cNvPr id="7" name="矩形 6">
            <a:extLst>
              <a:ext uri="{FF2B5EF4-FFF2-40B4-BE49-F238E27FC236}">
                <a16:creationId xmlns:a16="http://schemas.microsoft.com/office/drawing/2014/main" id="{57ED76EA-D24F-44AE-96A5-223C9F88C71D}"/>
              </a:ext>
            </a:extLst>
          </p:cNvPr>
          <p:cNvSpPr/>
          <p:nvPr/>
        </p:nvSpPr>
        <p:spPr>
          <a:xfrm>
            <a:off x="0" y="0"/>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7AD55C47-20DC-47FD-9D18-DF5647DE073B}"/>
              </a:ext>
            </a:extLst>
          </p:cNvPr>
          <p:cNvSpPr/>
          <p:nvPr/>
        </p:nvSpPr>
        <p:spPr>
          <a:xfrm>
            <a:off x="3671352" y="1317524"/>
            <a:ext cx="1485667" cy="65384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AA642D1C-7E8A-416A-8042-3724F466E7E3}"/>
              </a:ext>
            </a:extLst>
          </p:cNvPr>
          <p:cNvSpPr/>
          <p:nvPr/>
        </p:nvSpPr>
        <p:spPr>
          <a:xfrm>
            <a:off x="0" y="6548284"/>
            <a:ext cx="9144000" cy="30971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id="{76610E88-B8F5-4532-8EFB-74553FC9A0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5065" y="5956886"/>
            <a:ext cx="2868935" cy="596314"/>
          </a:xfrm>
          <a:prstGeom prst="rect">
            <a:avLst/>
          </a:prstGeom>
        </p:spPr>
      </p:pic>
    </p:spTree>
    <p:extLst>
      <p:ext uri="{BB962C8B-B14F-4D97-AF65-F5344CB8AC3E}">
        <p14:creationId xmlns:p14="http://schemas.microsoft.com/office/powerpoint/2010/main" val="101540676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524</TotalTime>
  <Words>1474</Words>
  <Application>Microsoft Office PowerPoint</Application>
  <PresentationFormat>全屏显示(4:3)</PresentationFormat>
  <Paragraphs>182</Paragraphs>
  <Slides>28</Slides>
  <Notes>15</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28</vt:i4>
      </vt:variant>
    </vt:vector>
  </HeadingPairs>
  <TitlesOfParts>
    <vt:vector size="36" baseType="lpstr">
      <vt:lpstr>等线</vt:lpstr>
      <vt:lpstr>等线 Light</vt:lpstr>
      <vt:lpstr>楷体</vt:lpstr>
      <vt:lpstr>微软雅黑</vt:lpstr>
      <vt:lpstr>Arial</vt:lpstr>
      <vt:lpstr>Times New Roman</vt:lpstr>
      <vt:lpstr>Wingdings</vt:lpstr>
      <vt:lpstr>Office 主题​​</vt:lpstr>
      <vt:lpstr>Hometown-based Business Associations  and Corporate Innovation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Hometown-based Business Associations  and Corporate Innovation</dc:title>
  <dc:creator>Aaron Xue</dc:creator>
  <cp:lastModifiedBy>Aaron Xue</cp:lastModifiedBy>
  <cp:revision>21</cp:revision>
  <dcterms:created xsi:type="dcterms:W3CDTF">2022-07-05T00:45:28Z</dcterms:created>
  <dcterms:modified xsi:type="dcterms:W3CDTF">2022-07-09T06:28:48Z</dcterms:modified>
</cp:coreProperties>
</file>