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3" r:id="rId4"/>
    <p:sldId id="284" r:id="rId5"/>
    <p:sldId id="281" r:id="rId6"/>
    <p:sldId id="285" r:id="rId7"/>
    <p:sldId id="282" r:id="rId8"/>
    <p:sldId id="286" r:id="rId9"/>
    <p:sldId id="299" r:id="rId10"/>
    <p:sldId id="300" r:id="rId11"/>
    <p:sldId id="301" r:id="rId12"/>
    <p:sldId id="302" r:id="rId13"/>
    <p:sldId id="303" r:id="rId14"/>
    <p:sldId id="289" r:id="rId15"/>
    <p:sldId id="279"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9" d="100"/>
          <a:sy n="119" d="100"/>
        </p:scale>
        <p:origin x="1714" y="1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2A3234-137A-4C6D-B008-0E782383882B}"/>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183E759-AB48-4EE1-9751-0438DA36514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07EC790-4185-4A47-9370-E14FD667610F}"/>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38DEEACA-CA07-4D55-94CD-5BD7431596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518C002-ADC9-4308-A74C-C5C15CB7B1A8}"/>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333047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4724C6-CAC1-45FB-B590-C9EA8F76FFA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866C29D-805B-4E72-B162-3172BCA48B9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F8A6460-BF9E-49C1-A004-3438420A8DA3}"/>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0D0A0EBC-D1B7-4B47-9F69-A3CCA7B851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B1F7F9-9FF4-4F13-A697-74627C75AFA4}"/>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1092289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F7D09D6-1CAC-4A08-B0C7-EE6C8252328A}"/>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030F1DB-F4DA-413F-A64C-D7B322A08BC0}"/>
              </a:ext>
            </a:extLst>
          </p:cNvPr>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7BC514C-BDEA-49D6-9533-8B00158CBB63}"/>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B7E831E4-149D-4D2D-BFC9-3347E05363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F3B92B-1A38-4B18-BFD2-7060D33DB62A}"/>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3414219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E1D5E5-4A69-47DE-ADF8-12ED21B67BE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BAD4CB3-4DF8-42D3-A423-A8CDFCBD874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93886F8-FF09-431C-A2F2-CFB1C9E62823}"/>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974FFA0A-60DA-4F26-AC10-12ACB2F499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ED9FE5-A29B-45FF-A537-EEE6F4D085E5}"/>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1317912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77A2AC-4818-4B8C-8D17-EB6C6CF95F87}"/>
              </a:ext>
            </a:extLst>
          </p:cNvPr>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96FC7DF-8615-461D-9686-82CA795C859A}"/>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BD984A0-DDF7-43E6-9CC8-E0DBBA8524B5}"/>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094E6CFF-AE0A-410C-85A1-36CBAED17B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00D9FC-473D-421F-A766-A308C667731A}"/>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3023950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841FED-BB40-4D06-AB12-26C34D62F96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66C64E9-6B27-4F05-B4AC-C09D12B7E1E3}"/>
              </a:ext>
            </a:extLst>
          </p:cNvPr>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E576A75-E409-4D46-8A15-BBDF61C4A51E}"/>
              </a:ext>
            </a:extLst>
          </p:cNvPr>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F214938-F77F-42F8-9F23-942BC324B36E}"/>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6" name="页脚占位符 5">
            <a:extLst>
              <a:ext uri="{FF2B5EF4-FFF2-40B4-BE49-F238E27FC236}">
                <a16:creationId xmlns:a16="http://schemas.microsoft.com/office/drawing/2014/main" id="{97D8D6DC-C4B7-47A6-92A3-7E15D60874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F87844-8610-4A4B-A491-7B6EAE870F07}"/>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1235205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2AE2B2-5DE1-4F9A-B658-46F945F8288A}"/>
              </a:ext>
            </a:extLst>
          </p:cNvPr>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8C28BC7-DA42-49F7-BE72-FA9681C88857}"/>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EF0DD79-8B23-433A-8308-904CE117EBA9}"/>
              </a:ext>
            </a:extLst>
          </p:cNvPr>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2D98602-BD93-46C2-BA10-9CA216F9B396}"/>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DAE21C48-94CB-4BB0-9396-EBA07C91D455}"/>
              </a:ext>
            </a:extLst>
          </p:cNvPr>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BC03ADE-8427-4D39-B8B2-20F2B547EFCB}"/>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8" name="页脚占位符 7">
            <a:extLst>
              <a:ext uri="{FF2B5EF4-FFF2-40B4-BE49-F238E27FC236}">
                <a16:creationId xmlns:a16="http://schemas.microsoft.com/office/drawing/2014/main" id="{80BC8238-2C95-4F75-BF2C-E726A3C7E3F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3C5252C-4C85-4EBF-9924-B67D1DB61E52}"/>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481629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AE6674-2642-4B22-8476-E58EC16E006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28E7AF4-57EE-4745-BF0A-52D7DDDD48AE}"/>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4" name="页脚占位符 3">
            <a:extLst>
              <a:ext uri="{FF2B5EF4-FFF2-40B4-BE49-F238E27FC236}">
                <a16:creationId xmlns:a16="http://schemas.microsoft.com/office/drawing/2014/main" id="{2922F947-A0ED-4ACD-A460-EA7B7221C07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E3C6D8D-B251-46D3-BF9C-4E66DAAA4282}"/>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24622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A68A5B1-AC2E-4716-8ACF-07EFD4F0382C}"/>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3" name="页脚占位符 2">
            <a:extLst>
              <a:ext uri="{FF2B5EF4-FFF2-40B4-BE49-F238E27FC236}">
                <a16:creationId xmlns:a16="http://schemas.microsoft.com/office/drawing/2014/main" id="{1D339500-EF10-4815-90C6-2621F276EA7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C0B3BC0-D041-49AB-AE08-F22E8B79D42A}"/>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1766833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FCB59E-D4E6-437A-AD97-326F1F6C9BEC}"/>
              </a:ext>
            </a:extLst>
          </p:cNvPr>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156726B-D022-40FB-A9B4-A142E7546566}"/>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22011AF-26AD-4D31-96D8-80B292FD87C0}"/>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F3AD690-D4DF-4184-B300-328B9C4A232E}"/>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6" name="页脚占位符 5">
            <a:extLst>
              <a:ext uri="{FF2B5EF4-FFF2-40B4-BE49-F238E27FC236}">
                <a16:creationId xmlns:a16="http://schemas.microsoft.com/office/drawing/2014/main" id="{50998AD6-4DBA-4DDC-A534-25F3E365B0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354F77A-10CE-421B-B236-D11061FAF5DC}"/>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2123730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2721F7-22B1-4319-A0BC-ED45F0BC8DB3}"/>
              </a:ext>
            </a:extLst>
          </p:cNvPr>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8236BA9-3D4E-4108-A785-CCE85620C642}"/>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477DAE4-EF81-46AE-B788-AE6985443741}"/>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54DFCCC-F261-4E78-9A77-CAFCDAE09158}"/>
              </a:ext>
            </a:extLst>
          </p:cNvPr>
          <p:cNvSpPr>
            <a:spLocks noGrp="1"/>
          </p:cNvSpPr>
          <p:nvPr>
            <p:ph type="dt" sz="half" idx="10"/>
          </p:nvPr>
        </p:nvSpPr>
        <p:spPr/>
        <p:txBody>
          <a:bodyPr/>
          <a:lstStyle/>
          <a:p>
            <a:fld id="{14B4B553-B3CF-477A-941B-A33676C62658}" type="datetimeFigureOut">
              <a:rPr lang="zh-CN" altLang="en-US" smtClean="0"/>
              <a:t>2022/7/9</a:t>
            </a:fld>
            <a:endParaRPr lang="zh-CN" altLang="en-US"/>
          </a:p>
        </p:txBody>
      </p:sp>
      <p:sp>
        <p:nvSpPr>
          <p:cNvPr id="6" name="页脚占位符 5">
            <a:extLst>
              <a:ext uri="{FF2B5EF4-FFF2-40B4-BE49-F238E27FC236}">
                <a16:creationId xmlns:a16="http://schemas.microsoft.com/office/drawing/2014/main" id="{418A3F1E-C89A-4154-831D-C972EC261E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D74F9A7-F247-48F6-8F68-EE57054C819F}"/>
              </a:ext>
            </a:extLst>
          </p:cNvPr>
          <p:cNvSpPr>
            <a:spLocks noGrp="1"/>
          </p:cNvSpPr>
          <p:nvPr>
            <p:ph type="sldNum" sz="quarter" idx="12"/>
          </p:nvPr>
        </p:nvSpPr>
        <p:spPr/>
        <p:txBody>
          <a:body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1343002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F910654-CCA2-4733-AA92-B6ECE48FA875}"/>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7F3BBC-8B53-4F97-A232-B067FCC2878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03E4044-36E8-4C6E-9741-A884924B1C35}"/>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B4B553-B3CF-477A-941B-A33676C62658}"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EA59DD52-D1AB-4B18-842B-7A4EED343A8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D9C0893-CB9D-42D8-873D-BA077235A4A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091CE1-3557-40C4-A205-702D9EE32509}" type="slidenum">
              <a:rPr lang="zh-CN" altLang="en-US" smtClean="0"/>
              <a:t>‹#›</a:t>
            </a:fld>
            <a:endParaRPr lang="zh-CN" altLang="en-US"/>
          </a:p>
        </p:txBody>
      </p:sp>
    </p:spTree>
    <p:extLst>
      <p:ext uri="{BB962C8B-B14F-4D97-AF65-F5344CB8AC3E}">
        <p14:creationId xmlns:p14="http://schemas.microsoft.com/office/powerpoint/2010/main" val="2774483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A5B821-B031-483E-8589-F4E3B0353691}"/>
              </a:ext>
            </a:extLst>
          </p:cNvPr>
          <p:cNvSpPr>
            <a:spLocks noGrp="1"/>
          </p:cNvSpPr>
          <p:nvPr>
            <p:ph type="ctrTitle"/>
          </p:nvPr>
        </p:nvSpPr>
        <p:spPr>
          <a:xfrm>
            <a:off x="685800" y="1505754"/>
            <a:ext cx="7772400" cy="3624698"/>
          </a:xfrm>
        </p:spPr>
        <p:txBody>
          <a:bodyPr>
            <a:normAutofit fontScale="90000"/>
          </a:bodyPr>
          <a:lstStyle/>
          <a:p>
            <a:r>
              <a:rPr lang="zh-CN" altLang="en-US" sz="36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新</a:t>
            </a:r>
            <a:r>
              <a:rPr lang="en-US" altLang="zh-CN" sz="36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a:t>
            </a:r>
            <a:r>
              <a:rPr lang="zh-CN" altLang="en-US" sz="36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证券法</a:t>
            </a:r>
            <a:r>
              <a:rPr lang="en-US" altLang="zh-CN" sz="36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a:t>
            </a:r>
            <a:r>
              <a:rPr lang="zh-CN" altLang="en-US" sz="36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对独立董事投票行为的影响</a:t>
            </a:r>
            <a:br>
              <a:rPr lang="zh-CN" altLang="en-US"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br>
              <a:rPr lang="en-US" altLang="zh-CN"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br>
              <a:rPr lang="en-US" altLang="zh-CN"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br>
              <a:rPr lang="en-US" altLang="zh-CN"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r>
              <a:rPr lang="zh-CN" altLang="en-US"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作者： 王梓臣  孙洁</a:t>
            </a:r>
            <a:br>
              <a:rPr lang="en-US" altLang="zh-CN"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r>
              <a:rPr lang="zh-CN" altLang="en-US"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（天津财经大学</a:t>
            </a:r>
            <a:r>
              <a:rPr lang="zh-CN" altLang="en-US" sz="28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a:t>
            </a:r>
            <a:br>
              <a:rPr lang="en-US" altLang="zh-CN" sz="28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br>
              <a:rPr lang="en-US" altLang="zh-CN" sz="28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r>
              <a:rPr lang="zh-CN" altLang="en-US"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评论人：薛茗元</a:t>
            </a:r>
            <a:br>
              <a:rPr lang="en-US" altLang="zh-CN"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br>
            <a:r>
              <a:rPr lang="zh-CN" altLang="en-US" sz="2200" dirty="0">
                <a:latin typeface="微软雅黑" panose="020B0503020204020204" pitchFamily="34" charset="-122"/>
                <a:ea typeface="微软雅黑" panose="020B0503020204020204" pitchFamily="34" charset="-122"/>
                <a:cs typeface="Times New Roman" panose="02020603050405020304" pitchFamily="18" charset="0"/>
                <a:sym typeface="Times New Roman" panose="02020603050405020304" pitchFamily="18" charset="0"/>
              </a:rPr>
              <a:t>（西南财经大学会计学院）</a:t>
            </a:r>
          </a:p>
        </p:txBody>
      </p:sp>
      <p:sp>
        <p:nvSpPr>
          <p:cNvPr id="5" name="矩形 4">
            <a:extLst>
              <a:ext uri="{FF2B5EF4-FFF2-40B4-BE49-F238E27FC236}">
                <a16:creationId xmlns:a16="http://schemas.microsoft.com/office/drawing/2014/main" id="{F3BEF9B0-B70E-4E6D-B639-54818785B517}"/>
              </a:ext>
            </a:extLst>
          </p:cNvPr>
          <p:cNvSpPr/>
          <p:nvPr/>
        </p:nvSpPr>
        <p:spPr>
          <a:xfrm>
            <a:off x="1" y="3429001"/>
            <a:ext cx="1352550" cy="170145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0570549-9DCE-42EE-ABAF-F92CED639B55}"/>
              </a:ext>
            </a:extLst>
          </p:cNvPr>
          <p:cNvSpPr/>
          <p:nvPr/>
        </p:nvSpPr>
        <p:spPr>
          <a:xfrm>
            <a:off x="7810500" y="3429001"/>
            <a:ext cx="1333500" cy="170145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3A8EF5D2-97E9-4025-94CD-E66B754510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4287" t="18540" r="27704" b="27809"/>
          <a:stretch/>
        </p:blipFill>
        <p:spPr>
          <a:xfrm>
            <a:off x="151583" y="123200"/>
            <a:ext cx="1235752" cy="1231192"/>
          </a:xfrm>
          <a:prstGeom prst="ellipse">
            <a:avLst/>
          </a:prstGeom>
        </p:spPr>
      </p:pic>
    </p:spTree>
    <p:extLst>
      <p:ext uri="{BB962C8B-B14F-4D97-AF65-F5344CB8AC3E}">
        <p14:creationId xmlns:p14="http://schemas.microsoft.com/office/powerpoint/2010/main" val="461571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graphicFrame>
        <p:nvGraphicFramePr>
          <p:cNvPr id="2" name="表格 2">
            <a:extLst>
              <a:ext uri="{FF2B5EF4-FFF2-40B4-BE49-F238E27FC236}">
                <a16:creationId xmlns:a16="http://schemas.microsoft.com/office/drawing/2014/main" id="{34FB07AA-F950-4E6C-B60E-5E06E9633F92}"/>
              </a:ext>
            </a:extLst>
          </p:cNvPr>
          <p:cNvGraphicFramePr>
            <a:graphicFrameLocks noGrp="1"/>
          </p:cNvGraphicFramePr>
          <p:nvPr>
            <p:extLst>
              <p:ext uri="{D42A27DB-BD31-4B8C-83A1-F6EECF244321}">
                <p14:modId xmlns:p14="http://schemas.microsoft.com/office/powerpoint/2010/main" val="2818433049"/>
              </p:ext>
            </p:extLst>
          </p:nvPr>
        </p:nvGraphicFramePr>
        <p:xfrm>
          <a:off x="792480" y="682027"/>
          <a:ext cx="6752979" cy="2484120"/>
        </p:xfrm>
        <a:graphic>
          <a:graphicData uri="http://schemas.openxmlformats.org/drawingml/2006/table">
            <a:tbl>
              <a:tblPr firstRow="1" bandRow="1">
                <a:tableStyleId>{5C22544A-7EE6-4342-B048-85BDC9FD1C3A}</a:tableStyleId>
              </a:tblPr>
              <a:tblGrid>
                <a:gridCol w="2643705">
                  <a:extLst>
                    <a:ext uri="{9D8B030D-6E8A-4147-A177-3AD203B41FA5}">
                      <a16:colId xmlns:a16="http://schemas.microsoft.com/office/drawing/2014/main" val="3388989862"/>
                    </a:ext>
                  </a:extLst>
                </a:gridCol>
                <a:gridCol w="1858281">
                  <a:extLst>
                    <a:ext uri="{9D8B030D-6E8A-4147-A177-3AD203B41FA5}">
                      <a16:colId xmlns:a16="http://schemas.microsoft.com/office/drawing/2014/main" val="2766282707"/>
                    </a:ext>
                  </a:extLst>
                </a:gridCol>
                <a:gridCol w="2250993">
                  <a:extLst>
                    <a:ext uri="{9D8B030D-6E8A-4147-A177-3AD203B41FA5}">
                      <a16:colId xmlns:a16="http://schemas.microsoft.com/office/drawing/2014/main" val="4245027532"/>
                    </a:ext>
                  </a:extLst>
                </a:gridCol>
              </a:tblGrid>
              <a:tr h="370840">
                <a:tc>
                  <a:txBody>
                    <a:bodyPr/>
                    <a:lstStyle/>
                    <a:p>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zh-CN" altLang="en-US" sz="1200" dirty="0">
                          <a:latin typeface="微软雅黑" panose="020B0503020204020204" pitchFamily="34" charset="-122"/>
                          <a:ea typeface="微软雅黑" panose="020B0503020204020204" pitchFamily="34" charset="-122"/>
                        </a:rPr>
                        <a:t>成本</a:t>
                      </a:r>
                    </a:p>
                  </a:txBody>
                  <a:tcPr/>
                </a:tc>
                <a:tc>
                  <a:txBody>
                    <a:bodyPr/>
                    <a:lstStyle/>
                    <a:p>
                      <a:r>
                        <a:rPr lang="zh-CN" altLang="en-US" sz="1200" dirty="0">
                          <a:latin typeface="微软雅黑" panose="020B0503020204020204" pitchFamily="34" charset="-122"/>
                          <a:ea typeface="微软雅黑" panose="020B0503020204020204" pitchFamily="34" charset="-122"/>
                        </a:rPr>
                        <a:t>概率</a:t>
                      </a:r>
                    </a:p>
                  </a:txBody>
                  <a:tcPr/>
                </a:tc>
                <a:extLst>
                  <a:ext uri="{0D108BD9-81ED-4DB2-BD59-A6C34878D82A}">
                    <a16:rowId xmlns:a16="http://schemas.microsoft.com/office/drawing/2014/main" val="1203613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独立董事</a:t>
                      </a:r>
                    </a:p>
                    <a:p>
                      <a:r>
                        <a:rPr lang="zh-CN" altLang="en-US" sz="1200" dirty="0">
                          <a:latin typeface="微软雅黑" panose="020B0503020204020204" pitchFamily="34" charset="-122"/>
                          <a:ea typeface="微软雅黑" panose="020B0503020204020204" pitchFamily="34" charset="-122"/>
                        </a:rPr>
                        <a:t>勤奋工作</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c1</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p1</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284568027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独立董事</a:t>
                      </a:r>
                    </a:p>
                    <a:p>
                      <a:r>
                        <a:rPr lang="zh-CN" altLang="en-US" sz="1200" dirty="0">
                          <a:latin typeface="微软雅黑" panose="020B0503020204020204" pitchFamily="34" charset="-122"/>
                          <a:ea typeface="微软雅黑" panose="020B0503020204020204" pitchFamily="34" charset="-122"/>
                        </a:rPr>
                        <a:t>懒惰</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c2</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789091478"/>
                  </a:ext>
                </a:extLst>
              </a:tr>
              <a:tr h="370840">
                <a:tc>
                  <a:txBody>
                    <a:bodyPr/>
                    <a:lstStyle/>
                    <a:p>
                      <a:r>
                        <a:rPr lang="zh-CN" altLang="en-US" sz="1200" dirty="0">
                          <a:latin typeface="微软雅黑" panose="020B0503020204020204" pitchFamily="34" charset="-122"/>
                          <a:ea typeface="微软雅黑" panose="020B0503020204020204" pitchFamily="34" charset="-122"/>
                        </a:rPr>
                        <a:t>投资者察觉</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独立董事工作努力程度</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p2</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1-p2</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3253457936"/>
                  </a:ext>
                </a:extLst>
              </a:tr>
              <a:tr h="370840">
                <a:tc>
                  <a:txBody>
                    <a:bodyPr/>
                    <a:lstStyle/>
                    <a:p>
                      <a:r>
                        <a:rPr lang="zh-CN" altLang="en-US" sz="1200" dirty="0">
                          <a:latin typeface="微软雅黑" panose="020B0503020204020204" pitchFamily="34" charset="-122"/>
                          <a:ea typeface="微软雅黑" panose="020B0503020204020204" pitchFamily="34" charset="-122"/>
                        </a:rPr>
                        <a:t>投资者起诉独立董事</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p3</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1-p3</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1574728763"/>
                  </a:ext>
                </a:extLst>
              </a:tr>
              <a:tr h="370840">
                <a:tc>
                  <a:txBody>
                    <a:bodyPr/>
                    <a:lstStyle/>
                    <a:p>
                      <a:r>
                        <a:rPr lang="zh-CN" altLang="en-US" sz="1200" dirty="0">
                          <a:latin typeface="微软雅黑" panose="020B0503020204020204" pitchFamily="34" charset="-122"/>
                          <a:ea typeface="微软雅黑" panose="020B0503020204020204" pitchFamily="34" charset="-122"/>
                        </a:rPr>
                        <a:t>独立董事被罚款</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869044067"/>
                  </a:ext>
                </a:extLst>
              </a:tr>
            </a:tbl>
          </a:graphicData>
        </a:graphic>
      </p:graphicFrame>
      <p:pic>
        <p:nvPicPr>
          <p:cNvPr id="11" name="图片 10">
            <a:extLst>
              <a:ext uri="{FF2B5EF4-FFF2-40B4-BE49-F238E27FC236}">
                <a16:creationId xmlns:a16="http://schemas.microsoft.com/office/drawing/2014/main" id="{12200110-B587-4D35-B943-C31C38EC335E}"/>
              </a:ext>
            </a:extLst>
          </p:cNvPr>
          <p:cNvPicPr>
            <a:picLocks noChangeAspect="1"/>
          </p:cNvPicPr>
          <p:nvPr/>
        </p:nvPicPr>
        <p:blipFill>
          <a:blip r:embed="rId2"/>
          <a:stretch>
            <a:fillRect/>
          </a:stretch>
        </p:blipFill>
        <p:spPr>
          <a:xfrm>
            <a:off x="-850362" y="3307739"/>
            <a:ext cx="8989827" cy="1744702"/>
          </a:xfrm>
          <a:prstGeom prst="rect">
            <a:avLst/>
          </a:prstGeom>
        </p:spPr>
      </p:pic>
      <p:sp>
        <p:nvSpPr>
          <p:cNvPr id="13" name="文本框 12">
            <a:extLst>
              <a:ext uri="{FF2B5EF4-FFF2-40B4-BE49-F238E27FC236}">
                <a16:creationId xmlns:a16="http://schemas.microsoft.com/office/drawing/2014/main" id="{33495ED5-B148-430E-8C4E-986CBA9A6234}"/>
              </a:ext>
            </a:extLst>
          </p:cNvPr>
          <p:cNvSpPr txBox="1"/>
          <p:nvPr/>
        </p:nvSpPr>
        <p:spPr>
          <a:xfrm>
            <a:off x="619470" y="4975644"/>
            <a:ext cx="7979679" cy="1200329"/>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“可以发现，只有投资者察觉到独立董事懒惰时，投资者才可能提起诉讼 ，其他任何一种情况，投资者都不会提起诉讼。”</a:t>
            </a:r>
            <a:endParaRPr lang="en-US" altLang="zh-CN" dirty="0">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投资者提起诉讼是维护自身利益，还是监督独立董事是否勤勉</a:t>
            </a:r>
            <a:endParaRPr lang="en-US" altLang="zh-CN" b="1" dirty="0">
              <a:solidFill>
                <a:srgbClr val="0070C0"/>
              </a:solidFill>
              <a:latin typeface="微软雅黑" panose="020B0503020204020204" pitchFamily="34" charset="-122"/>
              <a:ea typeface="微软雅黑" panose="020B0503020204020204" pitchFamily="34" charset="-122"/>
            </a:endParaRPr>
          </a:p>
          <a:p>
            <a:r>
              <a:rPr lang="zh-CN" altLang="en-US" b="1" dirty="0">
                <a:solidFill>
                  <a:srgbClr val="0070C0"/>
                </a:solidFill>
                <a:latin typeface="微软雅黑" panose="020B0503020204020204" pitchFamily="34" charset="-122"/>
                <a:ea typeface="微软雅黑" panose="020B0503020204020204" pitchFamily="34" charset="-122"/>
              </a:rPr>
              <a:t>独立董事的</a:t>
            </a:r>
            <a:r>
              <a:rPr lang="zh-CN" altLang="en-US" b="1" u="sng" dirty="0">
                <a:solidFill>
                  <a:srgbClr val="0070C0"/>
                </a:solidFill>
                <a:latin typeface="微软雅黑" panose="020B0503020204020204" pitchFamily="34" charset="-122"/>
                <a:ea typeface="微软雅黑" panose="020B0503020204020204" pitchFamily="34" charset="-122"/>
              </a:rPr>
              <a:t>勤勉程度 </a:t>
            </a:r>
            <a:r>
              <a:rPr lang="zh-CN" altLang="en-US" b="1" dirty="0">
                <a:solidFill>
                  <a:srgbClr val="0070C0"/>
                </a:solidFill>
                <a:latin typeface="微软雅黑" panose="020B0503020204020204" pitchFamily="34" charset="-122"/>
                <a:ea typeface="微软雅黑" panose="020B0503020204020204" pitchFamily="34" charset="-122"/>
              </a:rPr>
              <a:t>是否与 </a:t>
            </a:r>
            <a:r>
              <a:rPr lang="zh-CN" altLang="en-US" b="1" u="sng" dirty="0">
                <a:solidFill>
                  <a:srgbClr val="0070C0"/>
                </a:solidFill>
                <a:latin typeface="微软雅黑" panose="020B0503020204020204" pitchFamily="34" charset="-122"/>
                <a:ea typeface="微软雅黑" panose="020B0503020204020204" pitchFamily="34" charset="-122"/>
              </a:rPr>
              <a:t>投否决票 </a:t>
            </a:r>
            <a:r>
              <a:rPr lang="zh-CN" altLang="en-US" b="1" dirty="0">
                <a:solidFill>
                  <a:srgbClr val="0070C0"/>
                </a:solidFill>
                <a:latin typeface="微软雅黑" panose="020B0503020204020204" pitchFamily="34" charset="-122"/>
                <a:ea typeface="微软雅黑" panose="020B0503020204020204" pitchFamily="34" charset="-122"/>
              </a:rPr>
              <a:t>等同？</a:t>
            </a:r>
          </a:p>
        </p:txBody>
      </p:sp>
    </p:spTree>
    <p:extLst>
      <p:ext uri="{BB962C8B-B14F-4D97-AF65-F5344CB8AC3E}">
        <p14:creationId xmlns:p14="http://schemas.microsoft.com/office/powerpoint/2010/main" val="4198313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graphicFrame>
        <p:nvGraphicFramePr>
          <p:cNvPr id="2" name="表格 2">
            <a:extLst>
              <a:ext uri="{FF2B5EF4-FFF2-40B4-BE49-F238E27FC236}">
                <a16:creationId xmlns:a16="http://schemas.microsoft.com/office/drawing/2014/main" id="{34FB07AA-F950-4E6C-B60E-5E06E9633F92}"/>
              </a:ext>
            </a:extLst>
          </p:cNvPr>
          <p:cNvGraphicFramePr>
            <a:graphicFrameLocks noGrp="1"/>
          </p:cNvGraphicFramePr>
          <p:nvPr>
            <p:extLst>
              <p:ext uri="{D42A27DB-BD31-4B8C-83A1-F6EECF244321}">
                <p14:modId xmlns:p14="http://schemas.microsoft.com/office/powerpoint/2010/main" val="213439489"/>
              </p:ext>
            </p:extLst>
          </p:nvPr>
        </p:nvGraphicFramePr>
        <p:xfrm>
          <a:off x="792480" y="682027"/>
          <a:ext cx="6752979" cy="2387600"/>
        </p:xfrm>
        <a:graphic>
          <a:graphicData uri="http://schemas.openxmlformats.org/drawingml/2006/table">
            <a:tbl>
              <a:tblPr firstRow="1" bandRow="1">
                <a:tableStyleId>{5C22544A-7EE6-4342-B048-85BDC9FD1C3A}</a:tableStyleId>
              </a:tblPr>
              <a:tblGrid>
                <a:gridCol w="2643705">
                  <a:extLst>
                    <a:ext uri="{9D8B030D-6E8A-4147-A177-3AD203B41FA5}">
                      <a16:colId xmlns:a16="http://schemas.microsoft.com/office/drawing/2014/main" val="3388989862"/>
                    </a:ext>
                  </a:extLst>
                </a:gridCol>
                <a:gridCol w="1858281">
                  <a:extLst>
                    <a:ext uri="{9D8B030D-6E8A-4147-A177-3AD203B41FA5}">
                      <a16:colId xmlns:a16="http://schemas.microsoft.com/office/drawing/2014/main" val="2766282707"/>
                    </a:ext>
                  </a:extLst>
                </a:gridCol>
                <a:gridCol w="2250993">
                  <a:extLst>
                    <a:ext uri="{9D8B030D-6E8A-4147-A177-3AD203B41FA5}">
                      <a16:colId xmlns:a16="http://schemas.microsoft.com/office/drawing/2014/main" val="4245027532"/>
                    </a:ext>
                  </a:extLst>
                </a:gridCol>
              </a:tblGrid>
              <a:tr h="370840">
                <a:tc>
                  <a:txBody>
                    <a:bodyPr/>
                    <a:lstStyle/>
                    <a:p>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zh-CN" altLang="en-US" sz="1200" dirty="0">
                          <a:latin typeface="微软雅黑" panose="020B0503020204020204" pitchFamily="34" charset="-122"/>
                          <a:ea typeface="微软雅黑" panose="020B0503020204020204" pitchFamily="34" charset="-122"/>
                        </a:rPr>
                        <a:t>成本</a:t>
                      </a:r>
                    </a:p>
                  </a:txBody>
                  <a:tcPr/>
                </a:tc>
                <a:tc>
                  <a:txBody>
                    <a:bodyPr/>
                    <a:lstStyle/>
                    <a:p>
                      <a:r>
                        <a:rPr lang="zh-CN" altLang="en-US" sz="1200" dirty="0">
                          <a:latin typeface="微软雅黑" panose="020B0503020204020204" pitchFamily="34" charset="-122"/>
                          <a:ea typeface="微软雅黑" panose="020B0503020204020204" pitchFamily="34" charset="-122"/>
                        </a:rPr>
                        <a:t>概率</a:t>
                      </a:r>
                    </a:p>
                  </a:txBody>
                  <a:tcPr/>
                </a:tc>
                <a:extLst>
                  <a:ext uri="{0D108BD9-81ED-4DB2-BD59-A6C34878D82A}">
                    <a16:rowId xmlns:a16="http://schemas.microsoft.com/office/drawing/2014/main" val="1203613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独立董事</a:t>
                      </a:r>
                    </a:p>
                    <a:p>
                      <a:r>
                        <a:rPr lang="zh-CN" altLang="en-US" sz="1200" dirty="0">
                          <a:latin typeface="微软雅黑" panose="020B0503020204020204" pitchFamily="34" charset="-122"/>
                          <a:ea typeface="微软雅黑" panose="020B0503020204020204" pitchFamily="34" charset="-122"/>
                        </a:rPr>
                        <a:t>勤奋工作</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c1</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p1</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284568027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独立董事</a:t>
                      </a:r>
                    </a:p>
                    <a:p>
                      <a:r>
                        <a:rPr lang="zh-CN" altLang="en-US" sz="1200" dirty="0">
                          <a:latin typeface="微软雅黑" panose="020B0503020204020204" pitchFamily="34" charset="-122"/>
                          <a:ea typeface="微软雅黑" panose="020B0503020204020204" pitchFamily="34" charset="-122"/>
                        </a:rPr>
                        <a:t>懒惰</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c2</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789091478"/>
                  </a:ext>
                </a:extLst>
              </a:tr>
              <a:tr h="370840">
                <a:tc>
                  <a:txBody>
                    <a:bodyPr/>
                    <a:lstStyle/>
                    <a:p>
                      <a:r>
                        <a:rPr lang="zh-CN" altLang="en-US" sz="1200" dirty="0">
                          <a:latin typeface="微软雅黑" panose="020B0503020204020204" pitchFamily="34" charset="-122"/>
                          <a:ea typeface="微软雅黑" panose="020B0503020204020204" pitchFamily="34" charset="-122"/>
                        </a:rPr>
                        <a:t>投资者察觉</a:t>
                      </a:r>
                      <a:endParaRPr lang="en-US" altLang="zh-CN" sz="1200" dirty="0">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独立董事工作努力程度</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p2</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1-p2</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3253457936"/>
                  </a:ext>
                </a:extLst>
              </a:tr>
              <a:tr h="0">
                <a:tc>
                  <a:txBody>
                    <a:bodyPr/>
                    <a:lstStyle/>
                    <a:p>
                      <a:r>
                        <a:rPr lang="zh-CN" altLang="en-US" sz="1200" dirty="0">
                          <a:latin typeface="微软雅黑" panose="020B0503020204020204" pitchFamily="34" charset="-122"/>
                          <a:ea typeface="微软雅黑" panose="020B0503020204020204" pitchFamily="34" charset="-122"/>
                        </a:rPr>
                        <a:t>投资者起诉独立董事</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p3</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1-p3</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1574728763"/>
                  </a:ext>
                </a:extLst>
              </a:tr>
              <a:tr h="370840">
                <a:tc>
                  <a:txBody>
                    <a:bodyPr/>
                    <a:lstStyle/>
                    <a:p>
                      <a:r>
                        <a:rPr lang="zh-CN" altLang="en-US" sz="1200" dirty="0">
                          <a:latin typeface="微软雅黑" panose="020B0503020204020204" pitchFamily="34" charset="-122"/>
                          <a:ea typeface="微软雅黑" panose="020B0503020204020204" pitchFamily="34" charset="-122"/>
                        </a:rPr>
                        <a:t>独立董事被罚款</a:t>
                      </a:r>
                    </a:p>
                  </a:txBody>
                  <a:tcPr/>
                </a:tc>
                <a:tc>
                  <a:txBody>
                    <a:bodyPr/>
                    <a:lstStyle/>
                    <a:p>
                      <a:pPr algn="l"/>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endParaRPr lang="zh-CN" altLang="en-US" sz="1200"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869044067"/>
                  </a:ext>
                </a:extLst>
              </a:tr>
            </a:tbl>
          </a:graphicData>
        </a:graphic>
      </p:graphicFrame>
      <p:sp>
        <p:nvSpPr>
          <p:cNvPr id="8" name="文本框 7">
            <a:extLst>
              <a:ext uri="{FF2B5EF4-FFF2-40B4-BE49-F238E27FC236}">
                <a16:creationId xmlns:a16="http://schemas.microsoft.com/office/drawing/2014/main" id="{D1DAB8D1-E789-49EA-9C01-07F6528B5BD2}"/>
              </a:ext>
            </a:extLst>
          </p:cNvPr>
          <p:cNvSpPr txBox="1"/>
          <p:nvPr/>
        </p:nvSpPr>
        <p:spPr>
          <a:xfrm>
            <a:off x="724887" y="3159763"/>
            <a:ext cx="7409957" cy="2677656"/>
          </a:xfrm>
          <a:prstGeom prst="rect">
            <a:avLst/>
          </a:prstGeom>
          <a:noFill/>
        </p:spPr>
        <p:txBody>
          <a:bodyPr wrap="square">
            <a:spAutoFit/>
          </a:bodyPr>
          <a:lstStyle/>
          <a:p>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因此，投资者察觉独立董事懒惰的概率为</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(1-p1)*p2</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，独立董事被起诉的概率为</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(1-p1)*p2*p3</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，罚款的期望成本为</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(1-p1)*p2*p3*c</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，显然当</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(1-p1)*p2*p3*c&lt;c1</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时，</a:t>
            </a:r>
            <a:r>
              <a:rPr lang="zh-CN" altLang="zh-CN" sz="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独立董事会一致选择懒惰</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。而新《证券法》通过加大投资者保护力度，投资者诉讼概率</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p3</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大幅提高，罚款额度的提升也提高了成本</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，通过提高</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p3</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使得公式</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(1-p1)*p2*p3*c&lt;c1</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不成立，然而对于独立董事而言其需要提高勤奋工作的概率</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p1</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从而使得公式</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(1-p1)*p2*p3*c&lt;c1</a:t>
            </a:r>
            <a:r>
              <a:rPr lang="zh-CN" altLang="zh-CN" sz="1200" dirty="0">
                <a:latin typeface="Times New Roman" panose="02020603050405020304" pitchFamily="18" charset="0"/>
                <a:ea typeface="微软雅黑" panose="020B0503020204020204" pitchFamily="34" charset="-122"/>
                <a:cs typeface="Times New Roman" panose="02020603050405020304" pitchFamily="18" charset="0"/>
              </a:rPr>
              <a:t>继续成立。新《证券法》适用后独立董事可能更有可能通过投非赞成票监督管理层以避免被投资者以未尽责为由起诉，董事会无法维持以往的“和谐”氛围。 投资者诉讼概率提高的直接证据来源于国家诉讼裁判网有关虚假陈述的证券纠纷案的文书数量在新法颁布后大幅度上涨，近两年文书数量接近新法颁布前五年的文书总数</a:t>
            </a:r>
            <a:r>
              <a:rPr lang="zh-CN" altLang="zh-CN" sz="1400" kern="100" dirty="0">
                <a:effectLst/>
                <a:latin typeface="等线" panose="02010600030101010101" pitchFamily="2" charset="-122"/>
                <a:ea typeface="宋体" panose="02010600030101010101" pitchFamily="2" charset="-122"/>
                <a:cs typeface="Times New Roman" panose="02020603050405020304" pitchFamily="18" charset="0"/>
              </a:rPr>
              <a:t>。</a:t>
            </a:r>
            <a:endParaRPr lang="en-US" altLang="zh-CN" sz="1400" kern="100" dirty="0">
              <a:effectLst/>
              <a:latin typeface="等线" panose="02010600030101010101" pitchFamily="2" charset="-122"/>
              <a:ea typeface="宋体" panose="02010600030101010101" pitchFamily="2" charset="-122"/>
              <a:cs typeface="Times New Roman" panose="02020603050405020304" pitchFamily="18" charset="0"/>
            </a:endParaRPr>
          </a:p>
          <a:p>
            <a:endParaRPr lang="en-US" altLang="zh-CN" sz="1400" kern="100" dirty="0">
              <a:latin typeface="等线" panose="02010600030101010101" pitchFamily="2" charset="-122"/>
              <a:ea typeface="宋体" panose="02010600030101010101" pitchFamily="2" charset="-122"/>
              <a:cs typeface="Times New Roman" panose="02020603050405020304" pitchFamily="18" charset="0"/>
            </a:endParaRPr>
          </a:p>
          <a:p>
            <a:r>
              <a:rPr lang="zh-CN" altLang="en-US" sz="1400"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独立董事相关的公司治理问题简化为独立董事的成本收益分析，放在理论分析部分较单薄。</a:t>
            </a:r>
            <a:endParaRPr lang="en-US" altLang="zh-CN" sz="1400"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400" kern="100" dirty="0">
                <a:solidFill>
                  <a:srgbClr val="0070C0"/>
                </a:solidFill>
                <a:effectLst/>
                <a:latin typeface="微软雅黑" panose="020B0503020204020204" pitchFamily="34" charset="-122"/>
                <a:ea typeface="微软雅黑" panose="020B0503020204020204" pitchFamily="34" charset="-122"/>
                <a:cs typeface="Times New Roman" panose="02020603050405020304" pitchFamily="18" charset="0"/>
              </a:rPr>
              <a:t>建议在这一部分的写作以博弈行为分析为开端，并补充理论分析，例如，独立董事的风险与激励方面能否找一些理论，来解释独立董事行为变化的影响因素？</a:t>
            </a:r>
          </a:p>
          <a:p>
            <a:endParaRPr lang="en-US" altLang="zh-CN" sz="1400" kern="100" dirty="0">
              <a:effectLst/>
              <a:latin typeface="等线"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09272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sp>
        <p:nvSpPr>
          <p:cNvPr id="8" name="文本框 7">
            <a:extLst>
              <a:ext uri="{FF2B5EF4-FFF2-40B4-BE49-F238E27FC236}">
                <a16:creationId xmlns:a16="http://schemas.microsoft.com/office/drawing/2014/main" id="{953A184F-383D-4D47-9B2A-011B78CF5A53}"/>
              </a:ext>
            </a:extLst>
          </p:cNvPr>
          <p:cNvSpPr txBox="1"/>
          <p:nvPr/>
        </p:nvSpPr>
        <p:spPr>
          <a:xfrm>
            <a:off x="827230" y="735675"/>
            <a:ext cx="3407981" cy="707886"/>
          </a:xfrm>
          <a:prstGeom prst="rect">
            <a:avLst/>
          </a:prstGeom>
          <a:noFill/>
        </p:spPr>
        <p:txBody>
          <a:bodyPr wrap="square" rtlCol="0">
            <a:spAutoFit/>
          </a:bodyPr>
          <a:lstStyle/>
          <a:p>
            <a:r>
              <a:rPr lang="zh-CN" altLang="en-US" sz="2000" b="1" u="sng" dirty="0">
                <a:latin typeface="微软雅黑" panose="020B0503020204020204" pitchFamily="34" charset="-122"/>
                <a:ea typeface="微软雅黑" panose="020B0503020204020204" pitchFamily="34" charset="-122"/>
              </a:rPr>
              <a:t>理论分析部分：假设三</a:t>
            </a:r>
            <a:endParaRPr lang="en-US" altLang="zh-CN" sz="2000" b="1" u="sng" dirty="0">
              <a:latin typeface="微软雅黑" panose="020B0503020204020204" pitchFamily="34" charset="-122"/>
              <a:ea typeface="微软雅黑" panose="020B0503020204020204" pitchFamily="34" charset="-122"/>
            </a:endParaRPr>
          </a:p>
          <a:p>
            <a:endParaRPr lang="en-US" altLang="zh-CN" sz="2000" b="1" u="sng"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3F4E368-84CF-45B2-8089-6DB46EBB04E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6133" y="1284095"/>
            <a:ext cx="6483805" cy="2805113"/>
          </a:xfrm>
          <a:prstGeom prst="rect">
            <a:avLst/>
          </a:prstGeom>
        </p:spPr>
      </p:pic>
      <p:sp>
        <p:nvSpPr>
          <p:cNvPr id="10" name="文本框 9">
            <a:extLst>
              <a:ext uri="{FF2B5EF4-FFF2-40B4-BE49-F238E27FC236}">
                <a16:creationId xmlns:a16="http://schemas.microsoft.com/office/drawing/2014/main" id="{3267C88B-B8DD-4229-AAD0-CE268FAF67D1}"/>
              </a:ext>
            </a:extLst>
          </p:cNvPr>
          <p:cNvSpPr txBox="1"/>
          <p:nvPr/>
        </p:nvSpPr>
        <p:spPr>
          <a:xfrm>
            <a:off x="873930" y="4250890"/>
            <a:ext cx="7829452" cy="2031325"/>
          </a:xfrm>
          <a:prstGeom prst="rect">
            <a:avLst/>
          </a:prstGeom>
          <a:noFill/>
        </p:spPr>
        <p:txBody>
          <a:bodyPr wrap="square">
            <a:spAutoFit/>
          </a:bodyPr>
          <a:lstStyle/>
          <a:p>
            <a:r>
              <a:rPr lang="zh-CN" altLang="en-US" dirty="0">
                <a:solidFill>
                  <a:srgbClr val="0070C0"/>
                </a:solidFill>
                <a:latin typeface="微软雅黑" panose="020B0503020204020204" pitchFamily="34" charset="-122"/>
                <a:ea typeface="微软雅黑" panose="020B0503020204020204" pitchFamily="34" charset="-122"/>
              </a:rPr>
              <a:t>为何对于低声誉的独立董事而言，议价能力提升？表述可以优化。</a:t>
            </a:r>
            <a:endParaRPr lang="en-US" altLang="zh-CN" dirty="0">
              <a:solidFill>
                <a:srgbClr val="0070C0"/>
              </a:solidFill>
              <a:latin typeface="微软雅黑" panose="020B0503020204020204" pitchFamily="34" charset="-122"/>
              <a:ea typeface="微软雅黑" panose="020B0503020204020204" pitchFamily="34" charset="-122"/>
            </a:endParaRPr>
          </a:p>
          <a:p>
            <a:endParaRPr lang="en-US" altLang="zh-CN" dirty="0">
              <a:solidFill>
                <a:srgbClr val="0070C0"/>
              </a:solidFill>
              <a:latin typeface="微软雅黑" panose="020B0503020204020204" pitchFamily="34" charset="-122"/>
              <a:ea typeface="微软雅黑" panose="020B0503020204020204" pitchFamily="34" charset="-122"/>
            </a:endParaRPr>
          </a:p>
          <a:p>
            <a:r>
              <a:rPr lang="zh-CN" altLang="en-US" dirty="0">
                <a:solidFill>
                  <a:srgbClr val="0070C0"/>
                </a:solidFill>
                <a:latin typeface="微软雅黑" panose="020B0503020204020204" pitchFamily="34" charset="-122"/>
                <a:ea typeface="微软雅黑" panose="020B0503020204020204" pitchFamily="34" charset="-122"/>
              </a:rPr>
              <a:t>按照分析，议价能力取决于声誉高低。对于低声誉独立董事而言，似乎是风险承受能力低倒逼自身行为变化。新证券法无法直接改变低声誉独立董事的声誉状态。</a:t>
            </a:r>
            <a:endParaRPr lang="en-US" altLang="zh-CN" dirty="0">
              <a:solidFill>
                <a:srgbClr val="0070C0"/>
              </a:solidFill>
              <a:latin typeface="微软雅黑" panose="020B0503020204020204" pitchFamily="34" charset="-122"/>
              <a:ea typeface="微软雅黑" panose="020B0503020204020204" pitchFamily="34" charset="-122"/>
            </a:endParaRPr>
          </a:p>
          <a:p>
            <a:endParaRPr lang="en-US" altLang="zh-CN" dirty="0">
              <a:solidFill>
                <a:srgbClr val="0070C0"/>
              </a:solidFill>
              <a:latin typeface="微软雅黑" panose="020B0503020204020204" pitchFamily="34" charset="-122"/>
              <a:ea typeface="微软雅黑" panose="020B0503020204020204" pitchFamily="34" charset="-122"/>
            </a:endParaRPr>
          </a:p>
          <a:p>
            <a:r>
              <a:rPr lang="zh-CN" altLang="en-US" dirty="0">
                <a:solidFill>
                  <a:srgbClr val="0070C0"/>
                </a:solidFill>
                <a:latin typeface="微软雅黑" panose="020B0503020204020204" pitchFamily="34" charset="-122"/>
                <a:ea typeface="微软雅黑" panose="020B0503020204020204" pitchFamily="34" charset="-122"/>
              </a:rPr>
              <a:t>语言可以再斟酌下，把逻辑链条理顺。</a:t>
            </a:r>
          </a:p>
        </p:txBody>
      </p:sp>
    </p:spTree>
    <p:extLst>
      <p:ext uri="{BB962C8B-B14F-4D97-AF65-F5344CB8AC3E}">
        <p14:creationId xmlns:p14="http://schemas.microsoft.com/office/powerpoint/2010/main" val="3098441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sp>
        <p:nvSpPr>
          <p:cNvPr id="8" name="文本框 7">
            <a:extLst>
              <a:ext uri="{FF2B5EF4-FFF2-40B4-BE49-F238E27FC236}">
                <a16:creationId xmlns:a16="http://schemas.microsoft.com/office/drawing/2014/main" id="{953A184F-383D-4D47-9B2A-011B78CF5A53}"/>
              </a:ext>
            </a:extLst>
          </p:cNvPr>
          <p:cNvSpPr txBox="1"/>
          <p:nvPr/>
        </p:nvSpPr>
        <p:spPr>
          <a:xfrm>
            <a:off x="827230" y="735675"/>
            <a:ext cx="3407981" cy="400110"/>
          </a:xfrm>
          <a:prstGeom prst="rect">
            <a:avLst/>
          </a:prstGeom>
          <a:noFill/>
        </p:spPr>
        <p:txBody>
          <a:bodyPr wrap="square" rtlCol="0">
            <a:spAutoFit/>
          </a:bodyPr>
          <a:lstStyle/>
          <a:p>
            <a:r>
              <a:rPr lang="zh-CN" altLang="en-US" sz="2000" b="1" u="sng" dirty="0">
                <a:latin typeface="微软雅黑" panose="020B0503020204020204" pitchFamily="34" charset="-122"/>
                <a:ea typeface="微软雅黑" panose="020B0503020204020204" pitchFamily="34" charset="-122"/>
              </a:rPr>
              <a:t>实证检验部分</a:t>
            </a:r>
            <a:endParaRPr lang="en-US" altLang="zh-CN" sz="2000" b="1" u="sng"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3F4E368-84CF-45B2-8089-6DB46EBB04E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85492" y="1284095"/>
            <a:ext cx="5172657" cy="3164585"/>
          </a:xfrm>
          <a:prstGeom prst="rect">
            <a:avLst/>
          </a:prstGeom>
        </p:spPr>
      </p:pic>
      <p:sp>
        <p:nvSpPr>
          <p:cNvPr id="10" name="文本框 9">
            <a:extLst>
              <a:ext uri="{FF2B5EF4-FFF2-40B4-BE49-F238E27FC236}">
                <a16:creationId xmlns:a16="http://schemas.microsoft.com/office/drawing/2014/main" id="{3267C88B-B8DD-4229-AAD0-CE268FAF67D1}"/>
              </a:ext>
            </a:extLst>
          </p:cNvPr>
          <p:cNvSpPr txBox="1"/>
          <p:nvPr/>
        </p:nvSpPr>
        <p:spPr>
          <a:xfrm>
            <a:off x="827230" y="5204573"/>
            <a:ext cx="7829452" cy="369332"/>
          </a:xfrm>
          <a:prstGeom prst="rect">
            <a:avLst/>
          </a:prstGeom>
          <a:noFill/>
        </p:spPr>
        <p:txBody>
          <a:bodyPr wrap="square">
            <a:spAutoFit/>
          </a:bodyPr>
          <a:lstStyle/>
          <a:p>
            <a:r>
              <a:rPr lang="zh-CN" altLang="en-US" dirty="0">
                <a:solidFill>
                  <a:srgbClr val="0070C0"/>
                </a:solidFill>
                <a:latin typeface="微软雅黑" panose="020B0503020204020204" pitchFamily="34" charset="-122"/>
                <a:ea typeface="微软雅黑" panose="020B0503020204020204" pitchFamily="34" charset="-122"/>
              </a:rPr>
              <a:t>事件年度是</a:t>
            </a:r>
            <a:r>
              <a:rPr lang="en-US" altLang="zh-CN" dirty="0">
                <a:solidFill>
                  <a:srgbClr val="0070C0"/>
                </a:solidFill>
                <a:latin typeface="微软雅黑" panose="020B0503020204020204" pitchFamily="34" charset="-122"/>
                <a:ea typeface="微软雅黑" panose="020B0503020204020204" pitchFamily="34" charset="-122"/>
              </a:rPr>
              <a:t>2020</a:t>
            </a:r>
            <a:r>
              <a:rPr lang="zh-CN" altLang="en-US" dirty="0">
                <a:solidFill>
                  <a:srgbClr val="0070C0"/>
                </a:solidFill>
                <a:latin typeface="微软雅黑" panose="020B0503020204020204" pitchFamily="34" charset="-122"/>
                <a:ea typeface="微软雅黑" panose="020B0503020204020204" pitchFamily="34" charset="-122"/>
              </a:rPr>
              <a:t>。</a:t>
            </a:r>
          </a:p>
        </p:txBody>
      </p:sp>
      <p:pic>
        <p:nvPicPr>
          <p:cNvPr id="7" name="图片 6">
            <a:extLst>
              <a:ext uri="{FF2B5EF4-FFF2-40B4-BE49-F238E27FC236}">
                <a16:creationId xmlns:a16="http://schemas.microsoft.com/office/drawing/2014/main" id="{D1645D98-C6E2-41AA-8CF5-AAEEB70F7A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Tree>
    <p:extLst>
      <p:ext uri="{BB962C8B-B14F-4D97-AF65-F5344CB8AC3E}">
        <p14:creationId xmlns:p14="http://schemas.microsoft.com/office/powerpoint/2010/main" val="334692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sp>
        <p:nvSpPr>
          <p:cNvPr id="7" name="文本框 6">
            <a:extLst>
              <a:ext uri="{FF2B5EF4-FFF2-40B4-BE49-F238E27FC236}">
                <a16:creationId xmlns:a16="http://schemas.microsoft.com/office/drawing/2014/main" id="{8A6A0540-84EF-47AB-B568-719749C63F23}"/>
              </a:ext>
            </a:extLst>
          </p:cNvPr>
          <p:cNvSpPr txBox="1"/>
          <p:nvPr/>
        </p:nvSpPr>
        <p:spPr>
          <a:xfrm>
            <a:off x="754577" y="1278383"/>
            <a:ext cx="7551421" cy="4401205"/>
          </a:xfrm>
          <a:prstGeom prst="rect">
            <a:avLst/>
          </a:prstGeom>
          <a:noFill/>
        </p:spPr>
        <p:txBody>
          <a:bodyPr wrap="square" rtlCol="0">
            <a:spAutoFit/>
          </a:bodyPr>
          <a:lstStyle/>
          <a:p>
            <a:r>
              <a:rPr lang="zh-CN" altLang="en-US" sz="2000" u="sng" dirty="0">
                <a:latin typeface="微软雅黑" panose="020B0503020204020204" pitchFamily="34" charset="-122"/>
                <a:ea typeface="微软雅黑" panose="020B0503020204020204" pitchFamily="34" charset="-122"/>
              </a:rPr>
              <a:t>六、进一步分析</a:t>
            </a:r>
            <a:endParaRPr lang="en-US" altLang="zh-CN" sz="2000" u="sng" dirty="0">
              <a:latin typeface="微软雅黑" panose="020B0503020204020204" pitchFamily="34" charset="-122"/>
              <a:ea typeface="微软雅黑" panose="020B0503020204020204" pitchFamily="34" charset="-122"/>
            </a:endParaRPr>
          </a:p>
          <a:p>
            <a:r>
              <a:rPr lang="zh-CN" altLang="en-US" sz="2000" u="sng" dirty="0">
                <a:latin typeface="微软雅黑" panose="020B0503020204020204" pitchFamily="34" charset="-122"/>
                <a:ea typeface="微软雅黑" panose="020B0503020204020204" pitchFamily="34" charset="-122"/>
              </a:rPr>
              <a:t> （一）非赞成票的经济后果</a:t>
            </a:r>
            <a:endParaRPr lang="en-US" altLang="zh-CN" sz="2000" u="sng"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会计信息质量</a:t>
            </a:r>
            <a:r>
              <a:rPr lang="en-US" altLang="zh-CN" sz="2000" dirty="0">
                <a:latin typeface="微软雅黑" panose="020B0503020204020204" pitchFamily="34" charset="-122"/>
                <a:ea typeface="微软雅黑" panose="020B0503020204020204" pitchFamily="34" charset="-122"/>
              </a:rPr>
              <a:t>(quality)</a:t>
            </a:r>
            <a:r>
              <a:rPr lang="zh-CN" altLang="en-US" sz="2000" dirty="0">
                <a:latin typeface="微软雅黑" panose="020B0503020204020204" pitchFamily="34" charset="-122"/>
                <a:ea typeface="微软雅黑" panose="020B0503020204020204" pitchFamily="34" charset="-122"/>
              </a:rPr>
              <a:t>、公司治理水平</a:t>
            </a:r>
            <a:r>
              <a:rPr lang="en-US" altLang="zh-CN" sz="2000" dirty="0">
                <a:latin typeface="微软雅黑" panose="020B0503020204020204" pitchFamily="34" charset="-122"/>
                <a:ea typeface="微软雅黑" panose="020B0503020204020204" pitchFamily="34" charset="-122"/>
              </a:rPr>
              <a:t>(govern)</a:t>
            </a:r>
          </a:p>
          <a:p>
            <a:r>
              <a:rPr lang="zh-CN" altLang="en-US" sz="2000" dirty="0">
                <a:latin typeface="微软雅黑" panose="020B0503020204020204" pitchFamily="34" charset="-122"/>
                <a:ea typeface="微软雅黑" panose="020B0503020204020204" pitchFamily="34" charset="-122"/>
              </a:rPr>
              <a:t>盈余管理水平指代会计信息质量，</a:t>
            </a:r>
            <a:r>
              <a:rPr lang="en-US" altLang="zh-CN" sz="2000" dirty="0">
                <a:latin typeface="微软雅黑" panose="020B0503020204020204" pitchFamily="34" charset="-122"/>
                <a:ea typeface="微软雅黑" panose="020B0503020204020204" pitchFamily="34" charset="-122"/>
              </a:rPr>
              <a:t>govern</a:t>
            </a:r>
            <a:r>
              <a:rPr lang="zh-CN" altLang="en-US" sz="2000" dirty="0">
                <a:latin typeface="微软雅黑" panose="020B0503020204020204" pitchFamily="34" charset="-122"/>
                <a:ea typeface="微软雅黑" panose="020B0503020204020204" pitchFamily="34" charset="-122"/>
              </a:rPr>
              <a:t>用什么指代没有说明。</a:t>
            </a:r>
            <a:endParaRPr lang="en-US" altLang="zh-CN" sz="2000" dirty="0">
              <a:latin typeface="微软雅黑" panose="020B0503020204020204" pitchFamily="34" charset="-122"/>
              <a:ea typeface="微软雅黑" panose="020B0503020204020204" pitchFamily="34" charset="-122"/>
            </a:endParaRPr>
          </a:p>
          <a:p>
            <a:endParaRPr lang="en-US" altLang="zh-CN" sz="2000" u="sng" dirty="0">
              <a:latin typeface="微软雅黑" panose="020B0503020204020204" pitchFamily="34" charset="-122"/>
              <a:ea typeface="微软雅黑" panose="020B0503020204020204" pitchFamily="34" charset="-122"/>
            </a:endParaRPr>
          </a:p>
          <a:p>
            <a:r>
              <a:rPr lang="zh-CN" altLang="en-US" sz="2000" u="sng" dirty="0">
                <a:latin typeface="微软雅黑" panose="020B0503020204020204" pitchFamily="34" charset="-122"/>
                <a:ea typeface="微软雅黑" panose="020B0503020204020204" pitchFamily="34" charset="-122"/>
              </a:rPr>
              <a:t>（二）新</a:t>
            </a:r>
            <a:r>
              <a:rPr lang="en-US" altLang="zh-CN" sz="2000" u="sng" dirty="0">
                <a:latin typeface="微软雅黑" panose="020B0503020204020204" pitchFamily="34" charset="-122"/>
                <a:ea typeface="微软雅黑" panose="020B0503020204020204" pitchFamily="34" charset="-122"/>
              </a:rPr>
              <a:t>《</a:t>
            </a:r>
            <a:r>
              <a:rPr lang="zh-CN" altLang="en-US" sz="2000" u="sng" dirty="0">
                <a:latin typeface="微软雅黑" panose="020B0503020204020204" pitchFamily="34" charset="-122"/>
                <a:ea typeface="微软雅黑" panose="020B0503020204020204" pitchFamily="34" charset="-122"/>
              </a:rPr>
              <a:t>证券法</a:t>
            </a:r>
            <a:r>
              <a:rPr lang="en-US" altLang="zh-CN" sz="2000" u="sng" dirty="0">
                <a:latin typeface="微软雅黑" panose="020B0503020204020204" pitchFamily="34" charset="-122"/>
                <a:ea typeface="微软雅黑" panose="020B0503020204020204" pitchFamily="34" charset="-122"/>
              </a:rPr>
              <a:t>》</a:t>
            </a:r>
            <a:r>
              <a:rPr lang="zh-CN" altLang="en-US" sz="2000" u="sng" dirty="0">
                <a:latin typeface="微软雅黑" panose="020B0503020204020204" pitchFamily="34" charset="-122"/>
                <a:ea typeface="微软雅黑" panose="020B0503020204020204" pitchFamily="34" charset="-122"/>
              </a:rPr>
              <a:t>对企业成本的影响</a:t>
            </a:r>
            <a:endParaRPr lang="en-US" altLang="zh-CN" sz="2000" u="sng"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董责险的范围</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提高董责险的原因</a:t>
            </a:r>
            <a:endParaRPr lang="en-US" altLang="zh-CN" sz="2000" dirty="0">
              <a:latin typeface="微软雅黑" panose="020B0503020204020204" pitchFamily="34" charset="-122"/>
              <a:ea typeface="微软雅黑" panose="020B0503020204020204" pitchFamily="34" charset="-122"/>
            </a:endParaRPr>
          </a:p>
          <a:p>
            <a:endParaRPr lang="en-US" altLang="zh-CN" sz="2000" u="sng" dirty="0">
              <a:latin typeface="微软雅黑" panose="020B0503020204020204" pitchFamily="34" charset="-122"/>
              <a:ea typeface="微软雅黑" panose="020B0503020204020204" pitchFamily="34" charset="-122"/>
            </a:endParaRPr>
          </a:p>
          <a:p>
            <a:endParaRPr lang="en-US" altLang="zh-CN" sz="2000" u="sng" dirty="0">
              <a:latin typeface="微软雅黑" panose="020B0503020204020204" pitchFamily="34" charset="-122"/>
              <a:ea typeface="微软雅黑" panose="020B0503020204020204" pitchFamily="34" charset="-122"/>
            </a:endParaRPr>
          </a:p>
          <a:p>
            <a:r>
              <a:rPr lang="zh-CN" altLang="en-US" sz="2000" u="sng" dirty="0">
                <a:latin typeface="微软雅黑" panose="020B0503020204020204" pitchFamily="34" charset="-122"/>
                <a:ea typeface="微软雅黑" panose="020B0503020204020204" pitchFamily="34" charset="-122"/>
              </a:rPr>
              <a:t>存在个别笔误和病句，但瑕不掩瑜</a:t>
            </a:r>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sym typeface="Wingdings" panose="05000000000000000000" pitchFamily="2" charset="2"/>
            </a:endParaRPr>
          </a:p>
          <a:p>
            <a:endParaRPr lang="en-US" altLang="zh-CN" sz="2000" dirty="0">
              <a:latin typeface="微软雅黑" panose="020B0503020204020204" pitchFamily="34" charset="-122"/>
              <a:ea typeface="微软雅黑" panose="020B0503020204020204" pitchFamily="34" charset="-122"/>
              <a:sym typeface="Wingdings" panose="05000000000000000000" pitchFamily="2" charset="2"/>
            </a:endParaRPr>
          </a:p>
          <a:p>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7601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3717507-A335-4CD3-9128-66008339FCBF}"/>
              </a:ext>
            </a:extLst>
          </p:cNvPr>
          <p:cNvSpPr txBox="1"/>
          <p:nvPr/>
        </p:nvSpPr>
        <p:spPr>
          <a:xfrm>
            <a:off x="1378195" y="2422130"/>
            <a:ext cx="6387611" cy="769441"/>
          </a:xfrm>
          <a:prstGeom prst="rect">
            <a:avLst/>
          </a:prstGeom>
          <a:noFill/>
        </p:spPr>
        <p:txBody>
          <a:bodyPr wrap="square" rtlCol="0">
            <a:spAutoFit/>
          </a:bodyPr>
          <a:lstStyle/>
          <a:p>
            <a:pPr algn="ctr"/>
            <a:r>
              <a:rPr lang="zh-CN" altLang="en-US" sz="4400" dirty="0">
                <a:latin typeface="微软雅黑" panose="020B0503020204020204" pitchFamily="34" charset="-122"/>
                <a:ea typeface="微软雅黑" panose="020B0503020204020204" pitchFamily="34" charset="-122"/>
                <a:cs typeface="Times New Roman" panose="02020603050405020304" pitchFamily="18" charset="0"/>
              </a:rPr>
              <a:t>祝文章顺利发表</a:t>
            </a:r>
            <a:r>
              <a:rPr lang="en-US" altLang="zh-CN" sz="4400" dirty="0">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3" name="矩形 2">
            <a:extLst>
              <a:ext uri="{FF2B5EF4-FFF2-40B4-BE49-F238E27FC236}">
                <a16:creationId xmlns:a16="http://schemas.microsoft.com/office/drawing/2014/main" id="{76884659-09F2-40D2-B461-457F1F390CE7}"/>
              </a:ext>
            </a:extLst>
          </p:cNvPr>
          <p:cNvSpPr/>
          <p:nvPr/>
        </p:nvSpPr>
        <p:spPr>
          <a:xfrm>
            <a:off x="-30480" y="2463668"/>
            <a:ext cx="1960685" cy="116761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C35D463-397B-415A-AF50-CFB7F3314D30}"/>
              </a:ext>
            </a:extLst>
          </p:cNvPr>
          <p:cNvSpPr/>
          <p:nvPr/>
        </p:nvSpPr>
        <p:spPr>
          <a:xfrm>
            <a:off x="7229035" y="2463668"/>
            <a:ext cx="1960685" cy="116761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3D71D525-E2F4-4DD8-BC6F-04E3A22C3F7D}"/>
              </a:ext>
            </a:extLst>
          </p:cNvPr>
          <p:cNvSpPr txBox="1"/>
          <p:nvPr/>
        </p:nvSpPr>
        <p:spPr>
          <a:xfrm>
            <a:off x="2887979" y="3261946"/>
            <a:ext cx="3368041"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 </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评论拙见 多有不足 敬请见谅</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11671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2827605"/>
            <a:ext cx="1188720" cy="11500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7845" y="2037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2186940" y="2827604"/>
            <a:ext cx="6957060" cy="11500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论文回顾</a:t>
            </a:r>
          </a:p>
        </p:txBody>
      </p:sp>
    </p:spTree>
    <p:extLst>
      <p:ext uri="{BB962C8B-B14F-4D97-AF65-F5344CB8AC3E}">
        <p14:creationId xmlns:p14="http://schemas.microsoft.com/office/powerpoint/2010/main" val="1911636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论文回顾</a:t>
            </a:r>
          </a:p>
        </p:txBody>
      </p:sp>
      <p:sp>
        <p:nvSpPr>
          <p:cNvPr id="3" name="文本框 2">
            <a:extLst>
              <a:ext uri="{FF2B5EF4-FFF2-40B4-BE49-F238E27FC236}">
                <a16:creationId xmlns:a16="http://schemas.microsoft.com/office/drawing/2014/main" id="{7D33034F-760D-4BBB-87DF-8A046082E490}"/>
              </a:ext>
            </a:extLst>
          </p:cNvPr>
          <p:cNvSpPr txBox="1"/>
          <p:nvPr/>
        </p:nvSpPr>
        <p:spPr>
          <a:xfrm>
            <a:off x="792480" y="1295400"/>
            <a:ext cx="7612380" cy="2246769"/>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文章背景</a:t>
            </a:r>
            <a:endParaRPr lang="en-US" altLang="zh-CN" sz="2000" b="1"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学术界对多数独立董事行为是否符合独立董事制度设立的初衷存在一定争议。</a:t>
            </a:r>
            <a:endParaRPr lang="en-US" altLang="zh-CN" sz="2000" dirty="0">
              <a:latin typeface="微软雅黑" panose="020B0503020204020204" pitchFamily="34" charset="-122"/>
              <a:ea typeface="微软雅黑" panose="020B0503020204020204" pitchFamily="34" charset="-122"/>
            </a:endParaRPr>
          </a:p>
          <a:p>
            <a:endParaRPr lang="en-US" altLang="zh-CN" sz="2000" u="sng" dirty="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	2020</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日起施行的、修订后的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中华人民共和国证券法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，能否约束独立董事行为、规范独立董事制度？</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7181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论文回顾</a:t>
            </a:r>
          </a:p>
        </p:txBody>
      </p:sp>
      <p:sp>
        <p:nvSpPr>
          <p:cNvPr id="2" name="文本框 1">
            <a:extLst>
              <a:ext uri="{FF2B5EF4-FFF2-40B4-BE49-F238E27FC236}">
                <a16:creationId xmlns:a16="http://schemas.microsoft.com/office/drawing/2014/main" id="{76A939DB-751F-4DC5-97E4-04A076942D6C}"/>
              </a:ext>
            </a:extLst>
          </p:cNvPr>
          <p:cNvSpPr txBox="1"/>
          <p:nvPr/>
        </p:nvSpPr>
        <p:spPr>
          <a:xfrm>
            <a:off x="792480" y="1310640"/>
            <a:ext cx="7200900" cy="3170099"/>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文章发现</a:t>
            </a:r>
            <a:endParaRPr lang="en-US" altLang="zh-CN" sz="2000" b="1"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u"/>
            </a:pPr>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u"/>
            </a:pPr>
            <a:r>
              <a:rPr lang="zh-CN" altLang="en-US" sz="2000" dirty="0">
                <a:latin typeface="微软雅黑" panose="020B0503020204020204" pitchFamily="34" charset="-122"/>
                <a:ea typeface="微软雅黑" panose="020B0503020204020204" pitchFamily="34" charset="-122"/>
              </a:rPr>
              <a:t>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显著提高了独立董事投非赞成票的概率</a:t>
            </a:r>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u"/>
            </a:pPr>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u"/>
            </a:pPr>
            <a:r>
              <a:rPr lang="zh-CN" altLang="en-US" sz="2000" dirty="0">
                <a:latin typeface="微软雅黑" panose="020B0503020204020204" pitchFamily="34" charset="-122"/>
                <a:ea typeface="微软雅黑" panose="020B0503020204020204" pitchFamily="34" charset="-122"/>
              </a:rPr>
              <a:t>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适用后，独立董事投非赞成票可以有效提高上市公司会计信息质量和公司治理水平</a:t>
            </a:r>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u"/>
            </a:pPr>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u"/>
            </a:pPr>
            <a:r>
              <a:rPr lang="zh-CN" altLang="en-US" sz="2000" dirty="0">
                <a:latin typeface="微软雅黑" panose="020B0503020204020204" pitchFamily="34" charset="-122"/>
                <a:ea typeface="微软雅黑" panose="020B0503020204020204" pitchFamily="34" charset="-122"/>
              </a:rPr>
              <a:t>上市公司可能通过购买董责险转移独立董事风险降低新法的真实效用</a:t>
            </a:r>
          </a:p>
        </p:txBody>
      </p:sp>
    </p:spTree>
    <p:extLst>
      <p:ext uri="{BB962C8B-B14F-4D97-AF65-F5344CB8AC3E}">
        <p14:creationId xmlns:p14="http://schemas.microsoft.com/office/powerpoint/2010/main" val="417625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2827605"/>
            <a:ext cx="1188720" cy="11500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7845" y="2037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2186940" y="2827604"/>
            <a:ext cx="6957060" cy="11500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优点陈述</a:t>
            </a:r>
          </a:p>
        </p:txBody>
      </p:sp>
    </p:spTree>
    <p:extLst>
      <p:ext uri="{BB962C8B-B14F-4D97-AF65-F5344CB8AC3E}">
        <p14:creationId xmlns:p14="http://schemas.microsoft.com/office/powerpoint/2010/main" val="2985221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82296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优点陈述</a:t>
            </a:r>
          </a:p>
        </p:txBody>
      </p:sp>
      <p:sp>
        <p:nvSpPr>
          <p:cNvPr id="7" name="文本框 2">
            <a:extLst>
              <a:ext uri="{FF2B5EF4-FFF2-40B4-BE49-F238E27FC236}">
                <a16:creationId xmlns:a16="http://schemas.microsoft.com/office/drawing/2014/main" id="{23A7C8B2-F34F-4891-B7AD-DEB31E1A32AF}"/>
              </a:ext>
            </a:extLst>
          </p:cNvPr>
          <p:cNvSpPr txBox="1"/>
          <p:nvPr/>
        </p:nvSpPr>
        <p:spPr>
          <a:xfrm>
            <a:off x="691456" y="1015142"/>
            <a:ext cx="7425602" cy="3477875"/>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具有重要的理论与现实意义</a:t>
            </a:r>
            <a:endParaRPr lang="en-US" altLang="zh-CN" sz="2000" b="1" dirty="0">
              <a:latin typeface="微软雅黑" panose="020B0503020204020204" pitchFamily="34" charset="-122"/>
              <a:ea typeface="微软雅黑" panose="020B0503020204020204" pitchFamily="34" charset="-122"/>
            </a:endParaRPr>
          </a:p>
          <a:p>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理论意义：</a:t>
            </a:r>
            <a:r>
              <a:rPr lang="zh-CN" altLang="en-US" sz="2000" dirty="0">
                <a:latin typeface="微软雅黑" panose="020B0503020204020204" pitchFamily="34" charset="-122"/>
                <a:ea typeface="微软雅黑" panose="020B0503020204020204" pitchFamily="34" charset="-122"/>
              </a:rPr>
              <a:t>利用新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修订这一外生事件，结合独立董事投票数据的披露，有助于打开独立董事投票行为这一黑箱。</a:t>
            </a:r>
            <a:endParaRPr lang="en-US" altLang="zh-CN" sz="2000"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实践意义：</a:t>
            </a:r>
            <a:r>
              <a:rPr lang="zh-CN" altLang="en-US" sz="2000" dirty="0">
                <a:latin typeface="微软雅黑" panose="020B0503020204020204" pitchFamily="34" charset="-122"/>
                <a:ea typeface="微软雅黑" panose="020B0503020204020204" pitchFamily="34" charset="-122"/>
              </a:rPr>
              <a:t>为完善中国特色社会主义资本市场提供证据，为形成中国特色现代企业制度提供佐证。</a:t>
            </a:r>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实证工作量非常饱满、充分</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9100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2827605"/>
            <a:ext cx="1188720" cy="11500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7845" y="2037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2186940" y="2827604"/>
            <a:ext cx="6957060" cy="11500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pitchFamily="34" charset="-122"/>
                <a:ea typeface="微软雅黑" panose="020B0503020204020204" pitchFamily="34" charset="-122"/>
              </a:rPr>
              <a:t>讨论建议</a:t>
            </a:r>
          </a:p>
        </p:txBody>
      </p:sp>
    </p:spTree>
    <p:extLst>
      <p:ext uri="{BB962C8B-B14F-4D97-AF65-F5344CB8AC3E}">
        <p14:creationId xmlns:p14="http://schemas.microsoft.com/office/powerpoint/2010/main" val="3019309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sp>
        <p:nvSpPr>
          <p:cNvPr id="2" name="文本框 1">
            <a:extLst>
              <a:ext uri="{FF2B5EF4-FFF2-40B4-BE49-F238E27FC236}">
                <a16:creationId xmlns:a16="http://schemas.microsoft.com/office/drawing/2014/main" id="{DDAC04DC-76EA-43F5-B88D-B0DF5806B085}"/>
              </a:ext>
            </a:extLst>
          </p:cNvPr>
          <p:cNvSpPr txBox="1"/>
          <p:nvPr/>
        </p:nvSpPr>
        <p:spPr>
          <a:xfrm>
            <a:off x="845820" y="1257300"/>
            <a:ext cx="7063740" cy="3785652"/>
          </a:xfrm>
          <a:prstGeom prst="rect">
            <a:avLst/>
          </a:prstGeom>
          <a:noFill/>
        </p:spPr>
        <p:txBody>
          <a:bodyPr wrap="square" rtlCol="0">
            <a:spAutoFit/>
          </a:bodyPr>
          <a:lstStyle/>
          <a:p>
            <a:r>
              <a:rPr lang="zh-CN" altLang="en-US" sz="2000" b="1" u="sng" dirty="0">
                <a:latin typeface="微软雅黑" panose="020B0503020204020204" pitchFamily="34" charset="-122"/>
                <a:ea typeface="微软雅黑" panose="020B0503020204020204" pitchFamily="34" charset="-122"/>
              </a:rPr>
              <a:t>制度背景写作部分是否可以优化？</a:t>
            </a:r>
            <a:endParaRPr lang="en-US" altLang="zh-CN" sz="2000" b="1" u="sng"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文章的研究问题是</a:t>
            </a:r>
            <a:r>
              <a:rPr lang="en-US" altLang="zh-CN" sz="2000" dirty="0">
                <a:latin typeface="微软雅黑" panose="020B0503020204020204" pitchFamily="34" charset="-122"/>
                <a:ea typeface="微软雅黑" panose="020B0503020204020204" pitchFamily="34" charset="-122"/>
              </a:rPr>
              <a:t>2020</a:t>
            </a:r>
            <a:r>
              <a:rPr lang="zh-CN" altLang="en-US" sz="2000" dirty="0">
                <a:latin typeface="微软雅黑" panose="020B0503020204020204" pitchFamily="34" charset="-122"/>
                <a:ea typeface="微软雅黑" panose="020B0503020204020204" pitchFamily="34" charset="-122"/>
              </a:rPr>
              <a:t>年起施行的新证券法，本文在制度背景部分的写作从</a:t>
            </a:r>
            <a:r>
              <a:rPr lang="en-US" altLang="zh-CN" sz="2000" dirty="0">
                <a:latin typeface="微软雅黑" panose="020B0503020204020204" pitchFamily="34" charset="-122"/>
                <a:ea typeface="微软雅黑" panose="020B0503020204020204" pitchFamily="34" charset="-122"/>
              </a:rPr>
              <a:t>1998</a:t>
            </a:r>
            <a:r>
              <a:rPr lang="zh-CN" altLang="en-US" sz="2000" dirty="0">
                <a:latin typeface="微软雅黑" panose="020B0503020204020204" pitchFamily="34" charset="-122"/>
                <a:ea typeface="微软雅黑" panose="020B0503020204020204" pitchFamily="34" charset="-122"/>
              </a:rPr>
              <a:t>年开始写起。</a:t>
            </a:r>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可略：</a:t>
            </a:r>
            <a:r>
              <a:rPr lang="zh-CN" altLang="en-US" sz="2000" dirty="0">
                <a:latin typeface="微软雅黑" panose="020B0503020204020204" pitchFamily="34" charset="-122"/>
                <a:ea typeface="微软雅黑" panose="020B0503020204020204" pitchFamily="34" charset="-122"/>
              </a:rPr>
              <a:t>将与本文关系不大的前几次修订内容删繁就简</a:t>
            </a:r>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endParaRPr lang="en-US" altLang="zh-CN" sz="2000"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可详：</a:t>
            </a:r>
            <a:r>
              <a:rPr lang="en-US" altLang="zh-CN" sz="2000" dirty="0">
                <a:latin typeface="微软雅黑" panose="020B0503020204020204" pitchFamily="34" charset="-122"/>
                <a:ea typeface="微软雅黑" panose="020B0503020204020204" pitchFamily="34" charset="-122"/>
              </a:rPr>
              <a:t>2020</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日起施行的新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证券法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的新内容只有一小段，而这是读者最关心的内容。</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哪些具体变化与独立董事直接相关？</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新增的信息披露和投资者保护专章涉及哪些内容？ </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672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388AA4D-F483-4A2D-A95D-DC68080D42A3}"/>
              </a:ext>
            </a:extLst>
          </p:cNvPr>
          <p:cNvSpPr/>
          <p:nvPr/>
        </p:nvSpPr>
        <p:spPr>
          <a:xfrm>
            <a:off x="0" y="-4103"/>
            <a:ext cx="558614"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3854546-B125-4528-AD87-4A7A30082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5945" y="6185486"/>
            <a:ext cx="2868935" cy="596314"/>
          </a:xfrm>
          <a:prstGeom prst="rect">
            <a:avLst/>
          </a:prstGeom>
        </p:spPr>
      </p:pic>
      <p:sp>
        <p:nvSpPr>
          <p:cNvPr id="6" name="矩形 5">
            <a:extLst>
              <a:ext uri="{FF2B5EF4-FFF2-40B4-BE49-F238E27FC236}">
                <a16:creationId xmlns:a16="http://schemas.microsoft.com/office/drawing/2014/main" id="{AC5C493F-3884-4E59-A3F2-1A1F62A9796F}"/>
              </a:ext>
            </a:extLst>
          </p:cNvPr>
          <p:cNvSpPr/>
          <p:nvPr/>
        </p:nvSpPr>
        <p:spPr>
          <a:xfrm>
            <a:off x="792480" y="0"/>
            <a:ext cx="3345180" cy="54043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讨论建议</a:t>
            </a:r>
          </a:p>
        </p:txBody>
      </p:sp>
      <p:graphicFrame>
        <p:nvGraphicFramePr>
          <p:cNvPr id="2" name="表格 2">
            <a:extLst>
              <a:ext uri="{FF2B5EF4-FFF2-40B4-BE49-F238E27FC236}">
                <a16:creationId xmlns:a16="http://schemas.microsoft.com/office/drawing/2014/main" id="{34FB07AA-F950-4E6C-B60E-5E06E9633F92}"/>
              </a:ext>
            </a:extLst>
          </p:cNvPr>
          <p:cNvGraphicFramePr>
            <a:graphicFrameLocks noGrp="1"/>
          </p:cNvGraphicFramePr>
          <p:nvPr>
            <p:extLst>
              <p:ext uri="{D42A27DB-BD31-4B8C-83A1-F6EECF244321}">
                <p14:modId xmlns:p14="http://schemas.microsoft.com/office/powerpoint/2010/main" val="3732453218"/>
              </p:ext>
            </p:extLst>
          </p:nvPr>
        </p:nvGraphicFramePr>
        <p:xfrm>
          <a:off x="792480" y="750020"/>
          <a:ext cx="6752979" cy="3032760"/>
        </p:xfrm>
        <a:graphic>
          <a:graphicData uri="http://schemas.openxmlformats.org/drawingml/2006/table">
            <a:tbl>
              <a:tblPr firstRow="1" bandRow="1">
                <a:tableStyleId>{5C22544A-7EE6-4342-B048-85BDC9FD1C3A}</a:tableStyleId>
              </a:tblPr>
              <a:tblGrid>
                <a:gridCol w="2643705">
                  <a:extLst>
                    <a:ext uri="{9D8B030D-6E8A-4147-A177-3AD203B41FA5}">
                      <a16:colId xmlns:a16="http://schemas.microsoft.com/office/drawing/2014/main" val="3388989862"/>
                    </a:ext>
                  </a:extLst>
                </a:gridCol>
                <a:gridCol w="1858281">
                  <a:extLst>
                    <a:ext uri="{9D8B030D-6E8A-4147-A177-3AD203B41FA5}">
                      <a16:colId xmlns:a16="http://schemas.microsoft.com/office/drawing/2014/main" val="2766282707"/>
                    </a:ext>
                  </a:extLst>
                </a:gridCol>
                <a:gridCol w="2250993">
                  <a:extLst>
                    <a:ext uri="{9D8B030D-6E8A-4147-A177-3AD203B41FA5}">
                      <a16:colId xmlns:a16="http://schemas.microsoft.com/office/drawing/2014/main" val="4245027532"/>
                    </a:ext>
                  </a:extLst>
                </a:gridCol>
              </a:tblGrid>
              <a:tr h="370840">
                <a:tc>
                  <a:txBody>
                    <a:bodyPr/>
                    <a:lstStyle/>
                    <a:p>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latin typeface="微软雅黑" panose="020B0503020204020204" pitchFamily="34" charset="-122"/>
                          <a:ea typeface="微软雅黑" panose="020B0503020204020204" pitchFamily="34" charset="-122"/>
                        </a:rPr>
                        <a:t>成本</a:t>
                      </a:r>
                    </a:p>
                  </a:txBody>
                  <a:tcPr/>
                </a:tc>
                <a:tc>
                  <a:txBody>
                    <a:bodyPr/>
                    <a:lstStyle/>
                    <a:p>
                      <a:r>
                        <a:rPr lang="zh-CN" altLang="en-US" dirty="0">
                          <a:latin typeface="微软雅黑" panose="020B0503020204020204" pitchFamily="34" charset="-122"/>
                          <a:ea typeface="微软雅黑" panose="020B0503020204020204" pitchFamily="34" charset="-122"/>
                        </a:rPr>
                        <a:t>概率</a:t>
                      </a:r>
                    </a:p>
                  </a:txBody>
                  <a:tcPr/>
                </a:tc>
                <a:extLst>
                  <a:ext uri="{0D108BD9-81ED-4DB2-BD59-A6C34878D82A}">
                    <a16:rowId xmlns:a16="http://schemas.microsoft.com/office/drawing/2014/main" val="1203613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微软雅黑" panose="020B0503020204020204" pitchFamily="34" charset="-122"/>
                          <a:ea typeface="微软雅黑" panose="020B0503020204020204" pitchFamily="34" charset="-122"/>
                        </a:rPr>
                        <a:t>独立董事</a:t>
                      </a:r>
                    </a:p>
                    <a:p>
                      <a:r>
                        <a:rPr lang="zh-CN" altLang="en-US" dirty="0">
                          <a:latin typeface="微软雅黑" panose="020B0503020204020204" pitchFamily="34" charset="-122"/>
                          <a:ea typeface="微软雅黑" panose="020B0503020204020204" pitchFamily="34" charset="-122"/>
                        </a:rPr>
                        <a:t>勤奋工作</a:t>
                      </a: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c1</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p1</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284568027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微软雅黑" panose="020B0503020204020204" pitchFamily="34" charset="-122"/>
                          <a:ea typeface="微软雅黑" panose="020B0503020204020204" pitchFamily="34" charset="-122"/>
                        </a:rPr>
                        <a:t>独立董事</a:t>
                      </a:r>
                    </a:p>
                    <a:p>
                      <a:r>
                        <a:rPr lang="zh-CN" altLang="en-US" dirty="0">
                          <a:latin typeface="微软雅黑" panose="020B0503020204020204" pitchFamily="34" charset="-122"/>
                          <a:ea typeface="微软雅黑" panose="020B0503020204020204" pitchFamily="34" charset="-122"/>
                        </a:rPr>
                        <a:t>懒惰</a:t>
                      </a: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c2</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1-p1</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789091478"/>
                  </a:ext>
                </a:extLst>
              </a:tr>
              <a:tr h="370840">
                <a:tc>
                  <a:txBody>
                    <a:bodyPr/>
                    <a:lstStyle/>
                    <a:p>
                      <a:r>
                        <a:rPr lang="zh-CN" altLang="en-US" dirty="0">
                          <a:latin typeface="微软雅黑" panose="020B0503020204020204" pitchFamily="34" charset="-122"/>
                          <a:ea typeface="微软雅黑" panose="020B0503020204020204" pitchFamily="34" charset="-122"/>
                        </a:rPr>
                        <a:t>投资者察觉</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独立董事工作努力程度</a:t>
                      </a: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p2</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1-p2</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3253457936"/>
                  </a:ext>
                </a:extLst>
              </a:tr>
              <a:tr h="370840">
                <a:tc>
                  <a:txBody>
                    <a:bodyPr/>
                    <a:lstStyle/>
                    <a:p>
                      <a:r>
                        <a:rPr lang="zh-CN" altLang="en-US" dirty="0">
                          <a:latin typeface="微软雅黑" panose="020B0503020204020204" pitchFamily="34" charset="-122"/>
                          <a:ea typeface="微软雅黑" panose="020B0503020204020204" pitchFamily="34" charset="-122"/>
                        </a:rPr>
                        <a:t>投资者起诉独立董事</a:t>
                      </a: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p3</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1-p3</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1574728763"/>
                  </a:ext>
                </a:extLst>
              </a:tr>
              <a:tr h="370840">
                <a:tc>
                  <a:txBody>
                    <a:bodyPr/>
                    <a:lstStyle/>
                    <a:p>
                      <a:r>
                        <a:rPr lang="zh-CN" altLang="en-US" dirty="0">
                          <a:latin typeface="微软雅黑" panose="020B0503020204020204" pitchFamily="34" charset="-122"/>
                          <a:ea typeface="微软雅黑" panose="020B0503020204020204" pitchFamily="34" charset="-122"/>
                        </a:rPr>
                        <a:t>独立董事被罚款</a:t>
                      </a:r>
                    </a:p>
                  </a:txBody>
                  <a:tcPr/>
                </a:tc>
                <a:tc>
                  <a:txBody>
                    <a:bodyPr/>
                    <a:lstStyle/>
                    <a:p>
                      <a:pPr algn="l"/>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tc>
                  <a:txBody>
                    <a:bodyPr/>
                    <a:lstStyle/>
                    <a:p>
                      <a:pPr algn="l"/>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a:txBody>
                  <a:tcPr/>
                </a:tc>
                <a:extLst>
                  <a:ext uri="{0D108BD9-81ED-4DB2-BD59-A6C34878D82A}">
                    <a16:rowId xmlns:a16="http://schemas.microsoft.com/office/drawing/2014/main" val="869044067"/>
                  </a:ext>
                </a:extLst>
              </a:tr>
            </a:tbl>
          </a:graphicData>
        </a:graphic>
      </p:graphicFrame>
      <p:sp>
        <p:nvSpPr>
          <p:cNvPr id="8" name="文本框 7">
            <a:extLst>
              <a:ext uri="{FF2B5EF4-FFF2-40B4-BE49-F238E27FC236}">
                <a16:creationId xmlns:a16="http://schemas.microsoft.com/office/drawing/2014/main" id="{51DD10F9-D2D9-4831-8798-4B2D46A9051D}"/>
              </a:ext>
            </a:extLst>
          </p:cNvPr>
          <p:cNvSpPr txBox="1"/>
          <p:nvPr/>
        </p:nvSpPr>
        <p:spPr>
          <a:xfrm>
            <a:off x="735626" y="3894600"/>
            <a:ext cx="7105472" cy="2031325"/>
          </a:xfrm>
          <a:prstGeom prst="rect">
            <a:avLst/>
          </a:prstGeom>
          <a:noFill/>
        </p:spPr>
        <p:txBody>
          <a:bodyPr wrap="square">
            <a:spAutoFit/>
          </a:bodyPr>
          <a:lstStyle/>
          <a:p>
            <a:r>
              <a:rPr lang="zh-CN" altLang="en-US" sz="1800" kern="100" dirty="0">
                <a:effectLst/>
                <a:latin typeface="微软雅黑" panose="020B0503020204020204" pitchFamily="34" charset="-122"/>
                <a:ea typeface="微软雅黑" panose="020B0503020204020204" pitchFamily="34" charset="-122"/>
              </a:rPr>
              <a:t>文中提出：“</a:t>
            </a:r>
            <a:r>
              <a:rPr lang="en-US" altLang="zh-CN" sz="1800" kern="100" dirty="0">
                <a:effectLst/>
                <a:latin typeface="微软雅黑" panose="020B0503020204020204" pitchFamily="34" charset="-122"/>
                <a:ea typeface="微软雅黑" panose="020B0503020204020204" pitchFamily="34" charset="-122"/>
              </a:rPr>
              <a:t>c&gt;c1&gt;c2</a:t>
            </a:r>
            <a:r>
              <a:rPr lang="zh-CN" altLang="en-US" sz="1800" kern="100" dirty="0">
                <a:effectLst/>
                <a:latin typeface="微软雅黑" panose="020B0503020204020204" pitchFamily="34" charset="-122"/>
                <a:ea typeface="微软雅黑" panose="020B0503020204020204" pitchFamily="34" charset="-122"/>
              </a:rPr>
              <a:t>；</a:t>
            </a:r>
            <a:endParaRPr lang="en-US" altLang="zh-CN" sz="1800" kern="100" dirty="0">
              <a:effectLst/>
              <a:latin typeface="微软雅黑" panose="020B0503020204020204" pitchFamily="34" charset="-122"/>
              <a:ea typeface="微软雅黑" panose="020B0503020204020204" pitchFamily="34" charset="-122"/>
            </a:endParaRPr>
          </a:p>
          <a:p>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值得注意的是，新《证券法》通过加大对投资者的保护力度和判罚力度直接影响投资者起诉概率</a:t>
            </a:r>
            <a:r>
              <a:rPr lang="en-US" altLang="zh-CN" sz="1800" kern="100" dirty="0">
                <a:effectLst/>
                <a:latin typeface="微软雅黑" panose="020B0503020204020204" pitchFamily="34" charset="-122"/>
                <a:ea typeface="微软雅黑" panose="020B0503020204020204" pitchFamily="34" charset="-122"/>
              </a:rPr>
              <a:t>p3</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和罚款成本</a:t>
            </a:r>
            <a:r>
              <a:rPr lang="en-US" altLang="zh-CN" sz="1800" kern="100" dirty="0">
                <a:effectLst/>
                <a:latin typeface="微软雅黑" panose="020B0503020204020204" pitchFamily="34" charset="-122"/>
                <a:ea typeface="微软雅黑" panose="020B0503020204020204" pitchFamily="34" charset="-122"/>
              </a:rPr>
              <a:t>c</a:t>
            </a: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，并不影响其他因素。</a:t>
            </a:r>
            <a:r>
              <a:rPr lang="zh-CN" altLang="en-US" sz="18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endParaRPr lang="en-US" altLang="zh-CN" kern="100" dirty="0">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对成本的定义应当在文中写出，以便于开展博弈分析（时间？金钱？精力？机会成本？）</a:t>
            </a:r>
            <a:endParaRPr lang="en-US" altLang="zh-CN" b="1"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511695B1-9460-441A-903F-D4E31ACE7426}"/>
              </a:ext>
            </a:extLst>
          </p:cNvPr>
          <p:cNvSpPr txBox="1"/>
          <p:nvPr/>
        </p:nvSpPr>
        <p:spPr>
          <a:xfrm>
            <a:off x="4371526" y="136222"/>
            <a:ext cx="3407981" cy="400110"/>
          </a:xfrm>
          <a:prstGeom prst="rect">
            <a:avLst/>
          </a:prstGeom>
          <a:noFill/>
        </p:spPr>
        <p:txBody>
          <a:bodyPr wrap="square" rtlCol="0">
            <a:spAutoFit/>
          </a:bodyPr>
          <a:lstStyle/>
          <a:p>
            <a:r>
              <a:rPr lang="zh-CN" altLang="en-US" sz="2000" b="1" u="sng" dirty="0">
                <a:latin typeface="微软雅黑" panose="020B0503020204020204" pitchFamily="34" charset="-122"/>
                <a:ea typeface="微软雅黑" panose="020B0503020204020204" pitchFamily="34" charset="-122"/>
              </a:rPr>
              <a:t>理论分析部分：假设一</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630042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TotalTime>
  <Words>1045</Words>
  <Application>Microsoft Office PowerPoint</Application>
  <PresentationFormat>全屏显示(4:3)</PresentationFormat>
  <Paragraphs>147</Paragraphs>
  <Slides>15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等线</vt:lpstr>
      <vt:lpstr>等线 Light</vt:lpstr>
      <vt:lpstr>微软雅黑</vt:lpstr>
      <vt:lpstr>Arial</vt:lpstr>
      <vt:lpstr>Times New Roman</vt:lpstr>
      <vt:lpstr>Wingdings</vt:lpstr>
      <vt:lpstr>Office 主题​​</vt:lpstr>
      <vt:lpstr>新《证券法》对独立董事投票行为的影响    作者： 王梓臣  孙洁 （天津财经大学）  评论人：薛茗元 （西南财经大学会计学院）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新《证券法》对独立董事投票行为的影响    作者： 王梓臣  孙洁 （天津财经大学）  评论人：薛茗元 （西南财经大学会计学院）</dc:title>
  <dc:creator>Aaron Xue</dc:creator>
  <cp:lastModifiedBy>Aaron Xue</cp:lastModifiedBy>
  <cp:revision>16</cp:revision>
  <dcterms:created xsi:type="dcterms:W3CDTF">2022-07-05T10:44:34Z</dcterms:created>
  <dcterms:modified xsi:type="dcterms:W3CDTF">2022-07-09T08:39:40Z</dcterms:modified>
</cp:coreProperties>
</file>