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7"/>
  </p:notesMasterIdLst>
  <p:handoutMasterIdLst>
    <p:handoutMasterId r:id="rId48"/>
  </p:handoutMasterIdLst>
  <p:sldIdLst>
    <p:sldId id="256" r:id="rId3"/>
    <p:sldId id="289" r:id="rId4"/>
    <p:sldId id="373" r:id="rId5"/>
    <p:sldId id="333" r:id="rId6"/>
    <p:sldId id="374" r:id="rId7"/>
    <p:sldId id="376" r:id="rId8"/>
    <p:sldId id="365" r:id="rId9"/>
    <p:sldId id="343" r:id="rId10"/>
    <p:sldId id="288" r:id="rId11"/>
    <p:sldId id="372" r:id="rId12"/>
    <p:sldId id="358" r:id="rId13"/>
    <p:sldId id="369" r:id="rId14"/>
    <p:sldId id="298" r:id="rId15"/>
    <p:sldId id="339" r:id="rId16"/>
    <p:sldId id="345" r:id="rId17"/>
    <p:sldId id="300" r:id="rId18"/>
    <p:sldId id="302" r:id="rId19"/>
    <p:sldId id="303" r:id="rId20"/>
    <p:sldId id="304" r:id="rId21"/>
    <p:sldId id="336" r:id="rId22"/>
    <p:sldId id="306" r:id="rId23"/>
    <p:sldId id="362" r:id="rId24"/>
    <p:sldId id="344" r:id="rId25"/>
    <p:sldId id="346" r:id="rId26"/>
    <p:sldId id="308" r:id="rId27"/>
    <p:sldId id="360" r:id="rId28"/>
    <p:sldId id="309" r:id="rId29"/>
    <p:sldId id="310" r:id="rId30"/>
    <p:sldId id="311" r:id="rId31"/>
    <p:sldId id="348" r:id="rId32"/>
    <p:sldId id="313" r:id="rId33"/>
    <p:sldId id="340" r:id="rId34"/>
    <p:sldId id="335" r:id="rId35"/>
    <p:sldId id="349" r:id="rId36"/>
    <p:sldId id="317" r:id="rId37"/>
    <p:sldId id="316" r:id="rId38"/>
    <p:sldId id="320" r:id="rId39"/>
    <p:sldId id="350" r:id="rId40"/>
    <p:sldId id="322" r:id="rId41"/>
    <p:sldId id="321" r:id="rId42"/>
    <p:sldId id="323" r:id="rId43"/>
    <p:sldId id="326" r:id="rId44"/>
    <p:sldId id="355" r:id="rId45"/>
    <p:sldId id="328" r:id="rId46"/>
  </p:sldIdLst>
  <p:sldSz cx="9144000" cy="6858000" type="screen4x3"/>
  <p:notesSz cx="9939338" cy="6805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宋杰人事处" initials="宋杰" lastIdx="1" clrIdx="0"/>
  <p:cmAuthor id="1" name="孙壮" initials="zsun" lastIdx="1" clrIdx="1"/>
  <p:cmAuthor id="2" name="孙壮" initials="孙壮" lastIdx="6" clrIdx="2"/>
  <p:cmAuthor id="3" name="裴丽人事处" initials="裴丽"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9999FF"/>
    <a:srgbClr val="993366"/>
    <a:srgbClr val="66FF33"/>
    <a:srgbClr val="F2CB98"/>
    <a:srgbClr val="FFFFFF"/>
    <a:srgbClr val="CCCC00"/>
    <a:srgbClr val="800080"/>
    <a:srgbClr val="99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8339" autoAdjust="0"/>
  </p:normalViewPr>
  <p:slideViewPr>
    <p:cSldViewPr>
      <p:cViewPr>
        <p:scale>
          <a:sx n="100" d="100"/>
          <a:sy n="100" d="100"/>
        </p:scale>
        <p:origin x="-75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1.6296243068555743E-2"/>
          <c:y val="3.3716239111609682E-2"/>
          <c:w val="0.9674075138628887"/>
          <c:h val="0.7973627481172425"/>
        </c:manualLayout>
      </c:layout>
      <c:bar3DChart>
        <c:barDir val="col"/>
        <c:grouping val="clustered"/>
        <c:varyColors val="0"/>
        <c:ser>
          <c:idx val="0"/>
          <c:order val="0"/>
          <c:tx>
            <c:strRef>
              <c:f>Sheet1!$B$1</c:f>
              <c:strCache>
                <c:ptCount val="1"/>
                <c:pt idx="0">
                  <c:v>中国港湾新签合同额 （万美元）</c:v>
                </c:pt>
              </c:strCache>
            </c:strRef>
          </c:tx>
          <c:invertIfNegative val="0"/>
          <c:dPt>
            <c:idx val="0"/>
            <c:invertIfNegative val="0"/>
            <c:bubble3D val="0"/>
            <c:spPr>
              <a:solidFill>
                <a:schemeClr val="tx2">
                  <a:lumMod val="20000"/>
                  <a:lumOff val="80000"/>
                </a:schemeClr>
              </a:solidFill>
            </c:spPr>
          </c:dPt>
          <c:dPt>
            <c:idx val="1"/>
            <c:invertIfNegative val="0"/>
            <c:bubble3D val="0"/>
            <c:spPr>
              <a:solidFill>
                <a:schemeClr val="tx2">
                  <a:lumMod val="40000"/>
                  <a:lumOff val="60000"/>
                </a:schemeClr>
              </a:solidFill>
            </c:spPr>
          </c:dPt>
          <c:dPt>
            <c:idx val="2"/>
            <c:invertIfNegative val="0"/>
            <c:bubble3D val="0"/>
            <c:spPr>
              <a:solidFill>
                <a:schemeClr val="tx2">
                  <a:lumMod val="60000"/>
                  <a:lumOff val="40000"/>
                </a:schemeClr>
              </a:solidFill>
            </c:spPr>
          </c:dPt>
          <c:dPt>
            <c:idx val="3"/>
            <c:invertIfNegative val="0"/>
            <c:bubble3D val="0"/>
            <c:spPr>
              <a:solidFill>
                <a:schemeClr val="tx2">
                  <a:lumMod val="75000"/>
                </a:schemeClr>
              </a:solidFill>
            </c:spPr>
          </c:dPt>
          <c:dPt>
            <c:idx val="4"/>
            <c:invertIfNegative val="0"/>
            <c:bubble3D val="0"/>
            <c:spPr>
              <a:solidFill>
                <a:schemeClr val="tx2">
                  <a:lumMod val="50000"/>
                </a:schemeClr>
              </a:solidFill>
            </c:spPr>
          </c:dPt>
          <c:dPt>
            <c:idx val="5"/>
            <c:invertIfNegative val="0"/>
            <c:bubble3D val="0"/>
            <c:spPr>
              <a:solidFill>
                <a:srgbClr val="FFD701"/>
              </a:solidFill>
            </c:spPr>
          </c:dPt>
          <c:dLbls>
            <c:dLbl>
              <c:idx val="4"/>
              <c:layout>
                <c:manualLayout>
                  <c:x val="1.1851813140767898E-2"/>
                  <c:y val="-5.9258844499192774E-3"/>
                </c:manualLayout>
              </c:layout>
              <c:showLegendKey val="0"/>
              <c:showVal val="1"/>
              <c:showCatName val="0"/>
              <c:showSerName val="0"/>
              <c:showPercent val="0"/>
              <c:showBubbleSize val="0"/>
            </c:dLbl>
            <c:dLbl>
              <c:idx val="5"/>
              <c:layout>
                <c:manualLayout>
                  <c:x val="1.9259196353747697E-2"/>
                  <c:y val="-2.9629422249596144E-3"/>
                </c:manualLayout>
              </c:layout>
              <c:showLegendKey val="0"/>
              <c:showVal val="1"/>
              <c:showCatName val="0"/>
              <c:showSerName val="0"/>
              <c:showPercent val="0"/>
              <c:showBubbleSize val="0"/>
            </c:dLbl>
            <c:dLbl>
              <c:idx val="6"/>
              <c:layout>
                <c:manualLayout>
                  <c:x val="1.9259196353747697E-2"/>
                  <c:y val="5.9258844499192774E-3"/>
                </c:manualLayout>
              </c:layout>
              <c:showLegendKey val="0"/>
              <c:showVal val="1"/>
              <c:showCatName val="0"/>
              <c:showSerName val="0"/>
              <c:showPercent val="0"/>
              <c:showBubbleSize val="0"/>
            </c:dLbl>
            <c:dLbl>
              <c:idx val="7"/>
              <c:layout>
                <c:manualLayout>
                  <c:x val="1.7777719711151743E-2"/>
                  <c:y val="2.9629422249596391E-3"/>
                </c:manualLayout>
              </c:layout>
              <c:showLegendKey val="0"/>
              <c:showVal val="1"/>
              <c:showCatName val="0"/>
              <c:showSerName val="0"/>
              <c:showPercent val="0"/>
              <c:showBubbleSize val="0"/>
            </c:dLbl>
            <c:txPr>
              <a:bodyPr/>
              <a:lstStyle/>
              <a:p>
                <a:pPr>
                  <a:defRPr b="1">
                    <a:latin typeface="微软雅黑" pitchFamily="34" charset="-122"/>
                    <a:ea typeface="微软雅黑" pitchFamily="34" charset="-122"/>
                  </a:defRPr>
                </a:pPr>
                <a:endParaRPr lang="zh-CN"/>
              </a:p>
            </c:txPr>
            <c:showLegendKey val="0"/>
            <c:showVal val="1"/>
            <c:showCatName val="0"/>
            <c:showSerName val="0"/>
            <c:showPercent val="0"/>
            <c:showBubbleSize val="0"/>
            <c:showLeaderLines val="0"/>
          </c:dLbls>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Sheet1!$B$2:$B$10</c:f>
              <c:numCache>
                <c:formatCode>General</c:formatCode>
                <c:ptCount val="9"/>
                <c:pt idx="0">
                  <c:v>10.15</c:v>
                </c:pt>
                <c:pt idx="1">
                  <c:v>22.09</c:v>
                </c:pt>
                <c:pt idx="2">
                  <c:v>33.03</c:v>
                </c:pt>
                <c:pt idx="3">
                  <c:v>36.020000000000003</c:v>
                </c:pt>
                <c:pt idx="4">
                  <c:v>40.870000000000005</c:v>
                </c:pt>
                <c:pt idx="5">
                  <c:v>51</c:v>
                </c:pt>
                <c:pt idx="6">
                  <c:v>55</c:v>
                </c:pt>
                <c:pt idx="7">
                  <c:v>61</c:v>
                </c:pt>
                <c:pt idx="8">
                  <c:v>65</c:v>
                </c:pt>
              </c:numCache>
            </c:numRef>
          </c:val>
        </c:ser>
        <c:dLbls>
          <c:showLegendKey val="0"/>
          <c:showVal val="1"/>
          <c:showCatName val="0"/>
          <c:showSerName val="0"/>
          <c:showPercent val="0"/>
          <c:showBubbleSize val="0"/>
        </c:dLbls>
        <c:gapWidth val="150"/>
        <c:shape val="box"/>
        <c:axId val="286890240"/>
        <c:axId val="290710272"/>
        <c:axId val="0"/>
      </c:bar3DChart>
      <c:catAx>
        <c:axId val="286890240"/>
        <c:scaling>
          <c:orientation val="minMax"/>
        </c:scaling>
        <c:delete val="0"/>
        <c:axPos val="b"/>
        <c:numFmt formatCode="General" sourceLinked="1"/>
        <c:majorTickMark val="none"/>
        <c:minorTickMark val="none"/>
        <c:tickLblPos val="nextTo"/>
        <c:txPr>
          <a:bodyPr/>
          <a:lstStyle/>
          <a:p>
            <a:pPr>
              <a:defRPr b="1">
                <a:latin typeface="微软雅黑" pitchFamily="34" charset="-122"/>
                <a:ea typeface="微软雅黑" pitchFamily="34" charset="-122"/>
              </a:defRPr>
            </a:pPr>
            <a:endParaRPr lang="zh-CN"/>
          </a:p>
        </c:txPr>
        <c:crossAx val="290710272"/>
        <c:crosses val="autoZero"/>
        <c:auto val="1"/>
        <c:lblAlgn val="ctr"/>
        <c:lblOffset val="100"/>
        <c:noMultiLvlLbl val="0"/>
      </c:catAx>
      <c:valAx>
        <c:axId val="290710272"/>
        <c:scaling>
          <c:orientation val="minMax"/>
        </c:scaling>
        <c:delete val="1"/>
        <c:axPos val="l"/>
        <c:numFmt formatCode="General" sourceLinked="1"/>
        <c:majorTickMark val="out"/>
        <c:minorTickMark val="none"/>
        <c:tickLblPos val="none"/>
        <c:crossAx val="286890240"/>
        <c:crosses val="autoZero"/>
        <c:crossBetween val="between"/>
      </c:valAx>
    </c:plotArea>
    <c:plotVisOnly val="1"/>
    <c:dispBlanksAs val="gap"/>
    <c:showDLblsOverMax val="0"/>
  </c:chart>
  <c:txPr>
    <a:bodyPr/>
    <a:lstStyle/>
    <a:p>
      <a:pPr>
        <a:defRPr sz="1800"/>
      </a:pPr>
      <a:endParaRPr lang="zh-CN"/>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4.4817782190283845E-3"/>
          <c:y val="4.2454097551660498E-2"/>
          <c:w val="0.96713362639379208"/>
          <c:h val="0.83792688618833666"/>
        </c:manualLayout>
      </c:layout>
      <c:bar3DChart>
        <c:barDir val="col"/>
        <c:grouping val="clustered"/>
        <c:varyColors val="0"/>
        <c:ser>
          <c:idx val="0"/>
          <c:order val="0"/>
          <c:tx>
            <c:strRef>
              <c:f>Sheet1!$B$1</c:f>
              <c:strCache>
                <c:ptCount val="1"/>
                <c:pt idx="0">
                  <c:v>中国港湾新签合同额 （亿美元）</c:v>
                </c:pt>
              </c:strCache>
            </c:strRef>
          </c:tx>
          <c:spPr>
            <a:solidFill>
              <a:srgbClr val="4F81BD"/>
            </a:solidFill>
          </c:spPr>
          <c:invertIfNegative val="0"/>
          <c:dPt>
            <c:idx val="0"/>
            <c:invertIfNegative val="0"/>
            <c:bubble3D val="0"/>
            <c:spPr>
              <a:solidFill>
                <a:schemeClr val="tx2">
                  <a:lumMod val="20000"/>
                  <a:lumOff val="80000"/>
                </a:schemeClr>
              </a:solidFill>
            </c:spPr>
          </c:dPt>
          <c:dPt>
            <c:idx val="1"/>
            <c:invertIfNegative val="0"/>
            <c:bubble3D val="0"/>
            <c:spPr>
              <a:solidFill>
                <a:schemeClr val="tx2">
                  <a:lumMod val="40000"/>
                  <a:lumOff val="60000"/>
                </a:schemeClr>
              </a:solidFill>
            </c:spPr>
          </c:dPt>
          <c:dPt>
            <c:idx val="2"/>
            <c:invertIfNegative val="0"/>
            <c:bubble3D val="0"/>
            <c:spPr>
              <a:solidFill>
                <a:schemeClr val="tx2">
                  <a:lumMod val="60000"/>
                  <a:lumOff val="40000"/>
                </a:schemeClr>
              </a:solidFill>
            </c:spPr>
          </c:dPt>
          <c:dPt>
            <c:idx val="3"/>
            <c:invertIfNegative val="0"/>
            <c:bubble3D val="0"/>
            <c:spPr>
              <a:solidFill>
                <a:schemeClr val="tx2">
                  <a:lumMod val="75000"/>
                </a:schemeClr>
              </a:solidFill>
            </c:spPr>
          </c:dPt>
          <c:dPt>
            <c:idx val="4"/>
            <c:invertIfNegative val="0"/>
            <c:bubble3D val="0"/>
            <c:spPr>
              <a:solidFill>
                <a:schemeClr val="tx2">
                  <a:lumMod val="50000"/>
                </a:schemeClr>
              </a:solidFill>
            </c:spPr>
          </c:dPt>
          <c:dPt>
            <c:idx val="5"/>
            <c:invertIfNegative val="0"/>
            <c:bubble3D val="0"/>
            <c:spPr>
              <a:solidFill>
                <a:srgbClr val="FFD701"/>
              </a:solidFill>
            </c:spPr>
          </c:dPt>
          <c:dLbls>
            <c:dLbl>
              <c:idx val="6"/>
              <c:layout>
                <c:manualLayout>
                  <c:x val="8.9635564380568262E-3"/>
                  <c:y val="5.3067621939575987E-3"/>
                </c:manualLayout>
              </c:layout>
              <c:showLegendKey val="0"/>
              <c:showVal val="1"/>
              <c:showCatName val="0"/>
              <c:showSerName val="0"/>
              <c:showPercent val="0"/>
              <c:showBubbleSize val="0"/>
            </c:dLbl>
            <c:dLbl>
              <c:idx val="7"/>
              <c:layout>
                <c:manualLayout>
                  <c:x val="1.493926073009467E-2"/>
                  <c:y val="2.1227048775830256E-2"/>
                </c:manualLayout>
              </c:layout>
              <c:showLegendKey val="0"/>
              <c:showVal val="1"/>
              <c:showCatName val="0"/>
              <c:showSerName val="0"/>
              <c:showPercent val="0"/>
              <c:showBubbleSize val="0"/>
            </c:dLbl>
            <c:txPr>
              <a:bodyPr/>
              <a:lstStyle/>
              <a:p>
                <a:pPr>
                  <a:defRPr b="1">
                    <a:latin typeface="微软雅黑" pitchFamily="34" charset="-122"/>
                    <a:ea typeface="微软雅黑" pitchFamily="34" charset="-122"/>
                  </a:defRPr>
                </a:pPr>
                <a:endParaRPr lang="zh-CN"/>
              </a:p>
            </c:txPr>
            <c:showLegendKey val="0"/>
            <c:showVal val="1"/>
            <c:showCatName val="0"/>
            <c:showSerName val="0"/>
            <c:showPercent val="0"/>
            <c:showBubbleSize val="0"/>
            <c:showLeaderLines val="0"/>
          </c:dLbls>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Sheet1!$B$2:$B$10</c:f>
              <c:numCache>
                <c:formatCode>General</c:formatCode>
                <c:ptCount val="9"/>
                <c:pt idx="0">
                  <c:v>6.1599999999999993</c:v>
                </c:pt>
                <c:pt idx="1">
                  <c:v>9.26</c:v>
                </c:pt>
                <c:pt idx="2">
                  <c:v>12.850000000000001</c:v>
                </c:pt>
                <c:pt idx="3">
                  <c:v>18.979999999999997</c:v>
                </c:pt>
                <c:pt idx="4">
                  <c:v>22.25</c:v>
                </c:pt>
                <c:pt idx="5">
                  <c:v>28.58</c:v>
                </c:pt>
                <c:pt idx="6">
                  <c:v>33</c:v>
                </c:pt>
                <c:pt idx="7">
                  <c:v>35.5</c:v>
                </c:pt>
                <c:pt idx="8">
                  <c:v>39.4</c:v>
                </c:pt>
              </c:numCache>
            </c:numRef>
          </c:val>
        </c:ser>
        <c:dLbls>
          <c:showLegendKey val="0"/>
          <c:showVal val="1"/>
          <c:showCatName val="0"/>
          <c:showSerName val="0"/>
          <c:showPercent val="0"/>
          <c:showBubbleSize val="0"/>
        </c:dLbls>
        <c:gapWidth val="150"/>
        <c:shape val="box"/>
        <c:axId val="289472896"/>
        <c:axId val="289482240"/>
        <c:axId val="0"/>
      </c:bar3DChart>
      <c:catAx>
        <c:axId val="289472896"/>
        <c:scaling>
          <c:orientation val="minMax"/>
        </c:scaling>
        <c:delete val="0"/>
        <c:axPos val="b"/>
        <c:numFmt formatCode="General" sourceLinked="1"/>
        <c:majorTickMark val="none"/>
        <c:minorTickMark val="none"/>
        <c:tickLblPos val="nextTo"/>
        <c:txPr>
          <a:bodyPr/>
          <a:lstStyle/>
          <a:p>
            <a:pPr>
              <a:defRPr b="1">
                <a:latin typeface="微软雅黑" pitchFamily="34" charset="-122"/>
                <a:ea typeface="微软雅黑" pitchFamily="34" charset="-122"/>
              </a:defRPr>
            </a:pPr>
            <a:endParaRPr lang="zh-CN"/>
          </a:p>
        </c:txPr>
        <c:crossAx val="289482240"/>
        <c:crosses val="autoZero"/>
        <c:auto val="1"/>
        <c:lblAlgn val="ctr"/>
        <c:lblOffset val="100"/>
        <c:noMultiLvlLbl val="0"/>
      </c:catAx>
      <c:valAx>
        <c:axId val="289482240"/>
        <c:scaling>
          <c:orientation val="minMax"/>
        </c:scaling>
        <c:delete val="1"/>
        <c:axPos val="l"/>
        <c:numFmt formatCode="General" sourceLinked="1"/>
        <c:majorTickMark val="out"/>
        <c:minorTickMark val="none"/>
        <c:tickLblPos val="none"/>
        <c:crossAx val="289472896"/>
        <c:crosses val="autoZero"/>
        <c:crossBetween val="between"/>
      </c:valAx>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4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人均营业额(十万美元)</c:v>
                </c:pt>
              </c:strCache>
            </c:strRef>
          </c:tx>
          <c:invertIfNegative val="0"/>
          <c:dPt>
            <c:idx val="0"/>
            <c:invertIfNegative val="0"/>
            <c:bubble3D val="0"/>
            <c:spPr>
              <a:solidFill>
                <a:schemeClr val="accent1">
                  <a:lumMod val="40000"/>
                  <a:lumOff val="60000"/>
                </a:schemeClr>
              </a:solidFill>
            </c:spPr>
          </c:dPt>
          <c:dPt>
            <c:idx val="1"/>
            <c:invertIfNegative val="0"/>
            <c:bubble3D val="0"/>
            <c:spPr>
              <a:solidFill>
                <a:schemeClr val="accent1">
                  <a:lumMod val="60000"/>
                  <a:lumOff val="40000"/>
                </a:schemeClr>
              </a:solidFill>
            </c:spPr>
          </c:dPt>
          <c:dPt>
            <c:idx val="2"/>
            <c:invertIfNegative val="0"/>
            <c:bubble3D val="0"/>
            <c:spPr>
              <a:solidFill>
                <a:schemeClr val="accent1">
                  <a:lumMod val="75000"/>
                </a:schemeClr>
              </a:solidFill>
            </c:spPr>
          </c:dPt>
          <c:dPt>
            <c:idx val="3"/>
            <c:invertIfNegative val="0"/>
            <c:bubble3D val="0"/>
            <c:spPr>
              <a:solidFill>
                <a:schemeClr val="accent1">
                  <a:lumMod val="50000"/>
                </a:schemeClr>
              </a:solidFill>
            </c:spPr>
          </c:dPt>
          <c:dPt>
            <c:idx val="4"/>
            <c:invertIfNegative val="0"/>
            <c:bubble3D val="0"/>
            <c:spPr>
              <a:solidFill>
                <a:srgbClr val="FFD701"/>
              </a:solidFill>
            </c:spPr>
          </c:dPt>
          <c:dLbls>
            <c:dLbl>
              <c:idx val="4"/>
              <c:layout/>
              <c:tx>
                <c:rich>
                  <a:bodyPr/>
                  <a:lstStyle/>
                  <a:p>
                    <a:r>
                      <a:rPr lang="en-US" altLang="en-US" sz="1800" b="1" dirty="0">
                        <a:solidFill>
                          <a:schemeClr val="tx1"/>
                        </a:solidFill>
                        <a:latin typeface="+mn-ea"/>
                        <a:ea typeface="+mn-ea"/>
                      </a:rPr>
                      <a:t>50.0</a:t>
                    </a:r>
                    <a:r>
                      <a:rPr lang="en-US" altLang="en-US" b="1" dirty="0"/>
                      <a:t> </a:t>
                    </a:r>
                  </a:p>
                </c:rich>
              </c:tx>
              <c:showLegendKey val="0"/>
              <c:showVal val="1"/>
              <c:showCatName val="0"/>
              <c:showSerName val="0"/>
              <c:showPercent val="0"/>
              <c:showBubbleSize val="0"/>
            </c:dLbl>
            <c:dLbl>
              <c:idx val="5"/>
              <c:layout/>
              <c:tx>
                <c:rich>
                  <a:bodyPr/>
                  <a:lstStyle/>
                  <a:p>
                    <a:pPr algn="ctr" rtl="0">
                      <a:defRPr lang="en-US" altLang="en-US" sz="1800" b="1" i="0" u="none" strike="noStrike" kern="1200" baseline="0" dirty="0">
                        <a:solidFill>
                          <a:schemeClr val="tx1"/>
                        </a:solidFill>
                        <a:latin typeface="+mn-ea"/>
                        <a:ea typeface="+mn-ea"/>
                        <a:cs typeface="+mn-cs"/>
                      </a:defRPr>
                    </a:pPr>
                    <a:r>
                      <a:rPr lang="en-US" altLang="en-US" sz="1800" b="1" i="0" u="none" strike="noStrike" kern="1200" baseline="0" dirty="0">
                        <a:solidFill>
                          <a:schemeClr val="tx1"/>
                        </a:solidFill>
                        <a:latin typeface="+mn-ea"/>
                        <a:ea typeface="+mn-ea"/>
                        <a:cs typeface="+mn-cs"/>
                      </a:rPr>
                      <a:t>58.2 </a:t>
                    </a:r>
                  </a:p>
                </c:rich>
              </c:tx>
              <c:spPr/>
              <c:showLegendKey val="0"/>
              <c:showVal val="1"/>
              <c:showCatName val="0"/>
              <c:showSerName val="0"/>
              <c:showPercent val="0"/>
              <c:showBubbleSize val="0"/>
            </c:dLbl>
            <c:dLbl>
              <c:idx val="6"/>
              <c:layout>
                <c:manualLayout>
                  <c:x val="1.8302473729334148E-2"/>
                  <c:y val="1.0286288188857341E-2"/>
                </c:manualLayout>
              </c:layout>
              <c:spPr/>
              <c:txPr>
                <a:bodyPr/>
                <a:lstStyle/>
                <a:p>
                  <a:pPr algn="ctr" rtl="0">
                    <a:defRPr lang="zh-CN" altLang="en-US" sz="1800" b="1" i="0" u="none" strike="noStrike" kern="1200" baseline="0" dirty="0">
                      <a:solidFill>
                        <a:schemeClr val="tx1"/>
                      </a:solidFill>
                      <a:latin typeface="+mn-lt"/>
                      <a:ea typeface="+mn-ea"/>
                      <a:cs typeface="+mn-cs"/>
                    </a:defRPr>
                  </a:pPr>
                  <a:endParaRPr lang="zh-CN"/>
                </a:p>
              </c:txPr>
              <c:showLegendKey val="0"/>
              <c:showVal val="1"/>
              <c:showCatName val="0"/>
              <c:showSerName val="0"/>
              <c:showPercent val="0"/>
              <c:showBubbleSize val="0"/>
            </c:dLbl>
            <c:dLbl>
              <c:idx val="7"/>
              <c:layout/>
              <c:tx>
                <c:rich>
                  <a:bodyPr/>
                  <a:lstStyle/>
                  <a:p>
                    <a:pPr>
                      <a:defRPr sz="2400" b="1">
                        <a:solidFill>
                          <a:srgbClr val="FF0000"/>
                        </a:solidFill>
                      </a:defRPr>
                    </a:pPr>
                    <a:r>
                      <a:rPr lang="en-US" altLang="en-US" sz="1800" b="0" dirty="0">
                        <a:solidFill>
                          <a:schemeClr val="tx1"/>
                        </a:solidFill>
                      </a:rPr>
                      <a:t>62.6</a:t>
                    </a:r>
                    <a:r>
                      <a:rPr lang="en-US" altLang="en-US" dirty="0"/>
                      <a:t> </a:t>
                    </a:r>
                  </a:p>
                </c:rich>
              </c:tx>
              <c:spPr/>
              <c:showLegendKey val="0"/>
              <c:showVal val="1"/>
              <c:showCatName val="0"/>
              <c:showSerName val="0"/>
              <c:showPercent val="0"/>
              <c:showBubbleSize val="0"/>
            </c:dLbl>
            <c:dLbl>
              <c:idx val="8"/>
              <c:layout/>
              <c:tx>
                <c:rich>
                  <a:bodyPr/>
                  <a:lstStyle/>
                  <a:p>
                    <a:r>
                      <a:rPr lang="en-US" altLang="en-US" sz="2400" dirty="0">
                        <a:solidFill>
                          <a:srgbClr val="FF0000"/>
                        </a:solidFill>
                      </a:rPr>
                      <a:t>64.9</a:t>
                    </a:r>
                    <a:r>
                      <a:rPr lang="en-US" altLang="en-US" dirty="0"/>
                      <a:t> </a:t>
                    </a:r>
                  </a:p>
                </c:rich>
              </c:tx>
              <c:showLegendKey val="0"/>
              <c:showVal val="1"/>
              <c:showCatName val="0"/>
              <c:showSerName val="0"/>
              <c:showPercent val="0"/>
              <c:showBubbleSize val="0"/>
            </c:dLbl>
            <c:txPr>
              <a:bodyPr/>
              <a:lstStyle/>
              <a:p>
                <a:pPr>
                  <a:defRPr b="1"/>
                </a:pPr>
                <a:endParaRPr lang="zh-CN"/>
              </a:p>
            </c:txPr>
            <c:showLegendKey val="0"/>
            <c:showVal val="1"/>
            <c:showCatName val="0"/>
            <c:showSerName val="0"/>
            <c:showPercent val="0"/>
            <c:showBubbleSize val="0"/>
            <c:showLeaderLines val="0"/>
          </c:dLbls>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Sheet1!$B$2:$B$10</c:f>
              <c:numCache>
                <c:formatCode>0.0_ </c:formatCode>
                <c:ptCount val="9"/>
                <c:pt idx="0">
                  <c:v>27</c:v>
                </c:pt>
                <c:pt idx="1">
                  <c:v>29.7</c:v>
                </c:pt>
                <c:pt idx="2">
                  <c:v>35.300000000000011</c:v>
                </c:pt>
                <c:pt idx="3">
                  <c:v>45.6</c:v>
                </c:pt>
                <c:pt idx="4">
                  <c:v>50</c:v>
                </c:pt>
                <c:pt idx="5">
                  <c:v>58.2</c:v>
                </c:pt>
                <c:pt idx="6">
                  <c:v>62.5</c:v>
                </c:pt>
                <c:pt idx="7">
                  <c:v>62.6</c:v>
                </c:pt>
                <c:pt idx="8">
                  <c:v>64.900000000000006</c:v>
                </c:pt>
              </c:numCache>
            </c:numRef>
          </c:val>
        </c:ser>
        <c:ser>
          <c:idx val="1"/>
          <c:order val="1"/>
          <c:tx>
            <c:strRef>
              <c:f>Sheet1!$C$1</c:f>
              <c:strCache>
                <c:ptCount val="1"/>
                <c:pt idx="0">
                  <c:v>人均利润（万美元）</c:v>
                </c:pt>
              </c:strCache>
            </c:strRef>
          </c:tx>
          <c:invertIfNegative val="0"/>
          <c:dPt>
            <c:idx val="0"/>
            <c:invertIfNegative val="0"/>
            <c:bubble3D val="0"/>
            <c:spPr>
              <a:solidFill>
                <a:schemeClr val="accent2">
                  <a:lumMod val="40000"/>
                  <a:lumOff val="60000"/>
                </a:schemeClr>
              </a:solidFill>
            </c:spPr>
          </c:dPt>
          <c:dPt>
            <c:idx val="1"/>
            <c:invertIfNegative val="0"/>
            <c:bubble3D val="0"/>
            <c:spPr>
              <a:solidFill>
                <a:schemeClr val="accent2">
                  <a:lumMod val="60000"/>
                  <a:lumOff val="40000"/>
                </a:schemeClr>
              </a:solidFill>
            </c:spPr>
          </c:dPt>
          <c:dPt>
            <c:idx val="2"/>
            <c:invertIfNegative val="0"/>
            <c:bubble3D val="0"/>
            <c:spPr>
              <a:solidFill>
                <a:schemeClr val="accent2">
                  <a:lumMod val="75000"/>
                </a:schemeClr>
              </a:solidFill>
            </c:spPr>
          </c:dPt>
          <c:dPt>
            <c:idx val="3"/>
            <c:invertIfNegative val="0"/>
            <c:bubble3D val="0"/>
            <c:spPr>
              <a:solidFill>
                <a:schemeClr val="accent2">
                  <a:lumMod val="50000"/>
                </a:schemeClr>
              </a:solidFill>
            </c:spPr>
          </c:dPt>
          <c:dPt>
            <c:idx val="4"/>
            <c:invertIfNegative val="0"/>
            <c:bubble3D val="0"/>
            <c:spPr>
              <a:solidFill>
                <a:srgbClr val="C00000"/>
              </a:solidFill>
            </c:spPr>
          </c:dPt>
          <c:dLbls>
            <c:dLbl>
              <c:idx val="0"/>
              <c:layout>
                <c:manualLayout>
                  <c:x val="3.1613363714304545E-2"/>
                  <c:y val="-1.0286288188857341E-2"/>
                </c:manualLayout>
              </c:layout>
              <c:showLegendKey val="0"/>
              <c:showVal val="1"/>
              <c:showCatName val="0"/>
              <c:showSerName val="0"/>
              <c:showPercent val="0"/>
              <c:showBubbleSize val="0"/>
            </c:dLbl>
            <c:dLbl>
              <c:idx val="1"/>
              <c:layout>
                <c:manualLayout>
                  <c:x val="3.3277224962425592E-2"/>
                  <c:y val="-3.4287627296191192E-3"/>
                </c:manualLayout>
              </c:layout>
              <c:showLegendKey val="0"/>
              <c:showVal val="1"/>
              <c:showCatName val="0"/>
              <c:showSerName val="0"/>
              <c:showPercent val="0"/>
              <c:showBubbleSize val="0"/>
            </c:dLbl>
            <c:dLbl>
              <c:idx val="2"/>
              <c:layout>
                <c:manualLayout>
                  <c:x val="3.4941086210546833E-2"/>
                  <c:y val="3.4287627296191192E-3"/>
                </c:manualLayout>
              </c:layout>
              <c:showLegendKey val="0"/>
              <c:showVal val="1"/>
              <c:showCatName val="0"/>
              <c:showSerName val="0"/>
              <c:showPercent val="0"/>
              <c:showBubbleSize val="0"/>
            </c:dLbl>
            <c:dLbl>
              <c:idx val="3"/>
              <c:layout>
                <c:manualLayout>
                  <c:x val="3.6604947458668421E-2"/>
                  <c:y val="0"/>
                </c:manualLayout>
              </c:layout>
              <c:showLegendKey val="0"/>
              <c:showVal val="1"/>
              <c:showCatName val="0"/>
              <c:showSerName val="0"/>
              <c:showPercent val="0"/>
              <c:showBubbleSize val="0"/>
            </c:dLbl>
            <c:dLbl>
              <c:idx val="4"/>
              <c:layout>
                <c:manualLayout>
                  <c:x val="4.1596531203032305E-2"/>
                  <c:y val="-1.0286288188857341E-2"/>
                </c:manualLayout>
              </c:layout>
              <c:tx>
                <c:rich>
                  <a:bodyPr/>
                  <a:lstStyle/>
                  <a:p>
                    <a:pPr>
                      <a:defRPr sz="2400" b="1">
                        <a:solidFill>
                          <a:srgbClr val="FF0000"/>
                        </a:solidFill>
                      </a:defRPr>
                    </a:pPr>
                    <a:r>
                      <a:rPr lang="en-US" altLang="en-US" sz="1800" b="1" dirty="0">
                        <a:solidFill>
                          <a:schemeClr val="tx1"/>
                        </a:solidFill>
                        <a:latin typeface="+mn-ea"/>
                        <a:ea typeface="+mn-ea"/>
                      </a:rPr>
                      <a:t>31.1 </a:t>
                    </a:r>
                  </a:p>
                </c:rich>
              </c:tx>
              <c:spPr/>
              <c:showLegendKey val="0"/>
              <c:showVal val="1"/>
              <c:showCatName val="0"/>
              <c:showSerName val="0"/>
              <c:showPercent val="0"/>
              <c:showBubbleSize val="0"/>
            </c:dLbl>
            <c:dLbl>
              <c:idx val="5"/>
              <c:layout>
                <c:manualLayout>
                  <c:x val="3.3277224962425592E-2"/>
                  <c:y val="-3.4287627296191192E-3"/>
                </c:manualLayout>
              </c:layout>
              <c:spPr/>
              <c:txPr>
                <a:bodyPr/>
                <a:lstStyle/>
                <a:p>
                  <a:pPr>
                    <a:defRPr lang="zh-CN" altLang="en-US" sz="1800" b="1" i="0" u="none" strike="noStrike" kern="1200" baseline="0" dirty="0">
                      <a:solidFill>
                        <a:schemeClr val="tx1"/>
                      </a:solidFill>
                      <a:latin typeface="+mn-lt"/>
                      <a:ea typeface="+mn-ea"/>
                      <a:cs typeface="+mn-cs"/>
                    </a:defRPr>
                  </a:pPr>
                  <a:endParaRPr lang="zh-CN"/>
                </a:p>
              </c:txPr>
              <c:showLegendKey val="0"/>
              <c:showVal val="1"/>
              <c:showCatName val="0"/>
              <c:showSerName val="0"/>
              <c:showPercent val="0"/>
              <c:showBubbleSize val="0"/>
            </c:dLbl>
            <c:dLbl>
              <c:idx val="6"/>
              <c:layout>
                <c:manualLayout>
                  <c:x val="3.4941086210546833E-2"/>
                  <c:y val="1.2592241049987863E-2"/>
                </c:manualLayout>
              </c:layout>
              <c:spPr/>
              <c:txPr>
                <a:bodyPr/>
                <a:lstStyle/>
                <a:p>
                  <a:pPr algn="ctr" rtl="0">
                    <a:defRPr lang="en-US" altLang="en-US" sz="1800" b="1" i="0" u="none" strike="noStrike" kern="1200" baseline="0" dirty="0">
                      <a:solidFill>
                        <a:schemeClr val="tx1"/>
                      </a:solidFill>
                      <a:latin typeface="+mn-lt"/>
                      <a:ea typeface="+mn-ea"/>
                      <a:cs typeface="+mn-cs"/>
                    </a:defRPr>
                  </a:pPr>
                  <a:endParaRPr lang="zh-CN"/>
                </a:p>
              </c:txPr>
              <c:showLegendKey val="0"/>
              <c:showVal val="1"/>
              <c:showCatName val="0"/>
              <c:showSerName val="0"/>
              <c:showPercent val="0"/>
              <c:showBubbleSize val="0"/>
            </c:dLbl>
            <c:dLbl>
              <c:idx val="7"/>
              <c:layout/>
              <c:tx>
                <c:rich>
                  <a:bodyPr/>
                  <a:lstStyle/>
                  <a:p>
                    <a:pPr>
                      <a:defRPr sz="2400" b="1">
                        <a:solidFill>
                          <a:srgbClr val="FF0000"/>
                        </a:solidFill>
                      </a:defRPr>
                    </a:pPr>
                    <a:r>
                      <a:rPr lang="en-US" altLang="en-US" sz="1800" b="0" dirty="0" smtClean="0">
                        <a:solidFill>
                          <a:schemeClr val="tx1"/>
                        </a:solidFill>
                      </a:rPr>
                      <a:t>45</a:t>
                    </a:r>
                    <a:endParaRPr lang="en-US" altLang="en-US" sz="1800" b="0" dirty="0">
                      <a:solidFill>
                        <a:schemeClr val="tx1"/>
                      </a:solidFill>
                    </a:endParaRPr>
                  </a:p>
                </c:rich>
              </c:tx>
              <c:spPr/>
              <c:showLegendKey val="0"/>
              <c:showVal val="1"/>
              <c:showCatName val="0"/>
              <c:showSerName val="0"/>
              <c:showPercent val="0"/>
              <c:showBubbleSize val="0"/>
            </c:dLbl>
            <c:dLbl>
              <c:idx val="8"/>
              <c:layout/>
              <c:tx>
                <c:rich>
                  <a:bodyPr/>
                  <a:lstStyle/>
                  <a:p>
                    <a:r>
                      <a:rPr lang="en-US" altLang="en-US" sz="2400" b="1" dirty="0">
                        <a:solidFill>
                          <a:srgbClr val="FF0000"/>
                        </a:solidFill>
                      </a:rPr>
                      <a:t>45.6</a:t>
                    </a:r>
                    <a:r>
                      <a:rPr lang="en-US" altLang="en-US" dirty="0"/>
                      <a:t> </a:t>
                    </a:r>
                  </a:p>
                </c:rich>
              </c:tx>
              <c:showLegendKey val="0"/>
              <c:showVal val="1"/>
              <c:showCatName val="0"/>
              <c:showSerName val="0"/>
              <c:showPercent val="0"/>
              <c:showBubbleSize val="0"/>
            </c:dLbl>
            <c:txPr>
              <a:bodyPr/>
              <a:lstStyle/>
              <a:p>
                <a:pPr>
                  <a:defRPr b="1"/>
                </a:pPr>
                <a:endParaRPr lang="zh-CN"/>
              </a:p>
            </c:txPr>
            <c:showLegendKey val="0"/>
            <c:showVal val="1"/>
            <c:showCatName val="0"/>
            <c:showSerName val="0"/>
            <c:showPercent val="0"/>
            <c:showBubbleSize val="0"/>
            <c:showLeaderLines val="0"/>
          </c:dLbls>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Sheet1!$C$2:$C$10</c:f>
              <c:numCache>
                <c:formatCode>0.0_ </c:formatCode>
                <c:ptCount val="9"/>
                <c:pt idx="0">
                  <c:v>3</c:v>
                </c:pt>
                <c:pt idx="1">
                  <c:v>10</c:v>
                </c:pt>
                <c:pt idx="2">
                  <c:v>11.3</c:v>
                </c:pt>
                <c:pt idx="3">
                  <c:v>21.4</c:v>
                </c:pt>
                <c:pt idx="4">
                  <c:v>31.1</c:v>
                </c:pt>
                <c:pt idx="5">
                  <c:v>40</c:v>
                </c:pt>
                <c:pt idx="6">
                  <c:v>45.1</c:v>
                </c:pt>
                <c:pt idx="7">
                  <c:v>44.2</c:v>
                </c:pt>
                <c:pt idx="8">
                  <c:v>45.63</c:v>
                </c:pt>
              </c:numCache>
            </c:numRef>
          </c:val>
        </c:ser>
        <c:dLbls>
          <c:showLegendKey val="0"/>
          <c:showVal val="1"/>
          <c:showCatName val="0"/>
          <c:showSerName val="0"/>
          <c:showPercent val="0"/>
          <c:showBubbleSize val="0"/>
        </c:dLbls>
        <c:gapWidth val="210"/>
        <c:shape val="box"/>
        <c:axId val="286498176"/>
        <c:axId val="286512256"/>
        <c:axId val="0"/>
      </c:bar3DChart>
      <c:catAx>
        <c:axId val="286498176"/>
        <c:scaling>
          <c:orientation val="minMax"/>
        </c:scaling>
        <c:delete val="0"/>
        <c:axPos val="b"/>
        <c:numFmt formatCode="General" sourceLinked="1"/>
        <c:majorTickMark val="none"/>
        <c:minorTickMark val="none"/>
        <c:tickLblPos val="nextTo"/>
        <c:txPr>
          <a:bodyPr/>
          <a:lstStyle/>
          <a:p>
            <a:pPr>
              <a:defRPr b="1"/>
            </a:pPr>
            <a:endParaRPr lang="zh-CN"/>
          </a:p>
        </c:txPr>
        <c:crossAx val="286512256"/>
        <c:crosses val="autoZero"/>
        <c:auto val="1"/>
        <c:lblAlgn val="ctr"/>
        <c:lblOffset val="100"/>
        <c:noMultiLvlLbl val="0"/>
      </c:catAx>
      <c:valAx>
        <c:axId val="286512256"/>
        <c:scaling>
          <c:orientation val="minMax"/>
        </c:scaling>
        <c:delete val="1"/>
        <c:axPos val="l"/>
        <c:numFmt formatCode="0.0_ " sourceLinked="1"/>
        <c:majorTickMark val="out"/>
        <c:minorTickMark val="none"/>
        <c:tickLblPos val="none"/>
        <c:crossAx val="286498176"/>
        <c:crosses val="autoZero"/>
        <c:crossBetween val="between"/>
      </c:valAx>
    </c:plotArea>
    <c:legend>
      <c:legendPos val="t"/>
      <c:layout>
        <c:manualLayout>
          <c:xMode val="edge"/>
          <c:yMode val="edge"/>
          <c:x val="1.634055859621478E-2"/>
          <c:y val="1.218292848165436E-3"/>
          <c:w val="0.96898274405569196"/>
          <c:h val="0.15188149980021456"/>
        </c:manualLayout>
      </c:layout>
      <c:overlay val="0"/>
      <c:txPr>
        <a:bodyPr/>
        <a:lstStyle/>
        <a:p>
          <a:pPr>
            <a:defRPr b="1"/>
          </a:pPr>
          <a:endParaRPr lang="zh-CN"/>
        </a:p>
      </c:txPr>
    </c:legend>
    <c:plotVisOnly val="1"/>
    <c:dispBlanksAs val="gap"/>
    <c:showDLblsOverMax val="0"/>
  </c:chart>
  <c:txPr>
    <a:bodyPr/>
    <a:lstStyle/>
    <a:p>
      <a:pPr>
        <a:defRPr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3CEB1-8AF0-4E59-BD19-1BE4F5064358}"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zh-CN" altLang="en-US"/>
        </a:p>
      </dgm:t>
    </dgm:pt>
    <dgm:pt modelId="{A335FED9-0637-4A28-820D-48C5DA24AC03}">
      <dgm:prSet phldrT="[文本]" custT="1"/>
      <dgm:spPr>
        <a:solidFill>
          <a:schemeClr val="accent5">
            <a:lumMod val="50000"/>
          </a:schemeClr>
        </a:solidFill>
      </dgm:spPr>
      <dgm:t>
        <a:bodyPr anchor="ctr"/>
        <a:lstStyle/>
        <a:p>
          <a:pPr algn="ctr"/>
          <a:r>
            <a:rPr lang="zh-CN" altLang="en-US" sz="2400" b="1" dirty="0" smtClean="0">
              <a:solidFill>
                <a:schemeClr val="accent6">
                  <a:lumMod val="60000"/>
                  <a:lumOff val="40000"/>
                </a:schemeClr>
              </a:solidFill>
              <a:latin typeface="黑体" pitchFamily="49" charset="-122"/>
              <a:ea typeface="黑体" pitchFamily="49" charset="-122"/>
            </a:rPr>
            <a:t>校园</a:t>
          </a:r>
          <a:endParaRPr lang="en-US" altLang="zh-CN" sz="2400" b="1" dirty="0" smtClean="0">
            <a:solidFill>
              <a:schemeClr val="accent6">
                <a:lumMod val="60000"/>
                <a:lumOff val="40000"/>
              </a:schemeClr>
            </a:solidFill>
            <a:latin typeface="黑体" pitchFamily="49" charset="-122"/>
            <a:ea typeface="黑体" pitchFamily="49" charset="-122"/>
          </a:endParaRPr>
        </a:p>
        <a:p>
          <a:pPr algn="ctr"/>
          <a:r>
            <a:rPr lang="zh-CN" altLang="en-US" sz="2400" b="1" dirty="0" smtClean="0">
              <a:solidFill>
                <a:schemeClr val="accent6">
                  <a:lumMod val="60000"/>
                  <a:lumOff val="40000"/>
                </a:schemeClr>
              </a:solidFill>
              <a:latin typeface="黑体" pitchFamily="49" charset="-122"/>
              <a:ea typeface="黑体" pitchFamily="49" charset="-122"/>
            </a:rPr>
            <a:t>延伸</a:t>
          </a:r>
          <a:endParaRPr lang="zh-CN" altLang="en-US" sz="2400" b="1" dirty="0">
            <a:solidFill>
              <a:schemeClr val="accent6">
                <a:lumMod val="60000"/>
                <a:lumOff val="40000"/>
              </a:schemeClr>
            </a:solidFill>
            <a:latin typeface="黑体" pitchFamily="49" charset="-122"/>
            <a:ea typeface="黑体" pitchFamily="49" charset="-122"/>
          </a:endParaRPr>
        </a:p>
      </dgm:t>
    </dgm:pt>
    <dgm:pt modelId="{3E584D16-7FE3-4A37-B0F0-353431BDE104}" type="parTrans" cxnId="{256FEF0B-7DDC-4089-91F2-859FDEE2B094}">
      <dgm:prSet/>
      <dgm:spPr/>
      <dgm:t>
        <a:bodyPr/>
        <a:lstStyle/>
        <a:p>
          <a:endParaRPr lang="zh-CN" altLang="en-US"/>
        </a:p>
      </dgm:t>
    </dgm:pt>
    <dgm:pt modelId="{7442EFE3-98CC-47EB-9DD7-EEB7C9AFC321}" type="sibTrans" cxnId="{256FEF0B-7DDC-4089-91F2-859FDEE2B094}">
      <dgm:prSet/>
      <dgm:spPr>
        <a:solidFill>
          <a:srgbClr val="7030A0"/>
        </a:solidFill>
      </dgm:spPr>
      <dgm:t>
        <a:bodyPr/>
        <a:lstStyle/>
        <a:p>
          <a:endParaRPr lang="zh-CN" altLang="en-US"/>
        </a:p>
      </dgm:t>
    </dgm:pt>
    <dgm:pt modelId="{F624EED5-005A-4D57-9C1E-5640CB8896F9}">
      <dgm:prSet phldrT="[文本]" custT="1"/>
      <dgm:spPr>
        <a:solidFill>
          <a:schemeClr val="accent5">
            <a:lumMod val="50000"/>
          </a:schemeClr>
        </a:solidFill>
      </dgm:spPr>
      <dgm:t>
        <a:bodyPr anchor="ctr"/>
        <a:lstStyle/>
        <a:p>
          <a:pPr algn="ctr"/>
          <a:r>
            <a:rPr lang="zh-CN" altLang="en-US" sz="2400" b="1" dirty="0" smtClean="0">
              <a:solidFill>
                <a:schemeClr val="accent6">
                  <a:lumMod val="60000"/>
                  <a:lumOff val="40000"/>
                </a:schemeClr>
              </a:solidFill>
              <a:latin typeface="黑体" pitchFamily="49" charset="-122"/>
              <a:ea typeface="黑体" pitchFamily="49" charset="-122"/>
            </a:rPr>
            <a:t>入职</a:t>
          </a:r>
          <a:endParaRPr lang="en-US" altLang="zh-CN" sz="2400" b="1" dirty="0" smtClean="0">
            <a:solidFill>
              <a:schemeClr val="accent6">
                <a:lumMod val="60000"/>
                <a:lumOff val="40000"/>
              </a:schemeClr>
            </a:solidFill>
            <a:latin typeface="黑体" pitchFamily="49" charset="-122"/>
            <a:ea typeface="黑体" pitchFamily="49" charset="-122"/>
          </a:endParaRPr>
        </a:p>
        <a:p>
          <a:pPr algn="ctr"/>
          <a:r>
            <a:rPr lang="zh-CN" altLang="en-US" sz="2400" b="1" dirty="0" smtClean="0">
              <a:solidFill>
                <a:schemeClr val="accent6">
                  <a:lumMod val="60000"/>
                  <a:lumOff val="40000"/>
                </a:schemeClr>
              </a:solidFill>
              <a:latin typeface="黑体" pitchFamily="49" charset="-122"/>
              <a:ea typeface="黑体" pitchFamily="49" charset="-122"/>
            </a:rPr>
            <a:t>培训</a:t>
          </a:r>
          <a:endParaRPr lang="zh-CN" altLang="en-US" sz="2400" b="1" dirty="0">
            <a:solidFill>
              <a:schemeClr val="accent6">
                <a:lumMod val="60000"/>
                <a:lumOff val="40000"/>
              </a:schemeClr>
            </a:solidFill>
            <a:latin typeface="黑体" pitchFamily="49" charset="-122"/>
            <a:ea typeface="黑体" pitchFamily="49" charset="-122"/>
          </a:endParaRPr>
        </a:p>
      </dgm:t>
    </dgm:pt>
    <dgm:pt modelId="{A6AA0716-30AA-420A-994E-417567713E7C}" type="parTrans" cxnId="{04360128-C1BB-4BDD-B884-8E9B46F75C91}">
      <dgm:prSet/>
      <dgm:spPr/>
      <dgm:t>
        <a:bodyPr/>
        <a:lstStyle/>
        <a:p>
          <a:endParaRPr lang="zh-CN" altLang="en-US"/>
        </a:p>
      </dgm:t>
    </dgm:pt>
    <dgm:pt modelId="{0BC943BD-E2F7-4E14-A63C-B317E9810A5D}" type="sibTrans" cxnId="{04360128-C1BB-4BDD-B884-8E9B46F75C91}">
      <dgm:prSet/>
      <dgm:spPr>
        <a:solidFill>
          <a:srgbClr val="7030A0"/>
        </a:solidFill>
      </dgm:spPr>
      <dgm:t>
        <a:bodyPr/>
        <a:lstStyle/>
        <a:p>
          <a:endParaRPr lang="zh-CN" altLang="en-US"/>
        </a:p>
      </dgm:t>
    </dgm:pt>
    <dgm:pt modelId="{428E7707-842F-4606-8046-9897806ED7DA}">
      <dgm:prSet phldrT="[文本]" custT="1"/>
      <dgm:spPr>
        <a:solidFill>
          <a:schemeClr val="accent5">
            <a:lumMod val="50000"/>
          </a:schemeClr>
        </a:solidFill>
      </dgm:spPr>
      <dgm:t>
        <a:bodyPr anchor="ctr"/>
        <a:lstStyle/>
        <a:p>
          <a:pPr algn="ctr">
            <a:lnSpc>
              <a:spcPct val="100000"/>
            </a:lnSpc>
          </a:pPr>
          <a:r>
            <a:rPr lang="zh-CN" altLang="en-US" sz="2400" b="1" dirty="0" smtClean="0">
              <a:solidFill>
                <a:schemeClr val="accent6">
                  <a:lumMod val="60000"/>
                  <a:lumOff val="40000"/>
                </a:schemeClr>
              </a:solidFill>
              <a:latin typeface="黑体" pitchFamily="49" charset="-122"/>
              <a:ea typeface="黑体" pitchFamily="49" charset="-122"/>
            </a:rPr>
            <a:t>职业生涯发展设计  </a:t>
          </a:r>
          <a:endParaRPr lang="zh-CN" altLang="en-US" sz="2400" b="1" dirty="0">
            <a:solidFill>
              <a:schemeClr val="accent6">
                <a:lumMod val="60000"/>
                <a:lumOff val="40000"/>
              </a:schemeClr>
            </a:solidFill>
            <a:latin typeface="黑体" pitchFamily="49" charset="-122"/>
            <a:ea typeface="黑体" pitchFamily="49" charset="-122"/>
          </a:endParaRPr>
        </a:p>
      </dgm:t>
    </dgm:pt>
    <dgm:pt modelId="{824945EB-AAC0-46DD-8DC5-F393388B148B}" type="parTrans" cxnId="{AEC47494-29CC-4ED2-AC68-4CF840C94FCC}">
      <dgm:prSet/>
      <dgm:spPr/>
      <dgm:t>
        <a:bodyPr/>
        <a:lstStyle/>
        <a:p>
          <a:endParaRPr lang="zh-CN" altLang="en-US"/>
        </a:p>
      </dgm:t>
    </dgm:pt>
    <dgm:pt modelId="{F0B10C08-BEDF-4132-B4C5-AF0DF6FC4080}" type="sibTrans" cxnId="{AEC47494-29CC-4ED2-AC68-4CF840C94FCC}">
      <dgm:prSet/>
      <dgm:spPr>
        <a:solidFill>
          <a:srgbClr val="7030A0"/>
        </a:solidFill>
      </dgm:spPr>
      <dgm:t>
        <a:bodyPr/>
        <a:lstStyle/>
        <a:p>
          <a:endParaRPr lang="zh-CN" altLang="en-US"/>
        </a:p>
      </dgm:t>
    </dgm:pt>
    <dgm:pt modelId="{E0B1EBC6-42CA-417A-821C-16896EA80EC2}">
      <dgm:prSet phldrT="[文本]" custT="1"/>
      <dgm:spPr>
        <a:solidFill>
          <a:schemeClr val="accent5">
            <a:lumMod val="50000"/>
          </a:schemeClr>
        </a:solidFill>
      </dgm:spPr>
      <dgm:t>
        <a:bodyPr anchor="ctr"/>
        <a:lstStyle/>
        <a:p>
          <a:pPr algn="ctr">
            <a:lnSpc>
              <a:spcPct val="100000"/>
            </a:lnSpc>
          </a:pPr>
          <a:r>
            <a:rPr lang="zh-CN" altLang="en-US" sz="2400" b="1" dirty="0" smtClean="0">
              <a:solidFill>
                <a:schemeClr val="accent6">
                  <a:lumMod val="60000"/>
                  <a:lumOff val="40000"/>
                </a:schemeClr>
              </a:solidFill>
              <a:latin typeface="黑体" pitchFamily="49" charset="-122"/>
              <a:ea typeface="黑体" pitchFamily="49" charset="-122"/>
            </a:rPr>
            <a:t>见习期培养</a:t>
          </a:r>
          <a:endParaRPr lang="zh-CN" altLang="en-US" sz="2400" b="1" dirty="0">
            <a:solidFill>
              <a:schemeClr val="accent6">
                <a:lumMod val="60000"/>
                <a:lumOff val="40000"/>
              </a:schemeClr>
            </a:solidFill>
            <a:latin typeface="黑体" pitchFamily="49" charset="-122"/>
            <a:ea typeface="黑体" pitchFamily="49" charset="-122"/>
          </a:endParaRPr>
        </a:p>
      </dgm:t>
    </dgm:pt>
    <dgm:pt modelId="{04CEB8B4-BDBB-426E-9064-88CC6BA4DCFE}" type="parTrans" cxnId="{4B24B1DB-0764-4753-829F-6F6F9A52027E}">
      <dgm:prSet/>
      <dgm:spPr/>
      <dgm:t>
        <a:bodyPr/>
        <a:lstStyle/>
        <a:p>
          <a:endParaRPr lang="zh-CN" altLang="en-US"/>
        </a:p>
      </dgm:t>
    </dgm:pt>
    <dgm:pt modelId="{3C97EB26-1862-4F03-A26D-A3ABABEBDF45}" type="sibTrans" cxnId="{4B24B1DB-0764-4753-829F-6F6F9A52027E}">
      <dgm:prSet/>
      <dgm:spPr>
        <a:solidFill>
          <a:srgbClr val="7030A0"/>
        </a:solidFill>
      </dgm:spPr>
      <dgm:t>
        <a:bodyPr/>
        <a:lstStyle/>
        <a:p>
          <a:endParaRPr lang="zh-CN" altLang="en-US"/>
        </a:p>
      </dgm:t>
    </dgm:pt>
    <dgm:pt modelId="{1D88EA92-CB96-487F-9FF7-C5687E4C1E9B}">
      <dgm:prSet phldrT="[文本]" custT="1"/>
      <dgm:spPr>
        <a:solidFill>
          <a:schemeClr val="accent5">
            <a:lumMod val="50000"/>
          </a:schemeClr>
        </a:solidFill>
      </dgm:spPr>
      <dgm:t>
        <a:bodyPr anchor="ctr"/>
        <a:lstStyle/>
        <a:p>
          <a:pPr algn="ctr">
            <a:lnSpc>
              <a:spcPct val="100000"/>
            </a:lnSpc>
          </a:pPr>
          <a:r>
            <a:rPr lang="zh-CN" altLang="en-US" sz="2400" b="1" dirty="0" smtClean="0">
              <a:solidFill>
                <a:schemeClr val="accent6">
                  <a:lumMod val="60000"/>
                  <a:lumOff val="40000"/>
                </a:schemeClr>
              </a:solidFill>
              <a:latin typeface="黑体" pitchFamily="49" charset="-122"/>
              <a:ea typeface="黑体" pitchFamily="49" charset="-122"/>
            </a:rPr>
            <a:t>职业生涯发展规划</a:t>
          </a:r>
          <a:endParaRPr lang="zh-CN" altLang="en-US" sz="2400" b="1" dirty="0">
            <a:solidFill>
              <a:schemeClr val="accent6">
                <a:lumMod val="60000"/>
                <a:lumOff val="40000"/>
              </a:schemeClr>
            </a:solidFill>
            <a:latin typeface="黑体" pitchFamily="49" charset="-122"/>
            <a:ea typeface="黑体" pitchFamily="49" charset="-122"/>
          </a:endParaRPr>
        </a:p>
      </dgm:t>
    </dgm:pt>
    <dgm:pt modelId="{8BFBE539-1CDA-4F27-9F1A-36B630BFB11F}" type="parTrans" cxnId="{1F1B7F6B-E707-46A7-9FD5-D46C3E86F0CB}">
      <dgm:prSet/>
      <dgm:spPr/>
      <dgm:t>
        <a:bodyPr/>
        <a:lstStyle/>
        <a:p>
          <a:endParaRPr lang="zh-CN" altLang="en-US"/>
        </a:p>
      </dgm:t>
    </dgm:pt>
    <dgm:pt modelId="{4CC33993-71F9-4AC8-A09A-507A9709AEBB}" type="sibTrans" cxnId="{1F1B7F6B-E707-46A7-9FD5-D46C3E86F0CB}">
      <dgm:prSet/>
      <dgm:spPr/>
      <dgm:t>
        <a:bodyPr/>
        <a:lstStyle/>
        <a:p>
          <a:endParaRPr lang="zh-CN" altLang="en-US"/>
        </a:p>
      </dgm:t>
    </dgm:pt>
    <dgm:pt modelId="{980B0CA3-A4D9-43AF-8D39-7F7DDA9B52E5}" type="pres">
      <dgm:prSet presAssocID="{CD23CEB1-8AF0-4E59-BD19-1BE4F5064358}" presName="Name0" presStyleCnt="0">
        <dgm:presLayoutVars>
          <dgm:dir/>
          <dgm:resizeHandles val="exact"/>
        </dgm:presLayoutVars>
      </dgm:prSet>
      <dgm:spPr/>
      <dgm:t>
        <a:bodyPr/>
        <a:lstStyle/>
        <a:p>
          <a:endParaRPr lang="zh-CN" altLang="en-US"/>
        </a:p>
      </dgm:t>
    </dgm:pt>
    <dgm:pt modelId="{1A2CC0F8-FD4B-4E40-B4F1-2103A6ADABD9}" type="pres">
      <dgm:prSet presAssocID="{A335FED9-0637-4A28-820D-48C5DA24AC03}" presName="node" presStyleLbl="node1" presStyleIdx="0" presStyleCnt="5" custScaleY="135291" custLinFactNeighborX="-7396" custLinFactNeighborY="523">
        <dgm:presLayoutVars>
          <dgm:bulletEnabled val="1"/>
        </dgm:presLayoutVars>
      </dgm:prSet>
      <dgm:spPr/>
      <dgm:t>
        <a:bodyPr/>
        <a:lstStyle/>
        <a:p>
          <a:endParaRPr lang="zh-CN" altLang="en-US"/>
        </a:p>
      </dgm:t>
    </dgm:pt>
    <dgm:pt modelId="{AD4BBA9E-903A-41C1-B395-DA9AF524C5D9}" type="pres">
      <dgm:prSet presAssocID="{7442EFE3-98CC-47EB-9DD7-EEB7C9AFC321}" presName="sibTrans" presStyleLbl="sibTrans2D1" presStyleIdx="0" presStyleCnt="4" custLinFactNeighborX="-933" custLinFactNeighborY="-9820"/>
      <dgm:spPr/>
      <dgm:t>
        <a:bodyPr/>
        <a:lstStyle/>
        <a:p>
          <a:endParaRPr lang="zh-CN" altLang="en-US"/>
        </a:p>
      </dgm:t>
    </dgm:pt>
    <dgm:pt modelId="{D52D723D-986F-4F09-A3C2-38E8D64FE667}" type="pres">
      <dgm:prSet presAssocID="{7442EFE3-98CC-47EB-9DD7-EEB7C9AFC321}" presName="connectorText" presStyleLbl="sibTrans2D1" presStyleIdx="0" presStyleCnt="4"/>
      <dgm:spPr/>
      <dgm:t>
        <a:bodyPr/>
        <a:lstStyle/>
        <a:p>
          <a:endParaRPr lang="zh-CN" altLang="en-US"/>
        </a:p>
      </dgm:t>
    </dgm:pt>
    <dgm:pt modelId="{C9D53FDC-D78F-40BB-856D-81919E4DA7F0}" type="pres">
      <dgm:prSet presAssocID="{F624EED5-005A-4D57-9C1E-5640CB8896F9}" presName="node" presStyleLbl="node1" presStyleIdx="1" presStyleCnt="5" custScaleY="135289" custLinFactNeighborX="-499" custLinFactNeighborY="-1424">
        <dgm:presLayoutVars>
          <dgm:bulletEnabled val="1"/>
        </dgm:presLayoutVars>
      </dgm:prSet>
      <dgm:spPr/>
      <dgm:t>
        <a:bodyPr/>
        <a:lstStyle/>
        <a:p>
          <a:endParaRPr lang="zh-CN" altLang="en-US"/>
        </a:p>
      </dgm:t>
    </dgm:pt>
    <dgm:pt modelId="{6169C542-5F19-4BFA-B376-64D3EA06AB67}" type="pres">
      <dgm:prSet presAssocID="{0BC943BD-E2F7-4E14-A63C-B317E9810A5D}" presName="sibTrans" presStyleLbl="sibTrans2D1" presStyleIdx="1" presStyleCnt="4" custLinFactNeighborX="5489" custLinFactNeighborY="-9551"/>
      <dgm:spPr/>
      <dgm:t>
        <a:bodyPr/>
        <a:lstStyle/>
        <a:p>
          <a:endParaRPr lang="zh-CN" altLang="en-US"/>
        </a:p>
      </dgm:t>
    </dgm:pt>
    <dgm:pt modelId="{7A9A9341-015D-4C46-835E-3D242C34CDEC}" type="pres">
      <dgm:prSet presAssocID="{0BC943BD-E2F7-4E14-A63C-B317E9810A5D}" presName="connectorText" presStyleLbl="sibTrans2D1" presStyleIdx="1" presStyleCnt="4"/>
      <dgm:spPr/>
      <dgm:t>
        <a:bodyPr/>
        <a:lstStyle/>
        <a:p>
          <a:endParaRPr lang="zh-CN" altLang="en-US"/>
        </a:p>
      </dgm:t>
    </dgm:pt>
    <dgm:pt modelId="{A0702087-7041-4252-A55B-F4CB06A25DEE}" type="pres">
      <dgm:prSet presAssocID="{428E7707-842F-4606-8046-9897806ED7DA}" presName="node" presStyleLbl="node1" presStyleIdx="2" presStyleCnt="5" custScaleX="136275" custScaleY="135289" custLinFactNeighborX="4168" custLinFactNeighborY="524">
        <dgm:presLayoutVars>
          <dgm:bulletEnabled val="1"/>
        </dgm:presLayoutVars>
      </dgm:prSet>
      <dgm:spPr/>
      <dgm:t>
        <a:bodyPr/>
        <a:lstStyle/>
        <a:p>
          <a:endParaRPr lang="zh-CN" altLang="en-US"/>
        </a:p>
      </dgm:t>
    </dgm:pt>
    <dgm:pt modelId="{8496897F-5363-4757-BFF7-68E8F05EAB83}" type="pres">
      <dgm:prSet presAssocID="{F0B10C08-BEDF-4132-B4C5-AF0DF6FC4080}" presName="sibTrans" presStyleLbl="sibTrans2D1" presStyleIdx="2" presStyleCnt="4"/>
      <dgm:spPr/>
      <dgm:t>
        <a:bodyPr/>
        <a:lstStyle/>
        <a:p>
          <a:endParaRPr lang="zh-CN" altLang="en-US"/>
        </a:p>
      </dgm:t>
    </dgm:pt>
    <dgm:pt modelId="{5F6C1199-352C-464B-8E1F-EE9B0BFE7FD4}" type="pres">
      <dgm:prSet presAssocID="{F0B10C08-BEDF-4132-B4C5-AF0DF6FC4080}" presName="connectorText" presStyleLbl="sibTrans2D1" presStyleIdx="2" presStyleCnt="4"/>
      <dgm:spPr/>
      <dgm:t>
        <a:bodyPr/>
        <a:lstStyle/>
        <a:p>
          <a:endParaRPr lang="zh-CN" altLang="en-US"/>
        </a:p>
      </dgm:t>
    </dgm:pt>
    <dgm:pt modelId="{864C0E16-9C0D-49F5-934E-AA28FAC22DB8}" type="pres">
      <dgm:prSet presAssocID="{E0B1EBC6-42CA-417A-821C-16896EA80EC2}" presName="node" presStyleLbl="node1" presStyleIdx="3" presStyleCnt="5" custScaleY="135291" custLinFactNeighborX="3238" custLinFactNeighborY="523">
        <dgm:presLayoutVars>
          <dgm:bulletEnabled val="1"/>
        </dgm:presLayoutVars>
      </dgm:prSet>
      <dgm:spPr/>
      <dgm:t>
        <a:bodyPr/>
        <a:lstStyle/>
        <a:p>
          <a:endParaRPr lang="zh-CN" altLang="en-US"/>
        </a:p>
      </dgm:t>
    </dgm:pt>
    <dgm:pt modelId="{12392C88-52EF-4DE5-A51C-815FDC660CEF}" type="pres">
      <dgm:prSet presAssocID="{3C97EB26-1862-4F03-A26D-A3ABABEBDF45}" presName="sibTrans" presStyleLbl="sibTrans2D1" presStyleIdx="3" presStyleCnt="4" custLinFactNeighborX="7755" custLinFactNeighborY="-13997"/>
      <dgm:spPr/>
      <dgm:t>
        <a:bodyPr/>
        <a:lstStyle/>
        <a:p>
          <a:endParaRPr lang="zh-CN" altLang="en-US"/>
        </a:p>
      </dgm:t>
    </dgm:pt>
    <dgm:pt modelId="{4DC8486C-297C-4CC7-B0B9-BE66CEF9D9D4}" type="pres">
      <dgm:prSet presAssocID="{3C97EB26-1862-4F03-A26D-A3ABABEBDF45}" presName="connectorText" presStyleLbl="sibTrans2D1" presStyleIdx="3" presStyleCnt="4"/>
      <dgm:spPr/>
      <dgm:t>
        <a:bodyPr/>
        <a:lstStyle/>
        <a:p>
          <a:endParaRPr lang="zh-CN" altLang="en-US"/>
        </a:p>
      </dgm:t>
    </dgm:pt>
    <dgm:pt modelId="{8E6D207F-FD51-4AC0-A99E-8472EF762FA4}" type="pres">
      <dgm:prSet presAssocID="{1D88EA92-CB96-487F-9FF7-C5687E4C1E9B}" presName="node" presStyleLbl="node1" presStyleIdx="4" presStyleCnt="5" custScaleX="132247" custScaleY="135291" custLinFactNeighborX="2307" custLinFactNeighborY="523">
        <dgm:presLayoutVars>
          <dgm:bulletEnabled val="1"/>
        </dgm:presLayoutVars>
      </dgm:prSet>
      <dgm:spPr/>
      <dgm:t>
        <a:bodyPr/>
        <a:lstStyle/>
        <a:p>
          <a:endParaRPr lang="zh-CN" altLang="en-US"/>
        </a:p>
      </dgm:t>
    </dgm:pt>
  </dgm:ptLst>
  <dgm:cxnLst>
    <dgm:cxn modelId="{F2028608-2851-468A-97CC-28C2795D73BB}" type="presOf" srcId="{A335FED9-0637-4A28-820D-48C5DA24AC03}" destId="{1A2CC0F8-FD4B-4E40-B4F1-2103A6ADABD9}" srcOrd="0" destOrd="0" presId="urn:microsoft.com/office/officeart/2005/8/layout/process1"/>
    <dgm:cxn modelId="{04360128-C1BB-4BDD-B884-8E9B46F75C91}" srcId="{CD23CEB1-8AF0-4E59-BD19-1BE4F5064358}" destId="{F624EED5-005A-4D57-9C1E-5640CB8896F9}" srcOrd="1" destOrd="0" parTransId="{A6AA0716-30AA-420A-994E-417567713E7C}" sibTransId="{0BC943BD-E2F7-4E14-A63C-B317E9810A5D}"/>
    <dgm:cxn modelId="{C6C9711A-C783-487B-8FD9-F27C564A61B6}" type="presOf" srcId="{E0B1EBC6-42CA-417A-821C-16896EA80EC2}" destId="{864C0E16-9C0D-49F5-934E-AA28FAC22DB8}" srcOrd="0" destOrd="0" presId="urn:microsoft.com/office/officeart/2005/8/layout/process1"/>
    <dgm:cxn modelId="{C3899448-8B53-4690-9928-651873411141}" type="presOf" srcId="{7442EFE3-98CC-47EB-9DD7-EEB7C9AFC321}" destId="{AD4BBA9E-903A-41C1-B395-DA9AF524C5D9}" srcOrd="0" destOrd="0" presId="urn:microsoft.com/office/officeart/2005/8/layout/process1"/>
    <dgm:cxn modelId="{4B24B1DB-0764-4753-829F-6F6F9A52027E}" srcId="{CD23CEB1-8AF0-4E59-BD19-1BE4F5064358}" destId="{E0B1EBC6-42CA-417A-821C-16896EA80EC2}" srcOrd="3" destOrd="0" parTransId="{04CEB8B4-BDBB-426E-9064-88CC6BA4DCFE}" sibTransId="{3C97EB26-1862-4F03-A26D-A3ABABEBDF45}"/>
    <dgm:cxn modelId="{D892A00E-8F87-4685-92F0-FB162340C35D}" type="presOf" srcId="{428E7707-842F-4606-8046-9897806ED7DA}" destId="{A0702087-7041-4252-A55B-F4CB06A25DEE}" srcOrd="0" destOrd="0" presId="urn:microsoft.com/office/officeart/2005/8/layout/process1"/>
    <dgm:cxn modelId="{1F1B7F6B-E707-46A7-9FD5-D46C3E86F0CB}" srcId="{CD23CEB1-8AF0-4E59-BD19-1BE4F5064358}" destId="{1D88EA92-CB96-487F-9FF7-C5687E4C1E9B}" srcOrd="4" destOrd="0" parTransId="{8BFBE539-1CDA-4F27-9F1A-36B630BFB11F}" sibTransId="{4CC33993-71F9-4AC8-A09A-507A9709AEBB}"/>
    <dgm:cxn modelId="{970996F4-ABF8-48C6-9C46-B6D0BDF85EDE}" type="presOf" srcId="{F0B10C08-BEDF-4132-B4C5-AF0DF6FC4080}" destId="{5F6C1199-352C-464B-8E1F-EE9B0BFE7FD4}" srcOrd="1" destOrd="0" presId="urn:microsoft.com/office/officeart/2005/8/layout/process1"/>
    <dgm:cxn modelId="{73D5B642-7C0A-40A9-9537-5B06480A3D43}" type="presOf" srcId="{CD23CEB1-8AF0-4E59-BD19-1BE4F5064358}" destId="{980B0CA3-A4D9-43AF-8D39-7F7DDA9B52E5}" srcOrd="0" destOrd="0" presId="urn:microsoft.com/office/officeart/2005/8/layout/process1"/>
    <dgm:cxn modelId="{B82055A0-34B0-4842-8A2C-38D95BB35DBF}" type="presOf" srcId="{F0B10C08-BEDF-4132-B4C5-AF0DF6FC4080}" destId="{8496897F-5363-4757-BFF7-68E8F05EAB83}" srcOrd="0" destOrd="0" presId="urn:microsoft.com/office/officeart/2005/8/layout/process1"/>
    <dgm:cxn modelId="{E6282D75-F5E1-46A4-96C8-68862BA5347D}" type="presOf" srcId="{1D88EA92-CB96-487F-9FF7-C5687E4C1E9B}" destId="{8E6D207F-FD51-4AC0-A99E-8472EF762FA4}" srcOrd="0" destOrd="0" presId="urn:microsoft.com/office/officeart/2005/8/layout/process1"/>
    <dgm:cxn modelId="{256FEF0B-7DDC-4089-91F2-859FDEE2B094}" srcId="{CD23CEB1-8AF0-4E59-BD19-1BE4F5064358}" destId="{A335FED9-0637-4A28-820D-48C5DA24AC03}" srcOrd="0" destOrd="0" parTransId="{3E584D16-7FE3-4A37-B0F0-353431BDE104}" sibTransId="{7442EFE3-98CC-47EB-9DD7-EEB7C9AFC321}"/>
    <dgm:cxn modelId="{41415AD1-5E4B-4625-B967-8E028E12158B}" type="presOf" srcId="{7442EFE3-98CC-47EB-9DD7-EEB7C9AFC321}" destId="{D52D723D-986F-4F09-A3C2-38E8D64FE667}" srcOrd="1" destOrd="0" presId="urn:microsoft.com/office/officeart/2005/8/layout/process1"/>
    <dgm:cxn modelId="{35F71949-9FF4-49A7-8AD8-8F63C46F9917}" type="presOf" srcId="{0BC943BD-E2F7-4E14-A63C-B317E9810A5D}" destId="{7A9A9341-015D-4C46-835E-3D242C34CDEC}" srcOrd="1" destOrd="0" presId="urn:microsoft.com/office/officeart/2005/8/layout/process1"/>
    <dgm:cxn modelId="{DFF4C722-4924-405A-9BF2-C28694BA7804}" type="presOf" srcId="{0BC943BD-E2F7-4E14-A63C-B317E9810A5D}" destId="{6169C542-5F19-4BFA-B376-64D3EA06AB67}" srcOrd="0" destOrd="0" presId="urn:microsoft.com/office/officeart/2005/8/layout/process1"/>
    <dgm:cxn modelId="{5F2B64B4-209D-4CFA-95C3-76DA13B6C88C}" type="presOf" srcId="{3C97EB26-1862-4F03-A26D-A3ABABEBDF45}" destId="{12392C88-52EF-4DE5-A51C-815FDC660CEF}" srcOrd="0" destOrd="0" presId="urn:microsoft.com/office/officeart/2005/8/layout/process1"/>
    <dgm:cxn modelId="{8D63C55A-6F47-4FA0-8A30-41DD42C701B0}" type="presOf" srcId="{F624EED5-005A-4D57-9C1E-5640CB8896F9}" destId="{C9D53FDC-D78F-40BB-856D-81919E4DA7F0}" srcOrd="0" destOrd="0" presId="urn:microsoft.com/office/officeart/2005/8/layout/process1"/>
    <dgm:cxn modelId="{AEC47494-29CC-4ED2-AC68-4CF840C94FCC}" srcId="{CD23CEB1-8AF0-4E59-BD19-1BE4F5064358}" destId="{428E7707-842F-4606-8046-9897806ED7DA}" srcOrd="2" destOrd="0" parTransId="{824945EB-AAC0-46DD-8DC5-F393388B148B}" sibTransId="{F0B10C08-BEDF-4132-B4C5-AF0DF6FC4080}"/>
    <dgm:cxn modelId="{D0C9AD56-8EF4-436E-8CA7-A75BC63359B2}" type="presOf" srcId="{3C97EB26-1862-4F03-A26D-A3ABABEBDF45}" destId="{4DC8486C-297C-4CC7-B0B9-BE66CEF9D9D4}" srcOrd="1" destOrd="0" presId="urn:microsoft.com/office/officeart/2005/8/layout/process1"/>
    <dgm:cxn modelId="{656B2155-93E3-4C4C-A35B-BBEE21A632AC}" type="presParOf" srcId="{980B0CA3-A4D9-43AF-8D39-7F7DDA9B52E5}" destId="{1A2CC0F8-FD4B-4E40-B4F1-2103A6ADABD9}" srcOrd="0" destOrd="0" presId="urn:microsoft.com/office/officeart/2005/8/layout/process1"/>
    <dgm:cxn modelId="{AD5AD06A-AB7A-46E6-A453-4D770EC9383F}" type="presParOf" srcId="{980B0CA3-A4D9-43AF-8D39-7F7DDA9B52E5}" destId="{AD4BBA9E-903A-41C1-B395-DA9AF524C5D9}" srcOrd="1" destOrd="0" presId="urn:microsoft.com/office/officeart/2005/8/layout/process1"/>
    <dgm:cxn modelId="{18079380-83FD-415D-A0DC-537D6F47D111}" type="presParOf" srcId="{AD4BBA9E-903A-41C1-B395-DA9AF524C5D9}" destId="{D52D723D-986F-4F09-A3C2-38E8D64FE667}" srcOrd="0" destOrd="0" presId="urn:microsoft.com/office/officeart/2005/8/layout/process1"/>
    <dgm:cxn modelId="{4AC8EFF2-D0C3-4347-AC18-780823547EF5}" type="presParOf" srcId="{980B0CA3-A4D9-43AF-8D39-7F7DDA9B52E5}" destId="{C9D53FDC-D78F-40BB-856D-81919E4DA7F0}" srcOrd="2" destOrd="0" presId="urn:microsoft.com/office/officeart/2005/8/layout/process1"/>
    <dgm:cxn modelId="{6794BC5B-B0D1-4574-8E9A-38973058BAF8}" type="presParOf" srcId="{980B0CA3-A4D9-43AF-8D39-7F7DDA9B52E5}" destId="{6169C542-5F19-4BFA-B376-64D3EA06AB67}" srcOrd="3" destOrd="0" presId="urn:microsoft.com/office/officeart/2005/8/layout/process1"/>
    <dgm:cxn modelId="{89DEBB3B-3A75-43B2-9849-C1D695479651}" type="presParOf" srcId="{6169C542-5F19-4BFA-B376-64D3EA06AB67}" destId="{7A9A9341-015D-4C46-835E-3D242C34CDEC}" srcOrd="0" destOrd="0" presId="urn:microsoft.com/office/officeart/2005/8/layout/process1"/>
    <dgm:cxn modelId="{DA34796F-427D-435A-9B08-DEE2A653B36A}" type="presParOf" srcId="{980B0CA3-A4D9-43AF-8D39-7F7DDA9B52E5}" destId="{A0702087-7041-4252-A55B-F4CB06A25DEE}" srcOrd="4" destOrd="0" presId="urn:microsoft.com/office/officeart/2005/8/layout/process1"/>
    <dgm:cxn modelId="{BA294207-29CD-4590-B89A-02171CB9E574}" type="presParOf" srcId="{980B0CA3-A4D9-43AF-8D39-7F7DDA9B52E5}" destId="{8496897F-5363-4757-BFF7-68E8F05EAB83}" srcOrd="5" destOrd="0" presId="urn:microsoft.com/office/officeart/2005/8/layout/process1"/>
    <dgm:cxn modelId="{E30403C3-472F-43A6-A257-1581B949A72F}" type="presParOf" srcId="{8496897F-5363-4757-BFF7-68E8F05EAB83}" destId="{5F6C1199-352C-464B-8E1F-EE9B0BFE7FD4}" srcOrd="0" destOrd="0" presId="urn:microsoft.com/office/officeart/2005/8/layout/process1"/>
    <dgm:cxn modelId="{FB044522-5BBF-4084-9FAA-EB5914A3F54A}" type="presParOf" srcId="{980B0CA3-A4D9-43AF-8D39-7F7DDA9B52E5}" destId="{864C0E16-9C0D-49F5-934E-AA28FAC22DB8}" srcOrd="6" destOrd="0" presId="urn:microsoft.com/office/officeart/2005/8/layout/process1"/>
    <dgm:cxn modelId="{42B5CE58-1CB2-449B-8498-5882F3B7249F}" type="presParOf" srcId="{980B0CA3-A4D9-43AF-8D39-7F7DDA9B52E5}" destId="{12392C88-52EF-4DE5-A51C-815FDC660CEF}" srcOrd="7" destOrd="0" presId="urn:microsoft.com/office/officeart/2005/8/layout/process1"/>
    <dgm:cxn modelId="{06E6F105-0131-4D76-AA73-EF17CDF4DBAE}" type="presParOf" srcId="{12392C88-52EF-4DE5-A51C-815FDC660CEF}" destId="{4DC8486C-297C-4CC7-B0B9-BE66CEF9D9D4}" srcOrd="0" destOrd="0" presId="urn:microsoft.com/office/officeart/2005/8/layout/process1"/>
    <dgm:cxn modelId="{72D25DBC-02FD-4E7B-AEF5-A151F870EA52}" type="presParOf" srcId="{980B0CA3-A4D9-43AF-8D39-7F7DDA9B52E5}" destId="{8E6D207F-FD51-4AC0-A99E-8472EF762FA4}"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59D98-E8C0-4475-9A7D-32CF59E4726E}" type="doc">
      <dgm:prSet loTypeId="urn:microsoft.com/office/officeart/2005/8/layout/hierarchy3" loCatId="relationship" qsTypeId="urn:microsoft.com/office/officeart/2005/8/quickstyle/simple1" qsCatId="simple" csTypeId="urn:microsoft.com/office/officeart/2005/8/colors/accent1_1" csCatId="accent1" phldr="1"/>
      <dgm:spPr/>
      <dgm:t>
        <a:bodyPr/>
        <a:lstStyle/>
        <a:p>
          <a:endParaRPr lang="zh-CN" altLang="en-US"/>
        </a:p>
      </dgm:t>
    </dgm:pt>
    <dgm:pt modelId="{874DE39A-8716-41A8-9474-992DF4062ADB}">
      <dgm:prSet phldrT="[文本]" custT="1"/>
      <dgm:spPr>
        <a:xfrm>
          <a:off x="0" y="0"/>
          <a:ext cx="8339678" cy="45436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zh-CN" altLang="en-US" sz="2800" b="1" spc="600" dirty="0" smtClean="0">
              <a:solidFill>
                <a:srgbClr val="4F81BD">
                  <a:lumMod val="75000"/>
                </a:srgbClr>
              </a:solidFill>
              <a:latin typeface="微软雅黑" pitchFamily="34" charset="-122"/>
              <a:ea typeface="微软雅黑" pitchFamily="34" charset="-122"/>
              <a:cs typeface="+mn-cs"/>
            </a:rPr>
            <a:t>基    本    招    聘    要    求 </a:t>
          </a:r>
          <a:endParaRPr lang="zh-CN" altLang="en-US" sz="2800" b="1" spc="600" dirty="0">
            <a:solidFill>
              <a:srgbClr val="4F81BD">
                <a:lumMod val="75000"/>
              </a:srgbClr>
            </a:solidFill>
            <a:latin typeface="微软雅黑" pitchFamily="34" charset="-122"/>
            <a:ea typeface="微软雅黑" pitchFamily="34" charset="-122"/>
            <a:cs typeface="+mn-cs"/>
          </a:endParaRPr>
        </a:p>
      </dgm:t>
    </dgm:pt>
    <dgm:pt modelId="{A7058BCB-82BB-4552-BA7D-B45CEC0DDE45}" type="parTrans" cxnId="{5D4C38D7-C121-4323-8AFC-DB9DC4F30119}">
      <dgm:prSet/>
      <dgm:spPr/>
      <dgm:t>
        <a:bodyPr/>
        <a:lstStyle/>
        <a:p>
          <a:endParaRPr lang="zh-CN" altLang="en-US"/>
        </a:p>
      </dgm:t>
    </dgm:pt>
    <dgm:pt modelId="{3AB6329B-7D30-4212-B17D-A0E3077CA4DF}" type="sibTrans" cxnId="{5D4C38D7-C121-4323-8AFC-DB9DC4F30119}">
      <dgm:prSet/>
      <dgm:spPr/>
      <dgm:t>
        <a:bodyPr/>
        <a:lstStyle/>
        <a:p>
          <a:endParaRPr lang="zh-CN" altLang="en-US"/>
        </a:p>
      </dgm:t>
    </dgm:pt>
    <dgm:pt modelId="{AAB4C89A-3634-4D51-A33D-81E55FDE3632}">
      <dgm:prSet phldrT="[文本]" custT="1"/>
      <dgm:spPr>
        <a:xfrm>
          <a:off x="1680821" y="1397567"/>
          <a:ext cx="3932866" cy="424713"/>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zh-CN" altLang="en-US" sz="2000" b="1" dirty="0" smtClean="0">
              <a:solidFill>
                <a:sysClr val="windowText" lastClr="000000">
                  <a:hueOff val="0"/>
                  <a:satOff val="0"/>
                  <a:lumOff val="0"/>
                  <a:alphaOff val="0"/>
                </a:sysClr>
              </a:solidFill>
              <a:latin typeface="微软雅黑" pitchFamily="34" charset="-122"/>
              <a:ea typeface="微软雅黑" pitchFamily="34" charset="-122"/>
              <a:cs typeface="+mn-cs"/>
            </a:rPr>
            <a:t>形象好、气质佳</a:t>
          </a:r>
          <a:endParaRPr lang="zh-CN" altLang="en-US" sz="2000" b="1"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D144969F-A4BD-4F8E-9F34-77A3A84374D7}" type="parTrans" cxnId="{4263824D-8722-4D1C-870B-B292B35710E7}">
      <dgm:prSet/>
      <dgm:spPr>
        <a:xfrm>
          <a:off x="833967" y="454365"/>
          <a:ext cx="846853" cy="1155558"/>
        </a:xfrm>
        <a:custGeom>
          <a:avLst/>
          <a:gdLst/>
          <a:ahLst/>
          <a:cxnLst/>
          <a:rect l="0" t="0" r="0" b="0"/>
          <a:pathLst>
            <a:path>
              <a:moveTo>
                <a:pt x="0" y="0"/>
              </a:moveTo>
              <a:lnTo>
                <a:pt x="0" y="1155558"/>
              </a:lnTo>
              <a:lnTo>
                <a:pt x="846853" y="1155558"/>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F5E1708C-4DF2-422A-8673-E0E6FC3A8919}" type="sibTrans" cxnId="{4263824D-8722-4D1C-870B-B292B35710E7}">
      <dgm:prSet/>
      <dgm:spPr/>
      <dgm:t>
        <a:bodyPr/>
        <a:lstStyle/>
        <a:p>
          <a:endParaRPr lang="zh-CN" altLang="en-US"/>
        </a:p>
      </dgm:t>
    </dgm:pt>
    <dgm:pt modelId="{0D832D82-63D1-4C0E-8F8E-55D3B57B09ED}">
      <dgm:prSet phldrT="[文本]" custT="1"/>
      <dgm:spPr>
        <a:xfrm>
          <a:off x="3384374" y="1976308"/>
          <a:ext cx="3958665" cy="451999"/>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lnSpc>
              <a:spcPct val="80000"/>
            </a:lnSpc>
          </a:pPr>
          <a:r>
            <a:rPr lang="zh-CN" altLang="en-US" sz="2000" b="1" dirty="0" smtClean="0">
              <a:solidFill>
                <a:sysClr val="windowText" lastClr="000000">
                  <a:hueOff val="0"/>
                  <a:satOff val="0"/>
                  <a:lumOff val="0"/>
                  <a:alphaOff val="0"/>
                </a:sysClr>
              </a:solidFill>
              <a:latin typeface="微软雅黑" pitchFamily="34" charset="-122"/>
              <a:ea typeface="微软雅黑" pitchFamily="34" charset="-122"/>
              <a:cs typeface="+mn-cs"/>
            </a:rPr>
            <a:t>爱岗敬业，吃苦耐劳</a:t>
          </a:r>
          <a:endParaRPr lang="zh-CN" altLang="en-US" sz="2000" b="1"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29C92F0E-4376-40F3-B470-60C1E8FE5A07}" type="parTrans" cxnId="{472EE78C-ADFA-40FF-9302-4D6F24E0EF18}">
      <dgm:prSet/>
      <dgm:spPr>
        <a:xfrm>
          <a:off x="833967" y="454365"/>
          <a:ext cx="2550406" cy="1747942"/>
        </a:xfrm>
        <a:custGeom>
          <a:avLst/>
          <a:gdLst/>
          <a:ahLst/>
          <a:cxnLst/>
          <a:rect l="0" t="0" r="0" b="0"/>
          <a:pathLst>
            <a:path>
              <a:moveTo>
                <a:pt x="0" y="0"/>
              </a:moveTo>
              <a:lnTo>
                <a:pt x="0" y="1747942"/>
              </a:lnTo>
              <a:lnTo>
                <a:pt x="2550406" y="17479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65412EFE-9C42-402F-837D-48EDD4DCE67B}" type="sibTrans" cxnId="{472EE78C-ADFA-40FF-9302-4D6F24E0EF18}">
      <dgm:prSet/>
      <dgm:spPr/>
      <dgm:t>
        <a:bodyPr/>
        <a:lstStyle/>
        <a:p>
          <a:endParaRPr lang="zh-CN" altLang="en-US"/>
        </a:p>
      </dgm:t>
    </dgm:pt>
    <dgm:pt modelId="{254E7C1B-5C93-4606-9449-C35CD03B16E7}">
      <dgm:prSet phldrT="[文本]" custT="1"/>
      <dgm:spPr>
        <a:xfrm>
          <a:off x="1656185" y="2552370"/>
          <a:ext cx="3955803" cy="615981"/>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zh-CN" altLang="en-US" sz="1400" b="1" dirty="0" smtClean="0">
              <a:solidFill>
                <a:sysClr val="windowText" lastClr="000000">
                  <a:hueOff val="0"/>
                  <a:satOff val="0"/>
                  <a:lumOff val="0"/>
                  <a:alphaOff val="0"/>
                </a:sysClr>
              </a:solidFill>
              <a:latin typeface="微软雅黑" pitchFamily="34" charset="-122"/>
              <a:ea typeface="微软雅黑" pitchFamily="34" charset="-122"/>
              <a:cs typeface="+mn-cs"/>
            </a:rPr>
            <a:t>在校学习期间能够积极参加社会活动                             具有较强组织协调能力，综合素质高</a:t>
          </a:r>
          <a:endParaRPr lang="zh-CN" altLang="en-US" sz="1400" b="1"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9D3BAECD-31E8-4179-AE0E-C337831DD2E8}" type="parTrans" cxnId="{B4A1E57E-56C5-435E-A7D2-45F466FD813E}">
      <dgm:prSet/>
      <dgm:spPr>
        <a:xfrm>
          <a:off x="833967" y="454365"/>
          <a:ext cx="822217" cy="2405996"/>
        </a:xfrm>
        <a:custGeom>
          <a:avLst/>
          <a:gdLst/>
          <a:ahLst/>
          <a:cxnLst/>
          <a:rect l="0" t="0" r="0" b="0"/>
          <a:pathLst>
            <a:path>
              <a:moveTo>
                <a:pt x="0" y="0"/>
              </a:moveTo>
              <a:lnTo>
                <a:pt x="0" y="2405996"/>
              </a:lnTo>
              <a:lnTo>
                <a:pt x="822217" y="240599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2A361C88-9EBC-4C00-8EF9-66CE88959A9F}" type="sibTrans" cxnId="{B4A1E57E-56C5-435E-A7D2-45F466FD813E}">
      <dgm:prSet/>
      <dgm:spPr/>
      <dgm:t>
        <a:bodyPr/>
        <a:lstStyle/>
        <a:p>
          <a:endParaRPr lang="zh-CN" altLang="en-US"/>
        </a:p>
      </dgm:t>
    </dgm:pt>
    <dgm:pt modelId="{97C5A31E-F9D0-445F-A303-4949BCA7ACE1}">
      <dgm:prSet phldrT="[文本]" custT="1"/>
      <dgm:spPr>
        <a:xfrm>
          <a:off x="3312368" y="824176"/>
          <a:ext cx="3952552" cy="415196"/>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zh-CN" altLang="en-US" sz="2000" b="1" dirty="0" smtClean="0">
              <a:solidFill>
                <a:sysClr val="windowText" lastClr="000000">
                  <a:hueOff val="0"/>
                  <a:satOff val="0"/>
                  <a:lumOff val="0"/>
                  <a:alphaOff val="0"/>
                </a:sysClr>
              </a:solidFill>
              <a:latin typeface="微软雅黑" pitchFamily="34" charset="-122"/>
              <a:ea typeface="微软雅黑" pitchFamily="34" charset="-122"/>
              <a:cs typeface="+mn-cs"/>
            </a:rPr>
            <a:t>英语六级或雅思</a:t>
          </a:r>
          <a:r>
            <a:rPr lang="en-US" altLang="zh-CN" sz="2000" b="1" dirty="0" smtClean="0">
              <a:solidFill>
                <a:sysClr val="windowText" lastClr="000000">
                  <a:hueOff val="0"/>
                  <a:satOff val="0"/>
                  <a:lumOff val="0"/>
                  <a:alphaOff val="0"/>
                </a:sysClr>
              </a:solidFill>
              <a:latin typeface="微软雅黑" pitchFamily="34" charset="-122"/>
              <a:ea typeface="微软雅黑" pitchFamily="34" charset="-122"/>
              <a:cs typeface="+mn-cs"/>
            </a:rPr>
            <a:t>6.0</a:t>
          </a:r>
          <a:r>
            <a:rPr lang="zh-CN" altLang="en-US" sz="2000" b="1" dirty="0" smtClean="0">
              <a:solidFill>
                <a:sysClr val="windowText" lastClr="000000">
                  <a:hueOff val="0"/>
                  <a:satOff val="0"/>
                  <a:lumOff val="0"/>
                  <a:alphaOff val="0"/>
                </a:sysClr>
              </a:solidFill>
              <a:latin typeface="微软雅黑" pitchFamily="34" charset="-122"/>
              <a:ea typeface="微软雅黑" pitchFamily="34" charset="-122"/>
              <a:cs typeface="+mn-cs"/>
            </a:rPr>
            <a:t>以上水平 </a:t>
          </a:r>
          <a:endParaRPr lang="zh-CN" altLang="en-US" sz="2000" b="1"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285658F9-4DC6-4DE0-91F1-6FBD4F071EE6}" type="sibTrans" cxnId="{1B9ACDF6-765D-4855-937C-A7628AF7F49B}">
      <dgm:prSet/>
      <dgm:spPr/>
      <dgm:t>
        <a:bodyPr/>
        <a:lstStyle/>
        <a:p>
          <a:endParaRPr lang="zh-CN" altLang="en-US"/>
        </a:p>
      </dgm:t>
    </dgm:pt>
    <dgm:pt modelId="{6CA2D8FB-0DDE-4FE3-8D65-3DD199AD4C97}" type="parTrans" cxnId="{1B9ACDF6-765D-4855-937C-A7628AF7F49B}">
      <dgm:prSet/>
      <dgm:spPr>
        <a:xfrm>
          <a:off x="833967" y="454365"/>
          <a:ext cx="2478400" cy="577409"/>
        </a:xfrm>
        <a:custGeom>
          <a:avLst/>
          <a:gdLst/>
          <a:ahLst/>
          <a:cxnLst/>
          <a:rect l="0" t="0" r="0" b="0"/>
          <a:pathLst>
            <a:path>
              <a:moveTo>
                <a:pt x="0" y="0"/>
              </a:moveTo>
              <a:lnTo>
                <a:pt x="0" y="577409"/>
              </a:lnTo>
              <a:lnTo>
                <a:pt x="2478400" y="57740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58FDC463-B430-4D41-8C0E-5D90829649C2}">
      <dgm:prSet phldrT="[文本]" custT="1"/>
      <dgm:spPr>
        <a:xfrm>
          <a:off x="3384374" y="3384374"/>
          <a:ext cx="3958102" cy="449892"/>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zh-CN" altLang="en-US" sz="2000" b="1" dirty="0" smtClean="0">
              <a:solidFill>
                <a:sysClr val="windowText" lastClr="000000">
                  <a:hueOff val="0"/>
                  <a:satOff val="0"/>
                  <a:lumOff val="0"/>
                  <a:alphaOff val="0"/>
                </a:sysClr>
              </a:solidFill>
              <a:latin typeface="微软雅黑" pitchFamily="34" charset="-122"/>
              <a:ea typeface="微软雅黑" pitchFamily="34" charset="-122"/>
              <a:cs typeface="+mn-cs"/>
            </a:rPr>
            <a:t>学生党员、学生干部等优先考虑</a:t>
          </a:r>
          <a:endParaRPr lang="zh-CN" altLang="en-US" sz="2000" b="1"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76E0F577-DC52-44EA-9AA8-7EADBDEF7F2C}" type="parTrans" cxnId="{63039B22-03E0-413E-BDD0-423EF4401F8E}">
      <dgm:prSet/>
      <dgm:spPr>
        <a:xfrm>
          <a:off x="833967" y="454365"/>
          <a:ext cx="2550406" cy="3154954"/>
        </a:xfrm>
        <a:custGeom>
          <a:avLst/>
          <a:gdLst/>
          <a:ahLst/>
          <a:cxnLst/>
          <a:rect l="0" t="0" r="0" b="0"/>
          <a:pathLst>
            <a:path>
              <a:moveTo>
                <a:pt x="0" y="0"/>
              </a:moveTo>
              <a:lnTo>
                <a:pt x="0" y="3154954"/>
              </a:lnTo>
              <a:lnTo>
                <a:pt x="2550406" y="3154954"/>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309D16D5-0451-49E8-AA56-67FAF338A393}" type="sibTrans" cxnId="{63039B22-03E0-413E-BDD0-423EF4401F8E}">
      <dgm:prSet/>
      <dgm:spPr/>
      <dgm:t>
        <a:bodyPr/>
        <a:lstStyle/>
        <a:p>
          <a:endParaRPr lang="zh-CN" altLang="en-US"/>
        </a:p>
      </dgm:t>
    </dgm:pt>
    <dgm:pt modelId="{C8B54DCB-1EB5-43FA-A444-559F41FACC46}" type="pres">
      <dgm:prSet presAssocID="{59759D98-E8C0-4475-9A7D-32CF59E4726E}" presName="diagram" presStyleCnt="0">
        <dgm:presLayoutVars>
          <dgm:chPref val="1"/>
          <dgm:dir/>
          <dgm:animOne val="branch"/>
          <dgm:animLvl val="lvl"/>
          <dgm:resizeHandles/>
        </dgm:presLayoutVars>
      </dgm:prSet>
      <dgm:spPr/>
      <dgm:t>
        <a:bodyPr/>
        <a:lstStyle/>
        <a:p>
          <a:endParaRPr lang="zh-CN" altLang="en-US"/>
        </a:p>
      </dgm:t>
    </dgm:pt>
    <dgm:pt modelId="{ADB4C7AC-3699-40E0-9F71-63C37FC5D32D}" type="pres">
      <dgm:prSet presAssocID="{874DE39A-8716-41A8-9474-992DF4062ADB}" presName="root" presStyleCnt="0"/>
      <dgm:spPr/>
    </dgm:pt>
    <dgm:pt modelId="{6342720B-E00C-48CC-8DC0-5F772CBFD6A1}" type="pres">
      <dgm:prSet presAssocID="{874DE39A-8716-41A8-9474-992DF4062ADB}" presName="rootComposite" presStyleCnt="0"/>
      <dgm:spPr/>
    </dgm:pt>
    <dgm:pt modelId="{F507F3F2-45CD-4255-8004-A8E301250D06}" type="pres">
      <dgm:prSet presAssocID="{874DE39A-8716-41A8-9474-992DF4062ADB}" presName="rootText" presStyleLbl="node1" presStyleIdx="0" presStyleCnt="1" custScaleX="722527" custScaleY="116564" custLinFactNeighborX="-574" custLinFactNeighborY="-45957"/>
      <dgm:spPr/>
      <dgm:t>
        <a:bodyPr/>
        <a:lstStyle/>
        <a:p>
          <a:endParaRPr lang="zh-CN" altLang="en-US"/>
        </a:p>
      </dgm:t>
    </dgm:pt>
    <dgm:pt modelId="{567B3A3A-38E8-4799-B2A1-196C774C2AEA}" type="pres">
      <dgm:prSet presAssocID="{874DE39A-8716-41A8-9474-992DF4062ADB}" presName="rootConnector" presStyleLbl="node1" presStyleIdx="0" presStyleCnt="1"/>
      <dgm:spPr/>
      <dgm:t>
        <a:bodyPr/>
        <a:lstStyle/>
        <a:p>
          <a:endParaRPr lang="zh-CN" altLang="en-US"/>
        </a:p>
      </dgm:t>
    </dgm:pt>
    <dgm:pt modelId="{C2CA6E67-8C9A-43BB-9AE9-E97790A6304F}" type="pres">
      <dgm:prSet presAssocID="{874DE39A-8716-41A8-9474-992DF4062ADB}" presName="childShape" presStyleCnt="0"/>
      <dgm:spPr/>
    </dgm:pt>
    <dgm:pt modelId="{09D2CA2D-B766-4263-BB76-F8B021ADC71E}" type="pres">
      <dgm:prSet presAssocID="{6CA2D8FB-0DDE-4FE3-8D65-3DD199AD4C97}" presName="Name13" presStyleLbl="parChTrans1D2" presStyleIdx="0" presStyleCnt="5"/>
      <dgm:spPr/>
      <dgm:t>
        <a:bodyPr/>
        <a:lstStyle/>
        <a:p>
          <a:endParaRPr lang="zh-CN" altLang="en-US"/>
        </a:p>
      </dgm:t>
    </dgm:pt>
    <dgm:pt modelId="{ED079E86-A0E0-4815-A408-D4F9B8097552}" type="pres">
      <dgm:prSet presAssocID="{97C5A31E-F9D0-445F-A303-4949BCA7ACE1}" presName="childText" presStyleLbl="bgAcc1" presStyleIdx="0" presStyleCnt="5" custScaleX="428048" custScaleY="71943" custLinFactX="77369" custLinFactNeighborX="100000" custLinFactNeighborY="-6878">
        <dgm:presLayoutVars>
          <dgm:bulletEnabled val="1"/>
        </dgm:presLayoutVars>
      </dgm:prSet>
      <dgm:spPr/>
      <dgm:t>
        <a:bodyPr/>
        <a:lstStyle/>
        <a:p>
          <a:endParaRPr lang="zh-CN" altLang="en-US"/>
        </a:p>
      </dgm:t>
    </dgm:pt>
    <dgm:pt modelId="{19BFC00E-B43E-4995-81ED-FF6BCABE3BAB}" type="pres">
      <dgm:prSet presAssocID="{D144969F-A4BD-4F8E-9F34-77A3A84374D7}" presName="Name13" presStyleLbl="parChTrans1D2" presStyleIdx="1" presStyleCnt="5"/>
      <dgm:spPr/>
      <dgm:t>
        <a:bodyPr/>
        <a:lstStyle/>
        <a:p>
          <a:endParaRPr lang="zh-CN" altLang="en-US"/>
        </a:p>
      </dgm:t>
    </dgm:pt>
    <dgm:pt modelId="{2D90D3A4-29EE-40A2-B155-1BD5FA2A5734}" type="pres">
      <dgm:prSet presAssocID="{AAB4C89A-3634-4D51-A33D-81E55FDE3632}" presName="childText" presStyleLbl="bgAcc1" presStyleIdx="1" presStyleCnt="5" custScaleX="425916" custScaleY="73592" custLinFactNeighborX="678" custLinFactNeighborY="-4467">
        <dgm:presLayoutVars>
          <dgm:bulletEnabled val="1"/>
        </dgm:presLayoutVars>
      </dgm:prSet>
      <dgm:spPr/>
      <dgm:t>
        <a:bodyPr/>
        <a:lstStyle/>
        <a:p>
          <a:endParaRPr lang="zh-CN" altLang="en-US"/>
        </a:p>
      </dgm:t>
    </dgm:pt>
    <dgm:pt modelId="{713CFCBA-C387-46AB-9BA0-F7B406BDABC7}" type="pres">
      <dgm:prSet presAssocID="{29C92F0E-4376-40F3-B470-60C1E8FE5A07}" presName="Name13" presStyleLbl="parChTrans1D2" presStyleIdx="2" presStyleCnt="5"/>
      <dgm:spPr/>
      <dgm:t>
        <a:bodyPr/>
        <a:lstStyle/>
        <a:p>
          <a:endParaRPr lang="zh-CN" altLang="en-US"/>
        </a:p>
      </dgm:t>
    </dgm:pt>
    <dgm:pt modelId="{E5DC4ACB-EF48-4764-B3BD-0D7394443629}" type="pres">
      <dgm:prSet presAssocID="{0D832D82-63D1-4C0E-8F8E-55D3B57B09ED}" presName="childText" presStyleLbl="bgAcc1" presStyleIdx="2" presStyleCnt="5" custScaleX="428710" custScaleY="78320" custLinFactX="85167" custLinFactNeighborX="100000" custLinFactNeighborY="-2778">
        <dgm:presLayoutVars>
          <dgm:bulletEnabled val="1"/>
        </dgm:presLayoutVars>
      </dgm:prSet>
      <dgm:spPr/>
      <dgm:t>
        <a:bodyPr/>
        <a:lstStyle/>
        <a:p>
          <a:endParaRPr lang="zh-CN" altLang="en-US"/>
        </a:p>
      </dgm:t>
    </dgm:pt>
    <dgm:pt modelId="{B7C62BA9-135F-48C0-9286-21BC169DE35A}" type="pres">
      <dgm:prSet presAssocID="{9D3BAECD-31E8-4179-AE0E-C337831DD2E8}" presName="Name13" presStyleLbl="parChTrans1D2" presStyleIdx="3" presStyleCnt="5"/>
      <dgm:spPr/>
      <dgm:t>
        <a:bodyPr/>
        <a:lstStyle/>
        <a:p>
          <a:endParaRPr lang="zh-CN" altLang="en-US"/>
        </a:p>
      </dgm:t>
    </dgm:pt>
    <dgm:pt modelId="{9D86794C-0120-42FD-8359-BDBC89E60615}" type="pres">
      <dgm:prSet presAssocID="{254E7C1B-5C93-4606-9449-C35CD03B16E7}" presName="childText" presStyleLbl="bgAcc1" presStyleIdx="3" presStyleCnt="5" custScaleX="428400" custScaleY="106734" custLinFactNeighborX="-1990" custLinFactNeighborY="-6281">
        <dgm:presLayoutVars>
          <dgm:bulletEnabled val="1"/>
        </dgm:presLayoutVars>
      </dgm:prSet>
      <dgm:spPr/>
      <dgm:t>
        <a:bodyPr/>
        <a:lstStyle/>
        <a:p>
          <a:endParaRPr lang="zh-CN" altLang="en-US"/>
        </a:p>
      </dgm:t>
    </dgm:pt>
    <dgm:pt modelId="{06AA960F-7C09-4E63-8398-5EBD282DEACD}" type="pres">
      <dgm:prSet presAssocID="{76E0F577-DC52-44EA-9AA8-7EADBDEF7F2C}" presName="Name13" presStyleLbl="parChTrans1D2" presStyleIdx="4" presStyleCnt="5"/>
      <dgm:spPr/>
      <dgm:t>
        <a:bodyPr/>
        <a:lstStyle/>
        <a:p>
          <a:endParaRPr lang="zh-CN" altLang="en-US"/>
        </a:p>
      </dgm:t>
    </dgm:pt>
    <dgm:pt modelId="{4266B3A2-0769-41E0-89FD-F619F3726759}" type="pres">
      <dgm:prSet presAssocID="{58FDC463-B430-4D41-8C0E-5D90829649C2}" presName="childText" presStyleLbl="bgAcc1" presStyleIdx="4" presStyleCnt="5" custScaleX="428649" custScaleY="77955" custLinFactX="85167" custLinFactNeighborX="100000" custLinFactNeighborY="6150">
        <dgm:presLayoutVars>
          <dgm:bulletEnabled val="1"/>
        </dgm:presLayoutVars>
      </dgm:prSet>
      <dgm:spPr/>
      <dgm:t>
        <a:bodyPr/>
        <a:lstStyle/>
        <a:p>
          <a:endParaRPr lang="zh-CN" altLang="en-US"/>
        </a:p>
      </dgm:t>
    </dgm:pt>
  </dgm:ptLst>
  <dgm:cxnLst>
    <dgm:cxn modelId="{B788CF5A-3403-4BA7-BBDA-CA4CBCA9606C}" type="presOf" srcId="{AAB4C89A-3634-4D51-A33D-81E55FDE3632}" destId="{2D90D3A4-29EE-40A2-B155-1BD5FA2A5734}" srcOrd="0" destOrd="0" presId="urn:microsoft.com/office/officeart/2005/8/layout/hierarchy3"/>
    <dgm:cxn modelId="{7F71CC74-65C6-4F13-B5C4-DB838DFFF3E6}" type="presOf" srcId="{254E7C1B-5C93-4606-9449-C35CD03B16E7}" destId="{9D86794C-0120-42FD-8359-BDBC89E60615}" srcOrd="0" destOrd="0" presId="urn:microsoft.com/office/officeart/2005/8/layout/hierarchy3"/>
    <dgm:cxn modelId="{748E87A2-FB79-42BC-A304-8A0B78C3E9CF}" type="presOf" srcId="{6CA2D8FB-0DDE-4FE3-8D65-3DD199AD4C97}" destId="{09D2CA2D-B766-4263-BB76-F8B021ADC71E}" srcOrd="0" destOrd="0" presId="urn:microsoft.com/office/officeart/2005/8/layout/hierarchy3"/>
    <dgm:cxn modelId="{5D4C38D7-C121-4323-8AFC-DB9DC4F30119}" srcId="{59759D98-E8C0-4475-9A7D-32CF59E4726E}" destId="{874DE39A-8716-41A8-9474-992DF4062ADB}" srcOrd="0" destOrd="0" parTransId="{A7058BCB-82BB-4552-BA7D-B45CEC0DDE45}" sibTransId="{3AB6329B-7D30-4212-B17D-A0E3077CA4DF}"/>
    <dgm:cxn modelId="{2C45D046-D733-4395-A213-50098DDF8D18}" type="presOf" srcId="{59759D98-E8C0-4475-9A7D-32CF59E4726E}" destId="{C8B54DCB-1EB5-43FA-A444-559F41FACC46}" srcOrd="0" destOrd="0" presId="urn:microsoft.com/office/officeart/2005/8/layout/hierarchy3"/>
    <dgm:cxn modelId="{21B17493-87F4-400D-8235-F5D506A22BEF}" type="presOf" srcId="{874DE39A-8716-41A8-9474-992DF4062ADB}" destId="{F507F3F2-45CD-4255-8004-A8E301250D06}" srcOrd="0" destOrd="0" presId="urn:microsoft.com/office/officeart/2005/8/layout/hierarchy3"/>
    <dgm:cxn modelId="{C3071554-9257-46CE-8802-CECEB79CF55E}" type="presOf" srcId="{0D832D82-63D1-4C0E-8F8E-55D3B57B09ED}" destId="{E5DC4ACB-EF48-4764-B3BD-0D7394443629}" srcOrd="0" destOrd="0" presId="urn:microsoft.com/office/officeart/2005/8/layout/hierarchy3"/>
    <dgm:cxn modelId="{63039B22-03E0-413E-BDD0-423EF4401F8E}" srcId="{874DE39A-8716-41A8-9474-992DF4062ADB}" destId="{58FDC463-B430-4D41-8C0E-5D90829649C2}" srcOrd="4" destOrd="0" parTransId="{76E0F577-DC52-44EA-9AA8-7EADBDEF7F2C}" sibTransId="{309D16D5-0451-49E8-AA56-67FAF338A393}"/>
    <dgm:cxn modelId="{A2C04C37-4DC1-496B-AA5A-0C516E8E4922}" type="presOf" srcId="{58FDC463-B430-4D41-8C0E-5D90829649C2}" destId="{4266B3A2-0769-41E0-89FD-F619F3726759}" srcOrd="0" destOrd="0" presId="urn:microsoft.com/office/officeart/2005/8/layout/hierarchy3"/>
    <dgm:cxn modelId="{1B9ACDF6-765D-4855-937C-A7628AF7F49B}" srcId="{874DE39A-8716-41A8-9474-992DF4062ADB}" destId="{97C5A31E-F9D0-445F-A303-4949BCA7ACE1}" srcOrd="0" destOrd="0" parTransId="{6CA2D8FB-0DDE-4FE3-8D65-3DD199AD4C97}" sibTransId="{285658F9-4DC6-4DE0-91F1-6FBD4F071EE6}"/>
    <dgm:cxn modelId="{472EE78C-ADFA-40FF-9302-4D6F24E0EF18}" srcId="{874DE39A-8716-41A8-9474-992DF4062ADB}" destId="{0D832D82-63D1-4C0E-8F8E-55D3B57B09ED}" srcOrd="2" destOrd="0" parTransId="{29C92F0E-4376-40F3-B470-60C1E8FE5A07}" sibTransId="{65412EFE-9C42-402F-837D-48EDD4DCE67B}"/>
    <dgm:cxn modelId="{4263824D-8722-4D1C-870B-B292B35710E7}" srcId="{874DE39A-8716-41A8-9474-992DF4062ADB}" destId="{AAB4C89A-3634-4D51-A33D-81E55FDE3632}" srcOrd="1" destOrd="0" parTransId="{D144969F-A4BD-4F8E-9F34-77A3A84374D7}" sibTransId="{F5E1708C-4DF2-422A-8673-E0E6FC3A8919}"/>
    <dgm:cxn modelId="{B4A1E57E-56C5-435E-A7D2-45F466FD813E}" srcId="{874DE39A-8716-41A8-9474-992DF4062ADB}" destId="{254E7C1B-5C93-4606-9449-C35CD03B16E7}" srcOrd="3" destOrd="0" parTransId="{9D3BAECD-31E8-4179-AE0E-C337831DD2E8}" sibTransId="{2A361C88-9EBC-4C00-8EF9-66CE88959A9F}"/>
    <dgm:cxn modelId="{71A75204-95F1-41B7-BBA3-7EC5B6A41AC7}" type="presOf" srcId="{874DE39A-8716-41A8-9474-992DF4062ADB}" destId="{567B3A3A-38E8-4799-B2A1-196C774C2AEA}" srcOrd="1" destOrd="0" presId="urn:microsoft.com/office/officeart/2005/8/layout/hierarchy3"/>
    <dgm:cxn modelId="{D12512B1-BB06-428D-8AA9-FA2C40B2997C}" type="presOf" srcId="{29C92F0E-4376-40F3-B470-60C1E8FE5A07}" destId="{713CFCBA-C387-46AB-9BA0-F7B406BDABC7}" srcOrd="0" destOrd="0" presId="urn:microsoft.com/office/officeart/2005/8/layout/hierarchy3"/>
    <dgm:cxn modelId="{4CF187D1-A85F-48C1-A06B-B10FF36CFEC2}" type="presOf" srcId="{D144969F-A4BD-4F8E-9F34-77A3A84374D7}" destId="{19BFC00E-B43E-4995-81ED-FF6BCABE3BAB}" srcOrd="0" destOrd="0" presId="urn:microsoft.com/office/officeart/2005/8/layout/hierarchy3"/>
    <dgm:cxn modelId="{BF3C3FA1-D260-4115-A06D-F2A5B2E3C09A}" type="presOf" srcId="{97C5A31E-F9D0-445F-A303-4949BCA7ACE1}" destId="{ED079E86-A0E0-4815-A408-D4F9B8097552}" srcOrd="0" destOrd="0" presId="urn:microsoft.com/office/officeart/2005/8/layout/hierarchy3"/>
    <dgm:cxn modelId="{29A83CC9-A690-415B-A2A0-74EB240426BA}" type="presOf" srcId="{76E0F577-DC52-44EA-9AA8-7EADBDEF7F2C}" destId="{06AA960F-7C09-4E63-8398-5EBD282DEACD}" srcOrd="0" destOrd="0" presId="urn:microsoft.com/office/officeart/2005/8/layout/hierarchy3"/>
    <dgm:cxn modelId="{C94AADC0-9558-478E-9AAC-7E96E2B2D975}" type="presOf" srcId="{9D3BAECD-31E8-4179-AE0E-C337831DD2E8}" destId="{B7C62BA9-135F-48C0-9286-21BC169DE35A}" srcOrd="0" destOrd="0" presId="urn:microsoft.com/office/officeart/2005/8/layout/hierarchy3"/>
    <dgm:cxn modelId="{F6AC0B95-D029-4DA7-8B6F-41A1597E563E}" type="presParOf" srcId="{C8B54DCB-1EB5-43FA-A444-559F41FACC46}" destId="{ADB4C7AC-3699-40E0-9F71-63C37FC5D32D}" srcOrd="0" destOrd="0" presId="urn:microsoft.com/office/officeart/2005/8/layout/hierarchy3"/>
    <dgm:cxn modelId="{E3E7B859-CFE2-45CF-B80D-D958F873FC67}" type="presParOf" srcId="{ADB4C7AC-3699-40E0-9F71-63C37FC5D32D}" destId="{6342720B-E00C-48CC-8DC0-5F772CBFD6A1}" srcOrd="0" destOrd="0" presId="urn:microsoft.com/office/officeart/2005/8/layout/hierarchy3"/>
    <dgm:cxn modelId="{DAFD2085-11F3-447A-AA0D-D60846CCED43}" type="presParOf" srcId="{6342720B-E00C-48CC-8DC0-5F772CBFD6A1}" destId="{F507F3F2-45CD-4255-8004-A8E301250D06}" srcOrd="0" destOrd="0" presId="urn:microsoft.com/office/officeart/2005/8/layout/hierarchy3"/>
    <dgm:cxn modelId="{237E7F98-F578-4114-9A56-FB045FC03735}" type="presParOf" srcId="{6342720B-E00C-48CC-8DC0-5F772CBFD6A1}" destId="{567B3A3A-38E8-4799-B2A1-196C774C2AEA}" srcOrd="1" destOrd="0" presId="urn:microsoft.com/office/officeart/2005/8/layout/hierarchy3"/>
    <dgm:cxn modelId="{ECC7E1F3-9641-430D-81E1-530B378AC75C}" type="presParOf" srcId="{ADB4C7AC-3699-40E0-9F71-63C37FC5D32D}" destId="{C2CA6E67-8C9A-43BB-9AE9-E97790A6304F}" srcOrd="1" destOrd="0" presId="urn:microsoft.com/office/officeart/2005/8/layout/hierarchy3"/>
    <dgm:cxn modelId="{9738F789-0CF5-464A-A6C9-0F412D1E483A}" type="presParOf" srcId="{C2CA6E67-8C9A-43BB-9AE9-E97790A6304F}" destId="{09D2CA2D-B766-4263-BB76-F8B021ADC71E}" srcOrd="0" destOrd="0" presId="urn:microsoft.com/office/officeart/2005/8/layout/hierarchy3"/>
    <dgm:cxn modelId="{897895D4-E1A9-4CEA-ADA3-0E1A0A934A64}" type="presParOf" srcId="{C2CA6E67-8C9A-43BB-9AE9-E97790A6304F}" destId="{ED079E86-A0E0-4815-A408-D4F9B8097552}" srcOrd="1" destOrd="0" presId="urn:microsoft.com/office/officeart/2005/8/layout/hierarchy3"/>
    <dgm:cxn modelId="{8F6D6F75-AF0D-4747-969D-C2C9B07B057C}" type="presParOf" srcId="{C2CA6E67-8C9A-43BB-9AE9-E97790A6304F}" destId="{19BFC00E-B43E-4995-81ED-FF6BCABE3BAB}" srcOrd="2" destOrd="0" presId="urn:microsoft.com/office/officeart/2005/8/layout/hierarchy3"/>
    <dgm:cxn modelId="{0D434E5A-10EF-4D0B-B941-D5552C9BC8FF}" type="presParOf" srcId="{C2CA6E67-8C9A-43BB-9AE9-E97790A6304F}" destId="{2D90D3A4-29EE-40A2-B155-1BD5FA2A5734}" srcOrd="3" destOrd="0" presId="urn:microsoft.com/office/officeart/2005/8/layout/hierarchy3"/>
    <dgm:cxn modelId="{BEABFE29-3D2C-4F74-85E1-1867763AEB15}" type="presParOf" srcId="{C2CA6E67-8C9A-43BB-9AE9-E97790A6304F}" destId="{713CFCBA-C387-46AB-9BA0-F7B406BDABC7}" srcOrd="4" destOrd="0" presId="urn:microsoft.com/office/officeart/2005/8/layout/hierarchy3"/>
    <dgm:cxn modelId="{1286243F-449D-4B5D-BCC8-921C73033025}" type="presParOf" srcId="{C2CA6E67-8C9A-43BB-9AE9-E97790A6304F}" destId="{E5DC4ACB-EF48-4764-B3BD-0D7394443629}" srcOrd="5" destOrd="0" presId="urn:microsoft.com/office/officeart/2005/8/layout/hierarchy3"/>
    <dgm:cxn modelId="{30FE6BB5-ECD5-43EC-8C56-AAB3DFEEF127}" type="presParOf" srcId="{C2CA6E67-8C9A-43BB-9AE9-E97790A6304F}" destId="{B7C62BA9-135F-48C0-9286-21BC169DE35A}" srcOrd="6" destOrd="0" presId="urn:microsoft.com/office/officeart/2005/8/layout/hierarchy3"/>
    <dgm:cxn modelId="{656C01C3-8BE6-4C47-8367-0C9B8D0D0E66}" type="presParOf" srcId="{C2CA6E67-8C9A-43BB-9AE9-E97790A6304F}" destId="{9D86794C-0120-42FD-8359-BDBC89E60615}" srcOrd="7" destOrd="0" presId="urn:microsoft.com/office/officeart/2005/8/layout/hierarchy3"/>
    <dgm:cxn modelId="{4A527866-FE73-4D6C-9FCF-9B2962C7054D}" type="presParOf" srcId="{C2CA6E67-8C9A-43BB-9AE9-E97790A6304F}" destId="{06AA960F-7C09-4E63-8398-5EBD282DEACD}" srcOrd="8" destOrd="0" presId="urn:microsoft.com/office/officeart/2005/8/layout/hierarchy3"/>
    <dgm:cxn modelId="{9C86180B-63BB-4227-9737-D4F9F902EF9D}" type="presParOf" srcId="{C2CA6E67-8C9A-43BB-9AE9-E97790A6304F}" destId="{4266B3A2-0769-41E0-89FD-F619F372675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CC0F8-FD4B-4E40-B4F1-2103A6ADABD9}">
      <dsp:nvSpPr>
        <dsp:cNvPr id="0" name=""/>
        <dsp:cNvSpPr/>
      </dsp:nvSpPr>
      <dsp:spPr>
        <a:xfrm>
          <a:off x="0" y="1345506"/>
          <a:ext cx="1205360" cy="152882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校园</a:t>
          </a:r>
          <a:endParaRPr lang="en-US" altLang="zh-CN" sz="2400" b="1" kern="1200" dirty="0" smtClean="0">
            <a:solidFill>
              <a:schemeClr val="accent6">
                <a:lumMod val="60000"/>
                <a:lumOff val="40000"/>
              </a:schemeClr>
            </a:solidFill>
            <a:latin typeface="黑体" pitchFamily="49" charset="-122"/>
            <a:ea typeface="黑体" pitchFamily="49" charset="-122"/>
          </a:endParaRPr>
        </a:p>
        <a:p>
          <a:pPr lvl="0" algn="ctr" defTabSz="1066800">
            <a:lnSpc>
              <a:spcPct val="9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延伸</a:t>
          </a:r>
          <a:endParaRPr lang="zh-CN" altLang="en-US" sz="2400" b="1" kern="1200" dirty="0">
            <a:solidFill>
              <a:schemeClr val="accent6">
                <a:lumMod val="60000"/>
                <a:lumOff val="40000"/>
              </a:schemeClr>
            </a:solidFill>
            <a:latin typeface="黑体" pitchFamily="49" charset="-122"/>
            <a:ea typeface="黑体" pitchFamily="49" charset="-122"/>
          </a:endParaRPr>
        </a:p>
      </dsp:txBody>
      <dsp:txXfrm>
        <a:off x="35304" y="1380810"/>
        <a:ext cx="1134752" cy="1458214"/>
      </dsp:txXfrm>
    </dsp:sp>
    <dsp:sp modelId="{AD4BBA9E-903A-41C1-B395-DA9AF524C5D9}">
      <dsp:nvSpPr>
        <dsp:cNvPr id="0" name=""/>
        <dsp:cNvSpPr/>
      </dsp:nvSpPr>
      <dsp:spPr>
        <a:xfrm rot="21555166">
          <a:off x="1323360" y="1920003"/>
          <a:ext cx="255252" cy="29892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323363" y="1980288"/>
        <a:ext cx="178676" cy="179357"/>
      </dsp:txXfrm>
    </dsp:sp>
    <dsp:sp modelId="{C9D53FDC-D78F-40BB-856D-81919E4DA7F0}">
      <dsp:nvSpPr>
        <dsp:cNvPr id="0" name=""/>
        <dsp:cNvSpPr/>
      </dsp:nvSpPr>
      <dsp:spPr>
        <a:xfrm>
          <a:off x="1686928" y="1323516"/>
          <a:ext cx="1205360" cy="152880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入职</a:t>
          </a:r>
          <a:endParaRPr lang="en-US" altLang="zh-CN" sz="2400" b="1" kern="1200" dirty="0" smtClean="0">
            <a:solidFill>
              <a:schemeClr val="accent6">
                <a:lumMod val="60000"/>
                <a:lumOff val="40000"/>
              </a:schemeClr>
            </a:solidFill>
            <a:latin typeface="黑体" pitchFamily="49" charset="-122"/>
            <a:ea typeface="黑体" pitchFamily="49" charset="-122"/>
          </a:endParaRPr>
        </a:p>
        <a:p>
          <a:pPr lvl="0" algn="ctr" defTabSz="1066800">
            <a:lnSpc>
              <a:spcPct val="9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培训</a:t>
          </a:r>
          <a:endParaRPr lang="zh-CN" altLang="en-US" sz="2400" b="1" kern="1200" dirty="0">
            <a:solidFill>
              <a:schemeClr val="accent6">
                <a:lumMod val="60000"/>
                <a:lumOff val="40000"/>
              </a:schemeClr>
            </a:solidFill>
            <a:latin typeface="黑体" pitchFamily="49" charset="-122"/>
            <a:ea typeface="黑体" pitchFamily="49" charset="-122"/>
          </a:endParaRPr>
        </a:p>
      </dsp:txBody>
      <dsp:txXfrm>
        <a:off x="1722232" y="1358820"/>
        <a:ext cx="1134752" cy="1458192"/>
      </dsp:txXfrm>
    </dsp:sp>
    <dsp:sp modelId="{6169C542-5F19-4BFA-B376-64D3EA06AB67}">
      <dsp:nvSpPr>
        <dsp:cNvPr id="0" name=""/>
        <dsp:cNvSpPr/>
      </dsp:nvSpPr>
      <dsp:spPr>
        <a:xfrm rot="39236">
          <a:off x="3033123" y="1919746"/>
          <a:ext cx="267479" cy="29892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033126" y="1979074"/>
        <a:ext cx="187235" cy="179357"/>
      </dsp:txXfrm>
    </dsp:sp>
    <dsp:sp modelId="{A0702087-7041-4252-A55B-F4CB06A25DEE}">
      <dsp:nvSpPr>
        <dsp:cNvPr id="0" name=""/>
        <dsp:cNvSpPr/>
      </dsp:nvSpPr>
      <dsp:spPr>
        <a:xfrm>
          <a:off x="3396934" y="1345529"/>
          <a:ext cx="1642604" cy="152880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职业生涯发展设计  </a:t>
          </a:r>
          <a:endParaRPr lang="zh-CN" altLang="en-US" sz="2400" b="1" kern="1200" dirty="0">
            <a:solidFill>
              <a:schemeClr val="accent6">
                <a:lumMod val="60000"/>
                <a:lumOff val="40000"/>
              </a:schemeClr>
            </a:solidFill>
            <a:latin typeface="黑体" pitchFamily="49" charset="-122"/>
            <a:ea typeface="黑体" pitchFamily="49" charset="-122"/>
          </a:endParaRPr>
        </a:p>
      </dsp:txBody>
      <dsp:txXfrm>
        <a:off x="3441711" y="1390306"/>
        <a:ext cx="1553050" cy="1439246"/>
      </dsp:txXfrm>
    </dsp:sp>
    <dsp:sp modelId="{8496897F-5363-4757-BFF7-68E8F05EAB83}">
      <dsp:nvSpPr>
        <dsp:cNvPr id="0" name=""/>
        <dsp:cNvSpPr/>
      </dsp:nvSpPr>
      <dsp:spPr>
        <a:xfrm rot="21599980">
          <a:off x="5158955" y="1960458"/>
          <a:ext cx="253159" cy="29892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5158955" y="2020244"/>
        <a:ext cx="177211" cy="179357"/>
      </dsp:txXfrm>
    </dsp:sp>
    <dsp:sp modelId="{864C0E16-9C0D-49F5-934E-AA28FAC22DB8}">
      <dsp:nvSpPr>
        <dsp:cNvPr id="0" name=""/>
        <dsp:cNvSpPr/>
      </dsp:nvSpPr>
      <dsp:spPr>
        <a:xfrm>
          <a:off x="5517200" y="1345506"/>
          <a:ext cx="1205360" cy="152882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见习期培养</a:t>
          </a:r>
          <a:endParaRPr lang="zh-CN" altLang="en-US" sz="2400" b="1" kern="1200" dirty="0">
            <a:solidFill>
              <a:schemeClr val="accent6">
                <a:lumMod val="60000"/>
                <a:lumOff val="40000"/>
              </a:schemeClr>
            </a:solidFill>
            <a:latin typeface="黑体" pitchFamily="49" charset="-122"/>
            <a:ea typeface="黑体" pitchFamily="49" charset="-122"/>
          </a:endParaRPr>
        </a:p>
      </dsp:txBody>
      <dsp:txXfrm>
        <a:off x="5552504" y="1380810"/>
        <a:ext cx="1134752" cy="1458214"/>
      </dsp:txXfrm>
    </dsp:sp>
    <dsp:sp modelId="{12392C88-52EF-4DE5-A51C-815FDC660CEF}">
      <dsp:nvSpPr>
        <dsp:cNvPr id="0" name=""/>
        <dsp:cNvSpPr/>
      </dsp:nvSpPr>
      <dsp:spPr>
        <a:xfrm>
          <a:off x="6858901" y="1918612"/>
          <a:ext cx="248231" cy="29892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6858901" y="1978398"/>
        <a:ext cx="173762" cy="179357"/>
      </dsp:txXfrm>
    </dsp:sp>
    <dsp:sp modelId="{8E6D207F-FD51-4AC0-A99E-8472EF762FA4}">
      <dsp:nvSpPr>
        <dsp:cNvPr id="0" name=""/>
        <dsp:cNvSpPr/>
      </dsp:nvSpPr>
      <dsp:spPr>
        <a:xfrm>
          <a:off x="7190922" y="1345506"/>
          <a:ext cx="1594053" cy="152882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b="1" kern="1200" dirty="0" smtClean="0">
              <a:solidFill>
                <a:schemeClr val="accent6">
                  <a:lumMod val="60000"/>
                  <a:lumOff val="40000"/>
                </a:schemeClr>
              </a:solidFill>
              <a:latin typeface="黑体" pitchFamily="49" charset="-122"/>
              <a:ea typeface="黑体" pitchFamily="49" charset="-122"/>
            </a:rPr>
            <a:t>职业生涯发展规划</a:t>
          </a:r>
          <a:endParaRPr lang="zh-CN" altLang="en-US" sz="2400" b="1" kern="1200" dirty="0">
            <a:solidFill>
              <a:schemeClr val="accent6">
                <a:lumMod val="60000"/>
                <a:lumOff val="40000"/>
              </a:schemeClr>
            </a:solidFill>
            <a:latin typeface="黑体" pitchFamily="49" charset="-122"/>
            <a:ea typeface="黑体" pitchFamily="49" charset="-122"/>
          </a:endParaRPr>
        </a:p>
      </dsp:txBody>
      <dsp:txXfrm>
        <a:off x="7235700" y="1390284"/>
        <a:ext cx="1504497" cy="1439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7F3F2-45CD-4255-8004-A8E301250D06}">
      <dsp:nvSpPr>
        <dsp:cNvPr id="0" name=""/>
        <dsp:cNvSpPr/>
      </dsp:nvSpPr>
      <dsp:spPr>
        <a:xfrm>
          <a:off x="0" y="248015"/>
          <a:ext cx="8339678" cy="67271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b="1" kern="1200" spc="600" dirty="0" smtClean="0">
              <a:solidFill>
                <a:srgbClr val="4F81BD">
                  <a:lumMod val="75000"/>
                </a:srgbClr>
              </a:solidFill>
              <a:latin typeface="微软雅黑" pitchFamily="34" charset="-122"/>
              <a:ea typeface="微软雅黑" pitchFamily="34" charset="-122"/>
              <a:cs typeface="+mn-cs"/>
            </a:rPr>
            <a:t>基    本    招    聘    要    求 </a:t>
          </a:r>
          <a:endParaRPr lang="zh-CN" altLang="en-US" sz="2800" b="1" kern="1200" spc="600" dirty="0">
            <a:solidFill>
              <a:srgbClr val="4F81BD">
                <a:lumMod val="75000"/>
              </a:srgbClr>
            </a:solidFill>
            <a:latin typeface="微软雅黑" pitchFamily="34" charset="-122"/>
            <a:ea typeface="微软雅黑" pitchFamily="34" charset="-122"/>
            <a:cs typeface="+mn-cs"/>
          </a:endParaRPr>
        </a:p>
      </dsp:txBody>
      <dsp:txXfrm>
        <a:off x="19703" y="267718"/>
        <a:ext cx="8300272" cy="633306"/>
      </dsp:txXfrm>
    </dsp:sp>
    <dsp:sp modelId="{09D2CA2D-B766-4263-BB76-F8B021ADC71E}">
      <dsp:nvSpPr>
        <dsp:cNvPr id="0" name=""/>
        <dsp:cNvSpPr/>
      </dsp:nvSpPr>
      <dsp:spPr>
        <a:xfrm>
          <a:off x="833967" y="920728"/>
          <a:ext cx="2478400" cy="577410"/>
        </a:xfrm>
        <a:custGeom>
          <a:avLst/>
          <a:gdLst/>
          <a:ahLst/>
          <a:cxnLst/>
          <a:rect l="0" t="0" r="0" b="0"/>
          <a:pathLst>
            <a:path>
              <a:moveTo>
                <a:pt x="0" y="0"/>
              </a:moveTo>
              <a:lnTo>
                <a:pt x="0" y="577409"/>
              </a:lnTo>
              <a:lnTo>
                <a:pt x="2478400" y="57740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D079E86-A0E0-4815-A408-D4F9B8097552}">
      <dsp:nvSpPr>
        <dsp:cNvPr id="0" name=""/>
        <dsp:cNvSpPr/>
      </dsp:nvSpPr>
      <dsp:spPr>
        <a:xfrm>
          <a:off x="3312368" y="1290540"/>
          <a:ext cx="3952552" cy="415196"/>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英语六级或雅思</a:t>
          </a:r>
          <a:r>
            <a:rPr lang="en-US" altLang="zh-CN"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6.0</a:t>
          </a:r>
          <a:r>
            <a:rPr lang="zh-CN" altLang="en-US"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以上水平 </a:t>
          </a:r>
          <a:endParaRPr lang="zh-CN" altLang="en-US" sz="2000" b="1"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3324529" y="1302701"/>
        <a:ext cx="3928230" cy="390874"/>
      </dsp:txXfrm>
    </dsp:sp>
    <dsp:sp modelId="{19BFC00E-B43E-4995-81ED-FF6BCABE3BAB}">
      <dsp:nvSpPr>
        <dsp:cNvPr id="0" name=""/>
        <dsp:cNvSpPr/>
      </dsp:nvSpPr>
      <dsp:spPr>
        <a:xfrm>
          <a:off x="833967" y="920728"/>
          <a:ext cx="846853" cy="1155559"/>
        </a:xfrm>
        <a:custGeom>
          <a:avLst/>
          <a:gdLst/>
          <a:ahLst/>
          <a:cxnLst/>
          <a:rect l="0" t="0" r="0" b="0"/>
          <a:pathLst>
            <a:path>
              <a:moveTo>
                <a:pt x="0" y="0"/>
              </a:moveTo>
              <a:lnTo>
                <a:pt x="0" y="1155558"/>
              </a:lnTo>
              <a:lnTo>
                <a:pt x="846853" y="115555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D90D3A4-29EE-40A2-B155-1BD5FA2A5734}">
      <dsp:nvSpPr>
        <dsp:cNvPr id="0" name=""/>
        <dsp:cNvSpPr/>
      </dsp:nvSpPr>
      <dsp:spPr>
        <a:xfrm>
          <a:off x="1680821" y="1863931"/>
          <a:ext cx="3932866" cy="424713"/>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形象好、气质佳</a:t>
          </a:r>
          <a:endParaRPr lang="zh-CN" altLang="en-US" sz="2000" b="1"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1693260" y="1876370"/>
        <a:ext cx="3907988" cy="399835"/>
      </dsp:txXfrm>
    </dsp:sp>
    <dsp:sp modelId="{713CFCBA-C387-46AB-9BA0-F7B406BDABC7}">
      <dsp:nvSpPr>
        <dsp:cNvPr id="0" name=""/>
        <dsp:cNvSpPr/>
      </dsp:nvSpPr>
      <dsp:spPr>
        <a:xfrm>
          <a:off x="833967" y="920728"/>
          <a:ext cx="2550406" cy="1747942"/>
        </a:xfrm>
        <a:custGeom>
          <a:avLst/>
          <a:gdLst/>
          <a:ahLst/>
          <a:cxnLst/>
          <a:rect l="0" t="0" r="0" b="0"/>
          <a:pathLst>
            <a:path>
              <a:moveTo>
                <a:pt x="0" y="0"/>
              </a:moveTo>
              <a:lnTo>
                <a:pt x="0" y="1747942"/>
              </a:lnTo>
              <a:lnTo>
                <a:pt x="2550406" y="17479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5DC4ACB-EF48-4764-B3BD-0D7394443629}">
      <dsp:nvSpPr>
        <dsp:cNvPr id="0" name=""/>
        <dsp:cNvSpPr/>
      </dsp:nvSpPr>
      <dsp:spPr>
        <a:xfrm>
          <a:off x="3384374" y="2442671"/>
          <a:ext cx="3958665" cy="451999"/>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80000"/>
            </a:lnSpc>
            <a:spcBef>
              <a:spcPct val="0"/>
            </a:spcBef>
            <a:spcAft>
              <a:spcPct val="35000"/>
            </a:spcAft>
          </a:pPr>
          <a:r>
            <a:rPr lang="zh-CN" altLang="en-US"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爱岗敬业，吃苦耐劳</a:t>
          </a:r>
          <a:endParaRPr lang="zh-CN" altLang="en-US" sz="2000" b="1"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3397613" y="2455910"/>
        <a:ext cx="3932187" cy="425521"/>
      </dsp:txXfrm>
    </dsp:sp>
    <dsp:sp modelId="{B7C62BA9-135F-48C0-9286-21BC169DE35A}">
      <dsp:nvSpPr>
        <dsp:cNvPr id="0" name=""/>
        <dsp:cNvSpPr/>
      </dsp:nvSpPr>
      <dsp:spPr>
        <a:xfrm>
          <a:off x="833967" y="920728"/>
          <a:ext cx="822217" cy="2405996"/>
        </a:xfrm>
        <a:custGeom>
          <a:avLst/>
          <a:gdLst/>
          <a:ahLst/>
          <a:cxnLst/>
          <a:rect l="0" t="0" r="0" b="0"/>
          <a:pathLst>
            <a:path>
              <a:moveTo>
                <a:pt x="0" y="0"/>
              </a:moveTo>
              <a:lnTo>
                <a:pt x="0" y="2405996"/>
              </a:lnTo>
              <a:lnTo>
                <a:pt x="822217" y="240599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D86794C-0120-42FD-8359-BDBC89E60615}">
      <dsp:nvSpPr>
        <dsp:cNvPr id="0" name=""/>
        <dsp:cNvSpPr/>
      </dsp:nvSpPr>
      <dsp:spPr>
        <a:xfrm>
          <a:off x="1656185" y="3018734"/>
          <a:ext cx="3955803" cy="615981"/>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ysClr val="windowText" lastClr="000000">
                  <a:hueOff val="0"/>
                  <a:satOff val="0"/>
                  <a:lumOff val="0"/>
                  <a:alphaOff val="0"/>
                </a:sysClr>
              </a:solidFill>
              <a:latin typeface="微软雅黑" pitchFamily="34" charset="-122"/>
              <a:ea typeface="微软雅黑" pitchFamily="34" charset="-122"/>
              <a:cs typeface="+mn-cs"/>
            </a:rPr>
            <a:t>在校学习期间能够积极参加社会活动                             具有较强组织协调能力，综合素质高</a:t>
          </a:r>
          <a:endParaRPr lang="zh-CN" altLang="en-US" sz="1400" b="1"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1674226" y="3036775"/>
        <a:ext cx="3919721" cy="579899"/>
      </dsp:txXfrm>
    </dsp:sp>
    <dsp:sp modelId="{06AA960F-7C09-4E63-8398-5EBD282DEACD}">
      <dsp:nvSpPr>
        <dsp:cNvPr id="0" name=""/>
        <dsp:cNvSpPr/>
      </dsp:nvSpPr>
      <dsp:spPr>
        <a:xfrm>
          <a:off x="833967" y="920728"/>
          <a:ext cx="2550406" cy="3154955"/>
        </a:xfrm>
        <a:custGeom>
          <a:avLst/>
          <a:gdLst/>
          <a:ahLst/>
          <a:cxnLst/>
          <a:rect l="0" t="0" r="0" b="0"/>
          <a:pathLst>
            <a:path>
              <a:moveTo>
                <a:pt x="0" y="0"/>
              </a:moveTo>
              <a:lnTo>
                <a:pt x="0" y="3154954"/>
              </a:lnTo>
              <a:lnTo>
                <a:pt x="2550406" y="315495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266B3A2-0769-41E0-89FD-F619F3726759}">
      <dsp:nvSpPr>
        <dsp:cNvPr id="0" name=""/>
        <dsp:cNvSpPr/>
      </dsp:nvSpPr>
      <dsp:spPr>
        <a:xfrm>
          <a:off x="3384374" y="3850737"/>
          <a:ext cx="3958102" cy="449892"/>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微软雅黑" pitchFamily="34" charset="-122"/>
              <a:ea typeface="微软雅黑" pitchFamily="34" charset="-122"/>
              <a:cs typeface="+mn-cs"/>
            </a:rPr>
            <a:t>学生党员、学生干部等优先考虑</a:t>
          </a:r>
          <a:endParaRPr lang="zh-CN" altLang="en-US" sz="2000" b="1"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3397551" y="3863914"/>
        <a:ext cx="3931748" cy="423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0.175</cdr:x>
      <cdr:y>0.33103</cdr:y>
    </cdr:from>
    <cdr:to>
      <cdr:x>0.89249</cdr:x>
      <cdr:y>0.55227</cdr:y>
    </cdr:to>
    <cdr:sp macro="" textlink="">
      <cdr:nvSpPr>
        <cdr:cNvPr id="2" name="TextBox 1"/>
        <cdr:cNvSpPr txBox="1"/>
      </cdr:nvSpPr>
      <cdr:spPr>
        <a:xfrm xmlns:a="http://schemas.openxmlformats.org/drawingml/2006/main">
          <a:off x="1440160" y="1368152"/>
          <a:ext cx="590465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7046" cy="340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4099" name="Rectangle 3"/>
          <p:cNvSpPr>
            <a:spLocks noGrp="1" noChangeArrowheads="1"/>
          </p:cNvSpPr>
          <p:nvPr>
            <p:ph type="dt" sz="quarter" idx="1"/>
          </p:nvPr>
        </p:nvSpPr>
        <p:spPr bwMode="auto">
          <a:xfrm>
            <a:off x="5629992" y="0"/>
            <a:ext cx="4307046" cy="340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4100" name="Rectangle 4"/>
          <p:cNvSpPr>
            <a:spLocks noGrp="1" noChangeArrowheads="1"/>
          </p:cNvSpPr>
          <p:nvPr>
            <p:ph type="ftr" sz="quarter" idx="2"/>
          </p:nvPr>
        </p:nvSpPr>
        <p:spPr bwMode="auto">
          <a:xfrm>
            <a:off x="0" y="6464151"/>
            <a:ext cx="4307046" cy="340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4101" name="Rectangle 5"/>
          <p:cNvSpPr>
            <a:spLocks noGrp="1" noChangeArrowheads="1"/>
          </p:cNvSpPr>
          <p:nvPr>
            <p:ph type="sldNum" sz="quarter" idx="3"/>
          </p:nvPr>
        </p:nvSpPr>
        <p:spPr bwMode="auto">
          <a:xfrm>
            <a:off x="5629992" y="6464151"/>
            <a:ext cx="4307046" cy="340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40A82E-27DA-40CE-9DD6-5765FAE6EB62}" type="slidenum">
              <a:rPr lang="zh-CN" altLang="en-US"/>
              <a:pPr/>
              <a:t>‹#›</a:t>
            </a:fld>
            <a:endParaRPr lang="en-US" altLang="zh-CN"/>
          </a:p>
        </p:txBody>
      </p:sp>
    </p:spTree>
    <p:extLst>
      <p:ext uri="{BB962C8B-B14F-4D97-AF65-F5344CB8AC3E}">
        <p14:creationId xmlns:p14="http://schemas.microsoft.com/office/powerpoint/2010/main" val="662779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9992" y="0"/>
            <a:ext cx="4307046" cy="340281"/>
          </a:xfrm>
          <a:prstGeom prst="rect">
            <a:avLst/>
          </a:prstGeom>
        </p:spPr>
        <p:txBody>
          <a:bodyPr vert="horz" lIns="91440" tIns="45720" rIns="91440" bIns="45720" rtlCol="0"/>
          <a:lstStyle>
            <a:lvl1pPr algn="r">
              <a:defRPr sz="1200"/>
            </a:lvl1pPr>
          </a:lstStyle>
          <a:p>
            <a:fld id="{1C6920B7-5F93-4BF5-94D4-C2D35C110AB9}" type="datetimeFigureOut">
              <a:rPr lang="zh-CN" altLang="en-US" smtClean="0"/>
              <a:pPr/>
              <a:t>2015-9-17</a:t>
            </a:fld>
            <a:endParaRPr lang="zh-CN" altLang="en-US"/>
          </a:p>
        </p:txBody>
      </p:sp>
      <p:sp>
        <p:nvSpPr>
          <p:cNvPr id="4" name="幻灯片图像占位符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934" y="3232666"/>
            <a:ext cx="7951470" cy="306252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464151"/>
            <a:ext cx="4307046" cy="34028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992" y="6464151"/>
            <a:ext cx="4307046" cy="340281"/>
          </a:xfrm>
          <a:prstGeom prst="rect">
            <a:avLst/>
          </a:prstGeom>
        </p:spPr>
        <p:txBody>
          <a:bodyPr vert="horz" lIns="91440" tIns="45720" rIns="91440" bIns="45720" rtlCol="0" anchor="b"/>
          <a:lstStyle>
            <a:lvl1pPr algn="r">
              <a:defRPr sz="1200"/>
            </a:lvl1pPr>
          </a:lstStyle>
          <a:p>
            <a:fld id="{67312AAA-998B-4DAD-B816-C30084CE0BE3}" type="slidenum">
              <a:rPr lang="zh-CN" altLang="en-US" smtClean="0"/>
              <a:pPr/>
              <a:t>‹#›</a:t>
            </a:fld>
            <a:endParaRPr lang="zh-CN" altLang="en-US"/>
          </a:p>
        </p:txBody>
      </p:sp>
    </p:spTree>
    <p:extLst>
      <p:ext uri="{BB962C8B-B14F-4D97-AF65-F5344CB8AC3E}">
        <p14:creationId xmlns:p14="http://schemas.microsoft.com/office/powerpoint/2010/main" val="245389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丝绸之路经济带重点畅通中国经中亚、俄罗斯至欧洲（波罗的海）；</a:t>
            </a:r>
            <a:endParaRPr lang="en-US" altLang="zh-CN" dirty="0" smtClean="0"/>
          </a:p>
          <a:p>
            <a:r>
              <a:rPr lang="en-US" altLang="zh-CN" dirty="0" smtClean="0"/>
              <a:t>2.</a:t>
            </a:r>
            <a:r>
              <a:rPr lang="zh-CN" altLang="en-US" dirty="0" smtClean="0"/>
              <a:t>中国经中亚、西亚至波斯湾、地中海；</a:t>
            </a:r>
            <a:endParaRPr lang="en-US" altLang="zh-CN" dirty="0" smtClean="0"/>
          </a:p>
          <a:p>
            <a:r>
              <a:rPr lang="en-US" altLang="zh-CN" dirty="0" smtClean="0"/>
              <a:t>3.</a:t>
            </a:r>
            <a:r>
              <a:rPr lang="zh-CN" altLang="en-US" dirty="0" smtClean="0"/>
              <a:t>中国至东南亚、南亚、印度洋。</a:t>
            </a:r>
            <a:endParaRPr lang="en-US" altLang="zh-CN" dirty="0" smtClean="0"/>
          </a:p>
          <a:p>
            <a:r>
              <a:rPr lang="en-US" altLang="zh-CN" dirty="0" smtClean="0"/>
              <a:t>4.21</a:t>
            </a:r>
            <a:r>
              <a:rPr lang="zh-CN" altLang="en-US" dirty="0" smtClean="0"/>
              <a:t>世纪海上丝绸之路重点方向是从中国沿海港口过南海到印度洋，延伸至欧洲；</a:t>
            </a:r>
            <a:endParaRPr lang="en-US" altLang="zh-CN" dirty="0" smtClean="0"/>
          </a:p>
          <a:p>
            <a:r>
              <a:rPr lang="en-US" altLang="zh-CN" dirty="0" smtClean="0"/>
              <a:t>5.</a:t>
            </a:r>
            <a:r>
              <a:rPr lang="zh-CN" altLang="en-US" dirty="0" smtClean="0"/>
              <a:t>从中国沿海港口过南海到南太平洋。</a:t>
            </a:r>
          </a:p>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08384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人均营业额：</a:t>
            </a:r>
            <a:r>
              <a:rPr lang="en-US" altLang="zh-CN" b="1" dirty="0" smtClean="0"/>
              <a:t>649</a:t>
            </a:r>
            <a:r>
              <a:rPr lang="zh-CN" altLang="en-US" dirty="0" smtClean="0"/>
              <a:t>万美元，人均利润</a:t>
            </a:r>
            <a:r>
              <a:rPr lang="en-US" altLang="zh-CN" b="1" dirty="0" smtClean="0"/>
              <a:t>45.63</a:t>
            </a:r>
            <a:r>
              <a:rPr lang="zh-CN" altLang="en-US" dirty="0" smtClean="0"/>
              <a:t>万元</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成为综合经营型的国际一流工程管理公司</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成为更具集聚效应、更具价值创造的海外营销和运营平台</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17</a:t>
            </a:fld>
            <a:endParaRPr lang="zh-CN" altLang="en-US"/>
          </a:p>
        </p:txBody>
      </p:sp>
    </p:spTree>
    <p:extLst>
      <p:ext uri="{BB962C8B-B14F-4D97-AF65-F5344CB8AC3E}">
        <p14:creationId xmlns:p14="http://schemas.microsoft.com/office/powerpoint/2010/main" val="424402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十三五规划，公司愿景和战略目标发生变化。需要调整。</a:t>
            </a:r>
            <a:endParaRPr lang="en-US" altLang="zh-CN" dirty="0" smtClean="0"/>
          </a:p>
          <a:p>
            <a:endParaRPr lang="en-US" altLang="zh-CN" dirty="0" smtClean="0"/>
          </a:p>
          <a:p>
            <a:r>
              <a:rPr lang="zh-CN" altLang="zh-CN" sz="1200" kern="1200" dirty="0" smtClean="0">
                <a:solidFill>
                  <a:schemeClr val="tx1"/>
                </a:solidFill>
                <a:effectLst/>
                <a:latin typeface="+mn-lt"/>
                <a:ea typeface="+mn-ea"/>
                <a:cs typeface="+mn-cs"/>
              </a:rPr>
              <a:t>成为国际交通基础设施及相关建筑领域一体化服务价值链的组织者和领导者（成为综合经营型的国际一流工程管理公司）。</a:t>
            </a:r>
          </a:p>
          <a:p>
            <a:r>
              <a:rPr lang="zh-CN" altLang="zh-CN" sz="1200" kern="1200" dirty="0" smtClean="0">
                <a:solidFill>
                  <a:schemeClr val="tx1"/>
                </a:solidFill>
                <a:effectLst/>
                <a:latin typeface="+mn-lt"/>
                <a:ea typeface="+mn-ea"/>
                <a:cs typeface="+mn-cs"/>
              </a:rPr>
              <a:t>（备选：成为更具集聚效应、更具价值创造的海外营销和运营平台）</a:t>
            </a:r>
          </a:p>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增加：国际化管理企业和工程设计、实施企业的不同</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在册人员数量需要更新</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27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28</a:t>
            </a:fld>
            <a:endParaRPr lang="zh-CN" altLang="en-US"/>
          </a:p>
        </p:txBody>
      </p:sp>
    </p:spTree>
    <p:extLst>
      <p:ext uri="{BB962C8B-B14F-4D97-AF65-F5344CB8AC3E}">
        <p14:creationId xmlns:p14="http://schemas.microsoft.com/office/powerpoint/2010/main" val="192466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30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35</a:t>
            </a:fld>
            <a:endParaRPr lang="zh-CN" altLang="en-US"/>
          </a:p>
        </p:txBody>
      </p:sp>
    </p:spTree>
    <p:extLst>
      <p:ext uri="{BB962C8B-B14F-4D97-AF65-F5344CB8AC3E}">
        <p14:creationId xmlns:p14="http://schemas.microsoft.com/office/powerpoint/2010/main" val="335436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t>备注：</a:t>
            </a:r>
            <a:endParaRPr lang="en-US" altLang="zh-CN" b="1" dirty="0" smtClean="0"/>
          </a:p>
          <a:p>
            <a:r>
              <a:rPr lang="zh-CN" altLang="en-US" dirty="0" smtClean="0"/>
              <a:t>全球最大</a:t>
            </a:r>
            <a:r>
              <a:rPr lang="en-US" altLang="zh-CN" dirty="0" smtClean="0"/>
              <a:t>225</a:t>
            </a:r>
            <a:r>
              <a:rPr lang="zh-CN" altLang="en-US" dirty="0" smtClean="0"/>
              <a:t>家国际工程设计公司：</a:t>
            </a:r>
            <a:r>
              <a:rPr lang="en-US" altLang="zh-CN" b="1" dirty="0" smtClean="0"/>
              <a:t>2015</a:t>
            </a:r>
            <a:r>
              <a:rPr lang="zh-CN" altLang="en-US" b="1" dirty="0" smtClean="0"/>
              <a:t>年位列</a:t>
            </a:r>
            <a:r>
              <a:rPr lang="en-US" altLang="zh-CN" b="1" dirty="0" smtClean="0"/>
              <a:t>50</a:t>
            </a:r>
            <a:r>
              <a:rPr lang="zh-CN" altLang="en-US" dirty="0" smtClean="0"/>
              <a:t>（</a:t>
            </a:r>
            <a:r>
              <a:rPr lang="en-US" altLang="zh-CN" dirty="0" smtClean="0"/>
              <a:t>14</a:t>
            </a:r>
            <a:r>
              <a:rPr lang="zh-CN" altLang="en-US" dirty="0" smtClean="0"/>
              <a:t>年</a:t>
            </a:r>
            <a:r>
              <a:rPr lang="en-US" altLang="zh-CN" dirty="0" smtClean="0"/>
              <a:t>52</a:t>
            </a:r>
            <a:r>
              <a:rPr lang="zh-CN" altLang="en-US" dirty="0" smtClean="0"/>
              <a:t>），在上榜的</a:t>
            </a:r>
            <a:r>
              <a:rPr lang="en-US" altLang="zh-CN" dirty="0" smtClean="0"/>
              <a:t>23</a:t>
            </a:r>
            <a:r>
              <a:rPr lang="zh-CN" altLang="en-US" dirty="0" smtClean="0"/>
              <a:t>家中国企业中位列</a:t>
            </a:r>
            <a:r>
              <a:rPr lang="zh-CN" altLang="en-US" b="1" dirty="0" smtClean="0"/>
              <a:t>第</a:t>
            </a:r>
            <a:r>
              <a:rPr lang="en-US" altLang="zh-CN" b="1" dirty="0" smtClean="0"/>
              <a:t>3</a:t>
            </a:r>
            <a:r>
              <a:rPr lang="zh-CN" altLang="en-US" b="1" dirty="0" smtClean="0"/>
              <a:t>位</a:t>
            </a:r>
            <a:r>
              <a:rPr lang="zh-CN" altLang="en-US" dirty="0" smtClean="0"/>
              <a:t>。</a:t>
            </a:r>
            <a:endParaRPr lang="en-US" altLang="zh-CN" dirty="0" smtClean="0"/>
          </a:p>
          <a:p>
            <a:r>
              <a:rPr lang="zh-CN" altLang="en-US" dirty="0" smtClean="0"/>
              <a:t>全球最大</a:t>
            </a:r>
            <a:r>
              <a:rPr lang="en-US" altLang="zh-CN" dirty="0" smtClean="0"/>
              <a:t>150</a:t>
            </a:r>
            <a:r>
              <a:rPr lang="zh-CN" altLang="en-US" dirty="0" smtClean="0"/>
              <a:t>家设计公司：</a:t>
            </a:r>
            <a:r>
              <a:rPr lang="en-US" altLang="zh-CN" b="1" dirty="0" smtClean="0"/>
              <a:t>2015</a:t>
            </a:r>
            <a:r>
              <a:rPr lang="zh-CN" altLang="en-US" b="1" dirty="0" smtClean="0"/>
              <a:t>年位列</a:t>
            </a:r>
            <a:r>
              <a:rPr lang="en-US" altLang="zh-CN" b="1" dirty="0" smtClean="0"/>
              <a:t>8</a:t>
            </a:r>
            <a:r>
              <a:rPr lang="zh-CN" altLang="en-US" dirty="0" smtClean="0"/>
              <a:t>（</a:t>
            </a:r>
            <a:r>
              <a:rPr lang="en-US" altLang="zh-CN" dirty="0" smtClean="0"/>
              <a:t>14</a:t>
            </a:r>
            <a:r>
              <a:rPr lang="zh-CN" altLang="en-US" dirty="0" smtClean="0"/>
              <a:t>年</a:t>
            </a:r>
            <a:r>
              <a:rPr lang="en-US" altLang="zh-CN" dirty="0" smtClean="0"/>
              <a:t>11</a:t>
            </a:r>
            <a:r>
              <a:rPr lang="zh-CN" altLang="en-US" dirty="0" smtClean="0"/>
              <a:t>）。</a:t>
            </a:r>
            <a:endParaRPr lang="zh-CN" altLang="en-US" b="1"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先保留</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39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招聘要求是否需要更新，或者提出新要求。</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t>备注：</a:t>
            </a:r>
            <a:endParaRPr lang="en-US" altLang="zh-CN" b="1" dirty="0" smtClean="0"/>
          </a:p>
          <a:p>
            <a:r>
              <a:rPr lang="zh-CN" altLang="en-US" b="0" dirty="0" smtClean="0"/>
              <a:t>世界财富</a:t>
            </a:r>
            <a:r>
              <a:rPr lang="en-US" altLang="zh-CN" b="0" dirty="0" smtClean="0"/>
              <a:t>500</a:t>
            </a:r>
            <a:r>
              <a:rPr lang="zh-CN" altLang="en-US" b="0" dirty="0" smtClean="0"/>
              <a:t>强由</a:t>
            </a:r>
            <a:r>
              <a:rPr lang="en-US" altLang="zh-CN" b="0" dirty="0" smtClean="0"/>
              <a:t>2014</a:t>
            </a:r>
            <a:r>
              <a:rPr lang="zh-CN" altLang="en-US" b="0" dirty="0" smtClean="0"/>
              <a:t>年的</a:t>
            </a:r>
            <a:r>
              <a:rPr lang="en-US" altLang="zh-CN" b="1" dirty="0" smtClean="0"/>
              <a:t>187</a:t>
            </a:r>
            <a:r>
              <a:rPr lang="zh-CN" altLang="en-US" b="0" dirty="0" smtClean="0"/>
              <a:t>名到</a:t>
            </a:r>
            <a:r>
              <a:rPr lang="en-US" altLang="zh-CN" b="0" dirty="0" smtClean="0"/>
              <a:t>2015</a:t>
            </a:r>
            <a:r>
              <a:rPr lang="zh-CN" altLang="en-US" b="0" dirty="0" smtClean="0"/>
              <a:t>年世界</a:t>
            </a:r>
            <a:r>
              <a:rPr lang="en-US" altLang="zh-CN" b="0" dirty="0" smtClean="0"/>
              <a:t>500</a:t>
            </a:r>
            <a:r>
              <a:rPr lang="zh-CN" altLang="en-US" b="0" dirty="0" smtClean="0"/>
              <a:t>强</a:t>
            </a:r>
            <a:r>
              <a:rPr lang="en-US" altLang="zh-CN" b="1" dirty="0" smtClean="0"/>
              <a:t>165</a:t>
            </a:r>
            <a:r>
              <a:rPr lang="zh-CN" altLang="en-US" b="0" dirty="0" smtClean="0"/>
              <a:t>位，中国企业</a:t>
            </a:r>
            <a:r>
              <a:rPr lang="en-US" altLang="zh-CN" b="0" dirty="0" smtClean="0"/>
              <a:t>500</a:t>
            </a:r>
            <a:r>
              <a:rPr lang="zh-CN" altLang="en-US" b="0" dirty="0" smtClean="0"/>
              <a:t>强第</a:t>
            </a:r>
            <a:r>
              <a:rPr lang="en-US" altLang="zh-CN" b="1" dirty="0" smtClean="0"/>
              <a:t>14</a:t>
            </a:r>
            <a:r>
              <a:rPr lang="zh-CN" altLang="en-US" b="0" dirty="0" smtClean="0"/>
              <a:t>名（</a:t>
            </a:r>
            <a:r>
              <a:rPr lang="en-US" altLang="zh-CN" b="0" dirty="0" smtClean="0"/>
              <a:t>14</a:t>
            </a:r>
            <a:r>
              <a:rPr lang="zh-CN" altLang="en-US" b="0" dirty="0" smtClean="0"/>
              <a:t>年</a:t>
            </a:r>
            <a:r>
              <a:rPr lang="en-US" altLang="zh-CN" b="0" dirty="0" smtClean="0"/>
              <a:t>14</a:t>
            </a:r>
            <a:r>
              <a:rPr lang="zh-CN" altLang="en-US" b="0" dirty="0" smtClean="0"/>
              <a:t>名）</a:t>
            </a:r>
            <a:endParaRPr lang="en-US" altLang="zh-CN" b="0" dirty="0" smtClean="0"/>
          </a:p>
          <a:p>
            <a:r>
              <a:rPr lang="zh-CN" altLang="en-US" b="0" dirty="0" smtClean="0"/>
              <a:t>亚洲国际承包商第</a:t>
            </a:r>
            <a:r>
              <a:rPr lang="en-US" altLang="zh-CN" b="0" dirty="0" smtClean="0"/>
              <a:t>1</a:t>
            </a:r>
            <a:r>
              <a:rPr lang="zh-CN" altLang="en-US" b="0" dirty="0" smtClean="0"/>
              <a:t>名，国际承包商第</a:t>
            </a:r>
            <a:r>
              <a:rPr lang="en-US" altLang="zh-CN" b="0" dirty="0" smtClean="0"/>
              <a:t>5</a:t>
            </a:r>
            <a:r>
              <a:rPr lang="zh-CN" altLang="en-US" b="0" dirty="0" smtClean="0"/>
              <a:t>名，</a:t>
            </a:r>
            <a:r>
              <a:rPr lang="en-US" altLang="zh-CN" b="0" dirty="0" smtClean="0"/>
              <a:t>2014</a:t>
            </a:r>
            <a:r>
              <a:rPr lang="zh-CN" altLang="en-US" b="0" dirty="0" smtClean="0"/>
              <a:t>年第</a:t>
            </a:r>
            <a:r>
              <a:rPr lang="en-US" altLang="zh-CN" b="0" dirty="0" smtClean="0"/>
              <a:t>9</a:t>
            </a:r>
            <a:r>
              <a:rPr lang="zh-CN" altLang="en-US" b="0" dirty="0" smtClean="0"/>
              <a:t>名。</a:t>
            </a:r>
            <a:endParaRPr lang="en-US" altLang="zh-CN" b="0" dirty="0" smtClean="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t>备注</a:t>
            </a:r>
            <a:r>
              <a:rPr lang="zh-CN" altLang="en-US" dirty="0" smtClean="0"/>
              <a:t>：</a:t>
            </a:r>
            <a:endParaRPr lang="en-US" altLang="zh-CN" dirty="0" smtClean="0"/>
          </a:p>
          <a:p>
            <a:r>
              <a:rPr lang="zh-CN" altLang="en-US" dirty="0" smtClean="0"/>
              <a:t>企业机构和驻外公司需要更新，新增中东欧，海外业务分布需要更新。</a:t>
            </a:r>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t>新增机构，换地图形式</a:t>
            </a:r>
            <a:endParaRPr lang="zh-CN" altLang="en-US" b="1"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ChangeArrowheads="1"/>
          </p:cNvSpPr>
          <p:nvPr>
            <p:ph type="sldImg" idx="4294967295"/>
          </p:nvPr>
        </p:nvSpPr>
        <p:spPr>
          <a:xfrm>
            <a:off x="1588" y="0"/>
            <a:ext cx="0" cy="0"/>
          </a:xfrm>
          <a:ln/>
        </p:spPr>
      </p:sp>
      <p:sp>
        <p:nvSpPr>
          <p:cNvPr id="4099" name="备注占位符 2"/>
          <p:cNvSpPr>
            <a:spLocks noGrp="1" noRot="1" noChangeAspect="1" noChangeArrowheads="1"/>
          </p:cNvSpPr>
          <p:nvPr>
            <p:ph type="body" idx="1"/>
          </p:nvPr>
        </p:nvSpPr>
        <p:spPr bwMode="auto">
          <a:xfrm>
            <a:off x="662622" y="915687"/>
            <a:ext cx="11927206" cy="37915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a:t>新增机构，换地图</a:t>
            </a:r>
            <a:r>
              <a:rPr lang="zh-CN" altLang="en-US" b="1" dirty="0" smtClean="0"/>
              <a:t>形式，机构名称发生变化。</a:t>
            </a:r>
            <a:endParaRPr lang="zh-CN" altLang="en-US" b="1"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9</a:t>
            </a:r>
            <a:r>
              <a:rPr lang="zh-CN" altLang="en-US" dirty="0" smtClean="0"/>
              <a:t>年增长</a:t>
            </a:r>
            <a:r>
              <a:rPr lang="en-US" altLang="zh-CN" b="1" dirty="0" smtClean="0"/>
              <a:t>6.5</a:t>
            </a:r>
            <a:r>
              <a:rPr lang="zh-CN" altLang="en-US" dirty="0" smtClean="0"/>
              <a:t>倍，累计合同额</a:t>
            </a:r>
            <a:r>
              <a:rPr lang="en-US" altLang="zh-CN" b="1" dirty="0" smtClean="0"/>
              <a:t>374.16</a:t>
            </a:r>
            <a:r>
              <a:rPr lang="zh-CN" altLang="en-US" dirty="0" smtClean="0"/>
              <a:t>亿美元，</a:t>
            </a:r>
            <a:r>
              <a:rPr lang="en-US" altLang="zh-CN" dirty="0" smtClean="0"/>
              <a:t>2014</a:t>
            </a:r>
            <a:r>
              <a:rPr lang="zh-CN" altLang="en-US" dirty="0" smtClean="0"/>
              <a:t>年的新签合同额</a:t>
            </a:r>
            <a:r>
              <a:rPr lang="en-US" altLang="zh-CN" b="1" dirty="0" smtClean="0"/>
              <a:t>65</a:t>
            </a:r>
            <a:r>
              <a:rPr lang="zh-CN" altLang="en-US" dirty="0" smtClean="0"/>
              <a:t>亿美元，</a:t>
            </a:r>
            <a:endParaRPr lang="en-US" altLang="zh-CN" dirty="0" smtClean="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9</a:t>
            </a:r>
            <a:r>
              <a:rPr lang="zh-CN" altLang="en-US" dirty="0" smtClean="0"/>
              <a:t>年增长</a:t>
            </a:r>
            <a:r>
              <a:rPr lang="en-US" altLang="zh-CN" b="1" dirty="0" smtClean="0"/>
              <a:t>6.4</a:t>
            </a:r>
            <a:r>
              <a:rPr lang="zh-CN" altLang="en-US" dirty="0" smtClean="0"/>
              <a:t>倍，累计完成营业额超过</a:t>
            </a:r>
            <a:r>
              <a:rPr lang="en-US" altLang="zh-CN" b="1" dirty="0" smtClean="0"/>
              <a:t>206</a:t>
            </a:r>
            <a:r>
              <a:rPr lang="zh-CN" altLang="en-US" dirty="0" smtClean="0"/>
              <a:t>亿美元，</a:t>
            </a:r>
            <a:r>
              <a:rPr lang="en-US" altLang="zh-CN" dirty="0" smtClean="0"/>
              <a:t>2014</a:t>
            </a:r>
            <a:r>
              <a:rPr lang="zh-CN" altLang="en-US" dirty="0" smtClean="0"/>
              <a:t>年的营业额</a:t>
            </a:r>
            <a:r>
              <a:rPr lang="en-US" altLang="zh-CN" b="1" dirty="0" smtClean="0"/>
              <a:t>39.4</a:t>
            </a:r>
            <a:r>
              <a:rPr lang="zh-CN" altLang="en-US" dirty="0" smtClean="0"/>
              <a:t>亿美元</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2014</a:t>
            </a:r>
            <a:r>
              <a:rPr lang="zh-CN" altLang="en-US" dirty="0" smtClean="0"/>
              <a:t>年的利润额</a:t>
            </a:r>
            <a:r>
              <a:rPr lang="en-US" altLang="zh-CN" b="1" dirty="0" smtClean="0"/>
              <a:t>2.77</a:t>
            </a:r>
            <a:r>
              <a:rPr lang="zh-CN" altLang="en-US" dirty="0" smtClean="0"/>
              <a:t>亿美元，利润额</a:t>
            </a:r>
            <a:r>
              <a:rPr lang="en-US" altLang="zh-CN" dirty="0" smtClean="0"/>
              <a:t>9</a:t>
            </a:r>
            <a:r>
              <a:rPr lang="zh-CN" altLang="en-US" dirty="0" smtClean="0"/>
              <a:t>年增长</a:t>
            </a:r>
            <a:r>
              <a:rPr lang="en-US" altLang="zh-CN" b="1" dirty="0" smtClean="0"/>
              <a:t>41</a:t>
            </a:r>
            <a:r>
              <a:rPr lang="zh-CN" altLang="en-US" dirty="0" smtClean="0"/>
              <a:t>倍。</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7312AAA-998B-4DAD-B816-C30084CE0BE3}"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标题幻灯片">
    <p:spTree>
      <p:nvGrpSpPr>
        <p:cNvPr id="1" name=""/>
        <p:cNvGrpSpPr/>
        <p:nvPr/>
      </p:nvGrpSpPr>
      <p:grpSpPr>
        <a:xfrm>
          <a:off x="0" y="0"/>
          <a:ext cx="0" cy="0"/>
          <a:chOff x="0" y="0"/>
          <a:chExt cx="0" cy="0"/>
        </a:xfrm>
      </p:grpSpPr>
      <p:pic>
        <p:nvPicPr>
          <p:cNvPr id="3079" name="Picture 7" descr="back_w"/>
          <p:cNvPicPr>
            <a:picLocks noChangeAspect="1" noChangeArrowheads="1"/>
          </p:cNvPicPr>
          <p:nvPr userDrawn="1"/>
        </p:nvPicPr>
        <p:blipFill>
          <a:blip r:embed="rId2" cstate="screen">
            <a:extLst>
              <a:ext uri="{28A0092B-C50C-407E-A947-70E740481C1C}">
                <a14:useLocalDpi xmlns:a14="http://schemas.microsoft.com/office/drawing/2010/main"/>
              </a:ext>
            </a:extLst>
          </a:blip>
          <a:srcRect l="6285"/>
          <a:stretch>
            <a:fillRect/>
          </a:stretch>
        </p:blipFill>
        <p:spPr bwMode="hidden">
          <a:xfrm>
            <a:off x="-32" y="0"/>
            <a:ext cx="9144000" cy="6858000"/>
          </a:xfrm>
          <a:prstGeom prst="rect">
            <a:avLst/>
          </a:prstGeom>
          <a:noFill/>
        </p:spPr>
      </p:pic>
      <p:pic>
        <p:nvPicPr>
          <p:cNvPr id="3080" name="Picture 8" descr="w_box"/>
          <p:cNvPicPr>
            <a:picLocks noChangeAspect="1" noChangeArrowheads="1"/>
          </p:cNvPicPr>
          <p:nvPr userDrawn="1"/>
        </p:nvPicPr>
        <p:blipFill>
          <a:blip r:embed="rId3" cstate="print"/>
          <a:srcRect/>
          <a:stretch>
            <a:fillRect/>
          </a:stretch>
        </p:blipFill>
        <p:spPr bwMode="auto">
          <a:xfrm>
            <a:off x="5119688" y="2901950"/>
            <a:ext cx="3990975" cy="3937000"/>
          </a:xfrm>
          <a:prstGeom prst="rect">
            <a:avLst/>
          </a:prstGeom>
          <a:noFill/>
        </p:spPr>
      </p:pic>
      <p:sp>
        <p:nvSpPr>
          <p:cNvPr id="3082" name="Rectangle 10"/>
          <p:cNvSpPr>
            <a:spLocks noChangeArrowheads="1"/>
          </p:cNvSpPr>
          <p:nvPr/>
        </p:nvSpPr>
        <p:spPr bwMode="gray">
          <a:xfrm>
            <a:off x="95250" y="100013"/>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3" name="Rectangle 11"/>
          <p:cNvSpPr>
            <a:spLocks noChangeArrowheads="1"/>
          </p:cNvSpPr>
          <p:nvPr/>
        </p:nvSpPr>
        <p:spPr bwMode="gray">
          <a:xfrm>
            <a:off x="395288" y="100013"/>
            <a:ext cx="261937"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4" name="Rectangle 12"/>
          <p:cNvSpPr>
            <a:spLocks noChangeArrowheads="1"/>
          </p:cNvSpPr>
          <p:nvPr/>
        </p:nvSpPr>
        <p:spPr bwMode="gray">
          <a:xfrm>
            <a:off x="695325" y="100013"/>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5" name="Rectangle 13"/>
          <p:cNvSpPr>
            <a:spLocks noChangeArrowheads="1"/>
          </p:cNvSpPr>
          <p:nvPr/>
        </p:nvSpPr>
        <p:spPr bwMode="gray">
          <a:xfrm>
            <a:off x="395288" y="400050"/>
            <a:ext cx="261937"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6" name="Rectangle 14"/>
          <p:cNvSpPr>
            <a:spLocks noChangeArrowheads="1"/>
          </p:cNvSpPr>
          <p:nvPr/>
        </p:nvSpPr>
        <p:spPr bwMode="gray">
          <a:xfrm>
            <a:off x="95250" y="400050"/>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7" name="Rectangle 15"/>
          <p:cNvSpPr>
            <a:spLocks noChangeArrowheads="1"/>
          </p:cNvSpPr>
          <p:nvPr/>
        </p:nvSpPr>
        <p:spPr bwMode="gray">
          <a:xfrm>
            <a:off x="95250" y="700088"/>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pic>
        <p:nvPicPr>
          <p:cNvPr id="3088" name="Picture 16" descr="d"/>
          <p:cNvPicPr>
            <a:picLocks noChangeAspect="1" noChangeArrowheads="1"/>
          </p:cNvPicPr>
          <p:nvPr/>
        </p:nvPicPr>
        <p:blipFill>
          <a:blip r:embed="rId4" cstate="print"/>
          <a:srcRect/>
          <a:stretch>
            <a:fillRect/>
          </a:stretch>
        </p:blipFill>
        <p:spPr bwMode="auto">
          <a:xfrm>
            <a:off x="3810000" y="0"/>
            <a:ext cx="5334000" cy="2333625"/>
          </a:xfrm>
          <a:prstGeom prst="rect">
            <a:avLst/>
          </a:prstGeom>
          <a:noFill/>
        </p:spPr>
      </p:pic>
      <p:sp>
        <p:nvSpPr>
          <p:cNvPr id="3074" name="Rectangle 2"/>
          <p:cNvSpPr>
            <a:spLocks noGrp="1" noChangeArrowheads="1"/>
          </p:cNvSpPr>
          <p:nvPr>
            <p:ph type="ctrTitle"/>
          </p:nvPr>
        </p:nvSpPr>
        <p:spPr>
          <a:xfrm>
            <a:off x="990600" y="2590800"/>
            <a:ext cx="6400800" cy="765175"/>
          </a:xfrm>
        </p:spPr>
        <p:txBody>
          <a:bodyPr/>
          <a:lstStyle>
            <a:lvl1pPr algn="ctr">
              <a:defRPr sz="4000" i="1">
                <a:solidFill>
                  <a:schemeClr val="tx1"/>
                </a:solidFill>
                <a:latin typeface="Arial" charset="0"/>
              </a:defRPr>
            </a:lvl1pPr>
          </a:lstStyle>
          <a:p>
            <a:r>
              <a:rPr lang="zh-CN" altLang="en-US"/>
              <a:t>单击此处编辑母版标题样式</a:t>
            </a:r>
          </a:p>
        </p:txBody>
      </p:sp>
      <p:sp>
        <p:nvSpPr>
          <p:cNvPr id="3075" name="Rectangle 3"/>
          <p:cNvSpPr>
            <a:spLocks noGrp="1" noChangeArrowheads="1"/>
          </p:cNvSpPr>
          <p:nvPr>
            <p:ph type="subTitle" idx="1"/>
          </p:nvPr>
        </p:nvSpPr>
        <p:spPr>
          <a:xfrm>
            <a:off x="3886200" y="3432175"/>
            <a:ext cx="3505200" cy="457200"/>
          </a:xfrm>
        </p:spPr>
        <p:txBody>
          <a:bodyPr/>
          <a:lstStyle>
            <a:lvl1pPr marL="0" indent="0" algn="r">
              <a:buFont typeface="Wingdings" pitchFamily="2" charset="2"/>
              <a:buNone/>
              <a:defRPr sz="1600">
                <a:latin typeface="Arial" charset="0"/>
              </a:defRPr>
            </a:lvl1pPr>
          </a:lstStyle>
          <a:p>
            <a:r>
              <a:rPr lang="zh-CN" altLang="en-US" dirty="0"/>
              <a:t>单击此处编辑母版副标题样式</a:t>
            </a:r>
          </a:p>
        </p:txBody>
      </p:sp>
      <p:sp>
        <p:nvSpPr>
          <p:cNvPr id="3076" name="Rectangle 4"/>
          <p:cNvSpPr>
            <a:spLocks noGrp="1" noChangeArrowheads="1"/>
          </p:cNvSpPr>
          <p:nvPr>
            <p:ph type="dt" sz="half" idx="2"/>
          </p:nvPr>
        </p:nvSpPr>
        <p:spPr>
          <a:xfrm>
            <a:off x="457200" y="6477000"/>
            <a:ext cx="2133600" cy="244475"/>
          </a:xfrm>
        </p:spPr>
        <p:txBody>
          <a:bodyPr/>
          <a:lstStyle>
            <a:lvl1pPr algn="l">
              <a:defRPr sz="1200" b="0">
                <a:latin typeface="Arial" charset="0"/>
              </a:defRPr>
            </a:lvl1pPr>
          </a:lstStyle>
          <a:p>
            <a:endParaRPr lang="en-US" altLang="zh-CN"/>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ltLang="zh-CN"/>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sz="1200"/>
            </a:lvl1pPr>
          </a:lstStyle>
          <a:p>
            <a:fld id="{FBF6F3F2-C343-4059-B3C1-94D36057F319}" type="slidenum">
              <a:rPr lang="zh-CN" altLang="en-US"/>
              <a:pPr/>
              <a:t>‹#›</a:t>
            </a:fld>
            <a:endParaRPr lang="en-US" altLang="zh-CN"/>
          </a:p>
        </p:txBody>
      </p:sp>
      <p:pic>
        <p:nvPicPr>
          <p:cNvPr id="34" name="图片 33" descr="logo无背景清晰图.png"/>
          <p:cNvPicPr>
            <a:picLocks noChangeAspect="1"/>
          </p:cNvPicPr>
          <p:nvPr userDrawn="1"/>
        </p:nvPicPr>
        <p:blipFill>
          <a:blip r:embed="rId5" cstate="screen">
            <a:lum/>
            <a:extLst>
              <a:ext uri="{28A0092B-C50C-407E-A947-70E740481C1C}">
                <a14:useLocalDpi xmlns:a14="http://schemas.microsoft.com/office/drawing/2010/main"/>
              </a:ext>
            </a:extLst>
          </a:blip>
          <a:stretch>
            <a:fillRect/>
          </a:stretch>
        </p:blipFill>
        <p:spPr>
          <a:xfrm>
            <a:off x="1357290" y="332900"/>
            <a:ext cx="4032448" cy="524332"/>
          </a:xfrm>
          <a:prstGeom prst="rect">
            <a:avLst/>
          </a:prstGeom>
          <a:effectLst>
            <a:glow rad="228600">
              <a:srgbClr val="FFFFFF">
                <a:satMod val="175000"/>
                <a:alpha val="40000"/>
              </a:srgbClr>
            </a:glow>
          </a:effectLst>
        </p:spPr>
      </p:pic>
      <p:pic>
        <p:nvPicPr>
          <p:cNvPr id="63489" name="Picture 1" descr="D:\裴丽\裴丽\人事处工作\工作\宣讲会幻灯片材料\13届宣讲准备材料\拟选照片\照片1\安哥拉\{D4FA2E1D-F730-4971-859E-2B9CF757F276}.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831718" y="5527710"/>
            <a:ext cx="1098000" cy="1116000"/>
          </a:xfrm>
          <a:prstGeom prst="rect">
            <a:avLst/>
          </a:prstGeom>
          <a:noFill/>
        </p:spPr>
      </p:pic>
      <p:pic>
        <p:nvPicPr>
          <p:cNvPr id="63491" name="Picture 3" descr="D:\裴丽\裴丽\人事处工作\工作\宣讲会幻灯片材料\13届宣讲准备材料\拟选照片\照片3\沙特\050310-施工中的抓斗.JP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286380" y="5520510"/>
            <a:ext cx="1143868" cy="1123200"/>
          </a:xfrm>
          <a:prstGeom prst="rect">
            <a:avLst/>
          </a:prstGeom>
          <a:noFill/>
        </p:spPr>
      </p:pic>
      <p:pic>
        <p:nvPicPr>
          <p:cNvPr id="1026" name="Picture 2"/>
          <p:cNvPicPr>
            <a:picLocks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7836301" y="3047752"/>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7823601" y="4302357"/>
            <a:ext cx="1101838"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6569948" y="4305050"/>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rotWithShape="1">
          <a:blip r:embed="rId11" cstate="screen">
            <a:extLst>
              <a:ext uri="{28A0092B-C50C-407E-A947-70E740481C1C}">
                <a14:useLocalDpi xmlns:a14="http://schemas.microsoft.com/office/drawing/2010/main"/>
              </a:ext>
            </a:extLst>
          </a:blip>
          <a:srcRect/>
          <a:stretch/>
        </p:blipFill>
        <p:spPr bwMode="auto">
          <a:xfrm>
            <a:off x="6541368" y="5567510"/>
            <a:ext cx="114668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a:t>www.themegallery.com</a:t>
            </a: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02440DA-EE2D-4CED-8B53-4F432698048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6088"/>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6088"/>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en-US" altLang="zh-CN"/>
              <a:t>www.themegallery.com</a:t>
            </a: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B9CF77E-FD31-49C0-A1FA-9133DB441D24}"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0888" y="446088"/>
            <a:ext cx="7086600" cy="685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30313"/>
            <a:ext cx="4038600" cy="5094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0313"/>
            <a:ext cx="4038600" cy="5094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19800" y="6499225"/>
            <a:ext cx="2133600" cy="228600"/>
          </a:xfrm>
        </p:spPr>
        <p:txBody>
          <a:bodyPr/>
          <a:lstStyle>
            <a:lvl1pPr>
              <a:defRPr/>
            </a:lvl1pPr>
          </a:lstStyle>
          <a:p>
            <a:r>
              <a:rPr lang="en-US" altLang="zh-CN"/>
              <a:t>www.themegallery.com</a:t>
            </a:r>
          </a:p>
        </p:txBody>
      </p:sp>
      <p:sp>
        <p:nvSpPr>
          <p:cNvPr id="6" name="页脚占位符 5"/>
          <p:cNvSpPr>
            <a:spLocks noGrp="1"/>
          </p:cNvSpPr>
          <p:nvPr>
            <p:ph type="ftr" sz="quarter" idx="11"/>
          </p:nvPr>
        </p:nvSpPr>
        <p:spPr>
          <a:xfrm>
            <a:off x="447675" y="6477000"/>
            <a:ext cx="2209800" cy="2444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4038600" y="6477000"/>
            <a:ext cx="1219200" cy="244475"/>
          </a:xfrm>
        </p:spPr>
        <p:txBody>
          <a:bodyPr/>
          <a:lstStyle>
            <a:lvl1pPr>
              <a:defRPr/>
            </a:lvl1pPr>
          </a:lstStyle>
          <a:p>
            <a:fld id="{758D4D4A-6BC8-4099-ACDD-40F691E0FD4B}"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50888" y="446088"/>
            <a:ext cx="7086600"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30313"/>
            <a:ext cx="8229600" cy="5094287"/>
          </a:xfrm>
        </p:spPr>
        <p:txBody>
          <a:bodyPr/>
          <a:lstStyle/>
          <a:p>
            <a:endParaRPr lang="zh-CN" altLang="en-US"/>
          </a:p>
        </p:txBody>
      </p:sp>
      <p:sp>
        <p:nvSpPr>
          <p:cNvPr id="4" name="日期占位符 3"/>
          <p:cNvSpPr>
            <a:spLocks noGrp="1"/>
          </p:cNvSpPr>
          <p:nvPr>
            <p:ph type="dt" sz="half" idx="10"/>
          </p:nvPr>
        </p:nvSpPr>
        <p:spPr>
          <a:xfrm>
            <a:off x="6019800" y="6499225"/>
            <a:ext cx="2133600" cy="228600"/>
          </a:xfrm>
        </p:spPr>
        <p:txBody>
          <a:bodyPr/>
          <a:lstStyle>
            <a:lvl1pPr>
              <a:defRPr/>
            </a:lvl1pPr>
          </a:lstStyle>
          <a:p>
            <a:r>
              <a:rPr lang="en-US" altLang="zh-CN"/>
              <a:t>www.themegallery.com</a:t>
            </a:r>
          </a:p>
        </p:txBody>
      </p:sp>
      <p:sp>
        <p:nvSpPr>
          <p:cNvPr id="5" name="页脚占位符 4"/>
          <p:cNvSpPr>
            <a:spLocks noGrp="1"/>
          </p:cNvSpPr>
          <p:nvPr>
            <p:ph type="ftr" sz="quarter" idx="11"/>
          </p:nvPr>
        </p:nvSpPr>
        <p:spPr>
          <a:xfrm>
            <a:off x="447675" y="6477000"/>
            <a:ext cx="2209800" cy="244475"/>
          </a:xfrm>
        </p:spPr>
        <p:txBody>
          <a:bodyPr/>
          <a:lstStyle>
            <a:lvl1pPr>
              <a:defRPr/>
            </a:lvl1pPr>
          </a:lstStyle>
          <a:p>
            <a:endParaRPr lang="zh-CN" altLang="en-US"/>
          </a:p>
        </p:txBody>
      </p:sp>
      <p:sp>
        <p:nvSpPr>
          <p:cNvPr id="6" name="灯片编号占位符 5"/>
          <p:cNvSpPr>
            <a:spLocks noGrp="1"/>
          </p:cNvSpPr>
          <p:nvPr>
            <p:ph type="sldNum" sz="quarter" idx="12"/>
          </p:nvPr>
        </p:nvSpPr>
        <p:spPr>
          <a:xfrm>
            <a:off x="4038600" y="6477000"/>
            <a:ext cx="1219200" cy="244475"/>
          </a:xfrm>
        </p:spPr>
        <p:txBody>
          <a:bodyPr/>
          <a:lstStyle>
            <a:lvl1pPr>
              <a:defRPr/>
            </a:lvl1pPr>
          </a:lstStyle>
          <a:p>
            <a:fld id="{B7902EB0-81C5-438B-B82F-5ECD29006A9E}"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E97FE62-DB98-46B8-B307-2FE5D32FD7E8}"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2455094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BA1C09F-9E89-4DE9-8A79-7741E6945C3A}"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39609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DF9BA88-F615-4C97-85E3-AFBD7D1DCDE5}"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294232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437EBFA-88C1-4B8B-9073-7BADA243C1DA}"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3167636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8" name="页脚占位符 7"/>
          <p:cNvSpPr>
            <a:spLocks noGrp="1"/>
          </p:cNvSpPr>
          <p:nvPr>
            <p:ph type="ftr" sz="quarter" idx="11"/>
          </p:nvPr>
        </p:nvSpPr>
        <p:spPr/>
        <p:txBody>
          <a:bodyPr/>
          <a:lstStyle>
            <a:lvl1pPr>
              <a:defRPr/>
            </a:lvl1pPr>
          </a:lstStyle>
          <a:p>
            <a:endParaRPr lang="zh-CN"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C2AE021F-5B30-4039-9B61-7FD2190BFE05}"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295917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4" name="页脚占位符 3"/>
          <p:cNvSpPr>
            <a:spLocks noGrp="1"/>
          </p:cNvSpPr>
          <p:nvPr>
            <p:ph type="ftr" sz="quarter" idx="11"/>
          </p:nvPr>
        </p:nvSpPr>
        <p:spPr/>
        <p:txBody>
          <a:bodyPr/>
          <a:lstStyle>
            <a:lvl1pPr>
              <a:defRPr/>
            </a:lvl1pPr>
          </a:lstStyle>
          <a:p>
            <a:endParaRPr lang="zh-CN"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4DA28C3B-6BA7-4F08-9A15-AB4B59C13658}"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306553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98A6488-D251-4EB1-B34B-27478D14D3BC}"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3" name="页脚占位符 2"/>
          <p:cNvSpPr>
            <a:spLocks noGrp="1"/>
          </p:cNvSpPr>
          <p:nvPr>
            <p:ph type="ftr" sz="quarter" idx="11"/>
          </p:nvPr>
        </p:nvSpPr>
        <p:spPr/>
        <p:txBody>
          <a:bodyPr/>
          <a:lstStyle>
            <a:lvl1pPr>
              <a:defRPr/>
            </a:lvl1pPr>
          </a:lstStyle>
          <a:p>
            <a:endParaRPr lang="zh-CN"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92101D7C-3393-4741-913B-A350BE7D18FD}"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89482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04CC50-E2F8-410D-907A-050FB63C14E6}"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3739494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FAFDDB9-63B4-49F3-A0A6-26C0A5BC3483}"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4219822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59CAF2B-6F48-4BCB-8AD1-8BAC51E37397}"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2148122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6088"/>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6088"/>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solidFill>
                  <a:srgbClr val="000000"/>
                </a:solidFill>
              </a:rPr>
              <a:t>www.chec.bj.cn</a:t>
            </a:r>
            <a:endParaRPr lang="en-US" altLang="zh-CN" sz="1800" b="0">
              <a:solidFill>
                <a:srgbClr val="000000"/>
              </a:solidFill>
              <a:latin typeface="Arial" pitchFamily="34" charset="0"/>
              <a:sym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3AA8C92-B896-414E-905B-5866605D9181}" type="slidenum">
              <a:rPr lang="zh-CN" altLang="en-US">
                <a:solidFill>
                  <a:srgbClr val="000000"/>
                </a:solidFill>
              </a:rPr>
              <a:pPr/>
              <a:t>‹#›</a:t>
            </a:fld>
            <a:endParaRPr lang="en-US" altLang="zh-CN" sz="1800">
              <a:solidFill>
                <a:srgbClr val="000000"/>
              </a:solidFill>
            </a:endParaRPr>
          </a:p>
        </p:txBody>
      </p:sp>
    </p:spTree>
    <p:extLst>
      <p:ext uri="{BB962C8B-B14F-4D97-AF65-F5344CB8AC3E}">
        <p14:creationId xmlns:p14="http://schemas.microsoft.com/office/powerpoint/2010/main" val="371401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en-US" altLang="zh-CN"/>
              <a:t>www.themegallery.com</a:t>
            </a: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D05BC93-12EE-49FE-BD36-4C667A540172}"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en-US" altLang="zh-CN"/>
              <a:t>www.themegallery.com</a:t>
            </a: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6178F2F0-6CEF-4EBD-8D15-6FCEDCBB09C6}"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en-US" altLang="zh-CN"/>
              <a:t>www.themegallery.com</a:t>
            </a:r>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EF3BBC9-CCD7-421F-9EBE-84826854229E}"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en-US" altLang="zh-CN"/>
              <a:t>www.themegallery.com</a:t>
            </a:r>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8E8AE8B8-DBAB-4C2D-A44A-845D6F1B96BF}"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en-US" altLang="zh-CN"/>
              <a:t>www.themegallery.com</a:t>
            </a:r>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1DE5D950-1C03-4576-8E4F-865F749536D1}"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a:t>www.themegallery.com</a:t>
            </a: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4709BED-EB0D-4254-B8E3-6EC23F65C841}"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en-US" altLang="zh-CN"/>
              <a:t>www.themegallery.com</a:t>
            </a: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540E239-5633-4BC1-852B-C52E3BDE7BD2}"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tx2">
                <a:lumMod val="75000"/>
              </a:schemeClr>
            </a:gs>
            <a:gs pos="50000">
              <a:srgbClr val="66FFFF"/>
            </a:gs>
            <a:gs pos="100000">
              <a:srgbClr val="0066FF"/>
            </a:gs>
          </a:gsLst>
          <a:lin ang="5400000" scaled="1"/>
          <a:tileRect/>
        </a:gradFill>
        <a:effectLst/>
      </p:bgPr>
    </p:bg>
    <p:spTree>
      <p:nvGrpSpPr>
        <p:cNvPr id="1" name=""/>
        <p:cNvGrpSpPr/>
        <p:nvPr/>
      </p:nvGrpSpPr>
      <p:grpSpPr>
        <a:xfrm>
          <a:off x="0" y="0"/>
          <a:ext cx="0" cy="0"/>
          <a:chOff x="0" y="0"/>
          <a:chExt cx="0" cy="0"/>
        </a:xfrm>
      </p:grpSpPr>
      <p:pic>
        <p:nvPicPr>
          <p:cNvPr id="1031" name="Picture 7" descr="d"/>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495800" y="0"/>
            <a:ext cx="4648200" cy="2333625"/>
          </a:xfrm>
          <a:prstGeom prst="rect">
            <a:avLst/>
          </a:prstGeom>
          <a:noFill/>
        </p:spPr>
      </p:pic>
      <p:pic>
        <p:nvPicPr>
          <p:cNvPr id="1032" name="Picture 8" descr="back_w"/>
          <p:cNvPicPr>
            <a:picLocks noChangeAspect="1" noChangeArrowheads="1"/>
          </p:cNvPicPr>
          <p:nvPr userDrawn="1"/>
        </p:nvPicPr>
        <p:blipFill>
          <a:blip r:embed="rId16" cstate="screen">
            <a:extLst>
              <a:ext uri="{28A0092B-C50C-407E-A947-70E740481C1C}">
                <a14:useLocalDpi xmlns:a14="http://schemas.microsoft.com/office/drawing/2010/main"/>
              </a:ext>
            </a:extLst>
          </a:blip>
          <a:srcRect l="6285"/>
          <a:stretch>
            <a:fillRect/>
          </a:stretch>
        </p:blipFill>
        <p:spPr bwMode="hidden">
          <a:xfrm>
            <a:off x="0" y="0"/>
            <a:ext cx="9144000" cy="6858000"/>
          </a:xfrm>
          <a:prstGeom prst="rect">
            <a:avLst/>
          </a:prstGeom>
          <a:noFill/>
        </p:spPr>
      </p:pic>
      <p:sp>
        <p:nvSpPr>
          <p:cNvPr id="1034" name="Rectangle 10"/>
          <p:cNvSpPr>
            <a:spLocks noChangeArrowheads="1"/>
          </p:cNvSpPr>
          <p:nvPr/>
        </p:nvSpPr>
        <p:spPr bwMode="gray">
          <a:xfrm>
            <a:off x="104775" y="100013"/>
            <a:ext cx="261938" cy="266700"/>
          </a:xfrm>
          <a:prstGeom prst="rect">
            <a:avLst/>
          </a:prstGeom>
          <a:solidFill>
            <a:schemeClr val="bg1">
              <a:alpha val="89999"/>
            </a:schemeClr>
          </a:solidFill>
          <a:ln w="19050" algn="ctr">
            <a:noFill/>
            <a:miter lim="800000"/>
            <a:headEnd/>
            <a:tailEnd/>
          </a:ln>
          <a:effectLst/>
        </p:spPr>
        <p:txBody>
          <a:bodyPr wrap="none" anchor="ctr"/>
          <a:lstStyle/>
          <a:p>
            <a:endParaRPr lang="zh-CN" altLang="en-US"/>
          </a:p>
        </p:txBody>
      </p:sp>
      <p:sp>
        <p:nvSpPr>
          <p:cNvPr id="1035" name="Rectangle 11"/>
          <p:cNvSpPr>
            <a:spLocks noChangeArrowheads="1"/>
          </p:cNvSpPr>
          <p:nvPr/>
        </p:nvSpPr>
        <p:spPr bwMode="gray">
          <a:xfrm>
            <a:off x="404813" y="100013"/>
            <a:ext cx="261937" cy="266700"/>
          </a:xfrm>
          <a:prstGeom prst="rect">
            <a:avLst/>
          </a:prstGeom>
          <a:solidFill>
            <a:schemeClr val="bg1">
              <a:alpha val="60001"/>
            </a:schemeClr>
          </a:solidFill>
          <a:ln w="19050" algn="ctr">
            <a:noFill/>
            <a:miter lim="800000"/>
            <a:headEnd/>
            <a:tailEnd/>
          </a:ln>
          <a:effectLst/>
        </p:spPr>
        <p:txBody>
          <a:bodyPr wrap="none" anchor="ctr"/>
          <a:lstStyle/>
          <a:p>
            <a:endParaRPr lang="zh-CN" altLang="en-US"/>
          </a:p>
        </p:txBody>
      </p:sp>
      <p:sp>
        <p:nvSpPr>
          <p:cNvPr id="1036" name="Rectangle 12"/>
          <p:cNvSpPr>
            <a:spLocks noChangeArrowheads="1"/>
          </p:cNvSpPr>
          <p:nvPr/>
        </p:nvSpPr>
        <p:spPr bwMode="gray">
          <a:xfrm>
            <a:off x="704850" y="100013"/>
            <a:ext cx="261938" cy="266700"/>
          </a:xfrm>
          <a:prstGeom prst="rect">
            <a:avLst/>
          </a:prstGeom>
          <a:solidFill>
            <a:schemeClr val="bg1">
              <a:alpha val="85001"/>
            </a:schemeClr>
          </a:solidFill>
          <a:ln w="19050" algn="ctr">
            <a:noFill/>
            <a:miter lim="800000"/>
            <a:headEnd/>
            <a:tailEnd/>
          </a:ln>
          <a:effectLst/>
        </p:spPr>
        <p:txBody>
          <a:bodyPr wrap="none" anchor="ctr"/>
          <a:lstStyle/>
          <a:p>
            <a:endParaRPr lang="zh-CN" altLang="en-US"/>
          </a:p>
        </p:txBody>
      </p:sp>
      <p:sp>
        <p:nvSpPr>
          <p:cNvPr id="1037" name="Rectangle 13"/>
          <p:cNvSpPr>
            <a:spLocks noChangeArrowheads="1"/>
          </p:cNvSpPr>
          <p:nvPr/>
        </p:nvSpPr>
        <p:spPr bwMode="gray">
          <a:xfrm>
            <a:off x="404813" y="400050"/>
            <a:ext cx="261937" cy="266700"/>
          </a:xfrm>
          <a:prstGeom prst="rect">
            <a:avLst/>
          </a:prstGeom>
          <a:solidFill>
            <a:schemeClr val="bg1"/>
          </a:solidFill>
          <a:ln w="19050" algn="ctr">
            <a:noFill/>
            <a:miter lim="800000"/>
            <a:headEnd/>
            <a:tailEnd/>
          </a:ln>
          <a:effectLst/>
        </p:spPr>
        <p:txBody>
          <a:bodyPr wrap="none" anchor="ctr"/>
          <a:lstStyle/>
          <a:p>
            <a:endParaRPr lang="zh-CN" altLang="en-US"/>
          </a:p>
        </p:txBody>
      </p:sp>
      <p:sp>
        <p:nvSpPr>
          <p:cNvPr id="1038" name="Rectangle 14"/>
          <p:cNvSpPr>
            <a:spLocks noChangeArrowheads="1"/>
          </p:cNvSpPr>
          <p:nvPr/>
        </p:nvSpPr>
        <p:spPr bwMode="gray">
          <a:xfrm>
            <a:off x="104775" y="400050"/>
            <a:ext cx="261938" cy="266700"/>
          </a:xfrm>
          <a:prstGeom prst="rect">
            <a:avLst/>
          </a:prstGeom>
          <a:solidFill>
            <a:schemeClr val="bg1">
              <a:alpha val="60001"/>
            </a:schemeClr>
          </a:solidFill>
          <a:ln w="19050" algn="ctr">
            <a:noFill/>
            <a:miter lim="800000"/>
            <a:headEnd/>
            <a:tailEnd/>
          </a:ln>
          <a:effectLst/>
        </p:spPr>
        <p:txBody>
          <a:bodyPr wrap="none" anchor="ctr"/>
          <a:lstStyle/>
          <a:p>
            <a:endParaRPr lang="zh-CN" altLang="en-US"/>
          </a:p>
        </p:txBody>
      </p:sp>
      <p:sp>
        <p:nvSpPr>
          <p:cNvPr id="1039" name="Rectangle 15"/>
          <p:cNvSpPr>
            <a:spLocks noChangeArrowheads="1"/>
          </p:cNvSpPr>
          <p:nvPr/>
        </p:nvSpPr>
        <p:spPr bwMode="gray">
          <a:xfrm>
            <a:off x="104775" y="700088"/>
            <a:ext cx="261938" cy="266700"/>
          </a:xfrm>
          <a:prstGeom prst="rect">
            <a:avLst/>
          </a:prstGeom>
          <a:solidFill>
            <a:schemeClr val="bg1">
              <a:alpha val="89999"/>
            </a:schemeClr>
          </a:solidFill>
          <a:ln w="19050" algn="ctr">
            <a:noFill/>
            <a:miter lim="800000"/>
            <a:headEnd/>
            <a:tailEnd/>
          </a:ln>
          <a:effectLst/>
        </p:spPr>
        <p:txBody>
          <a:bodyPr wrap="none" anchor="ctr"/>
          <a:lstStyle/>
          <a:p>
            <a:endParaRPr lang="zh-CN" altLang="en-US"/>
          </a:p>
        </p:txBody>
      </p:sp>
      <p:sp>
        <p:nvSpPr>
          <p:cNvPr id="1026" name="Rectangle 2"/>
          <p:cNvSpPr>
            <a:spLocks noGrp="1" noChangeArrowheads="1"/>
          </p:cNvSpPr>
          <p:nvPr>
            <p:ph type="title"/>
          </p:nvPr>
        </p:nvSpPr>
        <p:spPr bwMode="auto">
          <a:xfrm>
            <a:off x="750888" y="446088"/>
            <a:ext cx="7086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30313"/>
            <a:ext cx="8229600" cy="5094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8" name="Rectangle 4"/>
          <p:cNvSpPr>
            <a:spLocks noGrp="1" noChangeArrowheads="1"/>
          </p:cNvSpPr>
          <p:nvPr>
            <p:ph type="dt" sz="half" idx="2"/>
          </p:nvPr>
        </p:nvSpPr>
        <p:spPr bwMode="auto">
          <a:xfrm>
            <a:off x="5868144" y="64992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mn-lt"/>
                <a:ea typeface="宋体" charset="-122"/>
              </a:defRPr>
            </a:lvl1pPr>
          </a:lstStyle>
          <a:p>
            <a:r>
              <a:rPr lang="en-US" altLang="zh-CN" dirty="0" smtClean="0"/>
              <a:t>www.chec.bj.cn</a:t>
            </a:r>
            <a:endParaRPr lang="en-US" altLang="zh-CN" dirty="0"/>
          </a:p>
        </p:txBody>
      </p:sp>
      <p:sp>
        <p:nvSpPr>
          <p:cNvPr id="1029" name="Rectangle 5"/>
          <p:cNvSpPr>
            <a:spLocks noGrp="1" noChangeArrowheads="1"/>
          </p:cNvSpPr>
          <p:nvPr>
            <p:ph type="ftr" sz="quarter" idx="3"/>
          </p:nvPr>
        </p:nvSpPr>
        <p:spPr bwMode="auto">
          <a:xfrm>
            <a:off x="447675" y="6477000"/>
            <a:ext cx="2209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charset="-122"/>
              </a:defRPr>
            </a:lvl1pPr>
          </a:lstStyle>
          <a:p>
            <a:endParaRPr lang="zh-CN" altLang="en-US"/>
          </a:p>
        </p:txBody>
      </p:sp>
      <p:sp>
        <p:nvSpPr>
          <p:cNvPr id="1030" name="Rectangle 6"/>
          <p:cNvSpPr>
            <a:spLocks noGrp="1" noChangeArrowheads="1"/>
          </p:cNvSpPr>
          <p:nvPr>
            <p:ph type="sldNum" sz="quarter" idx="4"/>
          </p:nvPr>
        </p:nvSpPr>
        <p:spPr bwMode="auto">
          <a:xfrm>
            <a:off x="4038600" y="6477000"/>
            <a:ext cx="1219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charset="-122"/>
              </a:defRPr>
            </a:lvl1pPr>
          </a:lstStyle>
          <a:p>
            <a:fld id="{CF7CB26B-1571-4B84-84A9-072C2867C76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Verdana" pitchFamily="34" charset="0"/>
          <a:cs typeface="Arial" charset="0"/>
        </a:defRPr>
      </a:lvl2pPr>
      <a:lvl3pPr algn="l" rtl="0" fontAlgn="base">
        <a:spcBef>
          <a:spcPct val="0"/>
        </a:spcBef>
        <a:spcAft>
          <a:spcPct val="0"/>
        </a:spcAft>
        <a:defRPr sz="2800" b="1">
          <a:solidFill>
            <a:schemeClr val="tx2"/>
          </a:solidFill>
          <a:latin typeface="Verdana" pitchFamily="34" charset="0"/>
          <a:cs typeface="Arial" charset="0"/>
        </a:defRPr>
      </a:lvl3pPr>
      <a:lvl4pPr algn="l" rtl="0" fontAlgn="base">
        <a:spcBef>
          <a:spcPct val="0"/>
        </a:spcBef>
        <a:spcAft>
          <a:spcPct val="0"/>
        </a:spcAft>
        <a:defRPr sz="2800" b="1">
          <a:solidFill>
            <a:schemeClr val="tx2"/>
          </a:solidFill>
          <a:latin typeface="Verdana" pitchFamily="34" charset="0"/>
          <a:cs typeface="Arial" charset="0"/>
        </a:defRPr>
      </a:lvl4pPr>
      <a:lvl5pPr algn="l" rtl="0" fontAlgn="base">
        <a:spcBef>
          <a:spcPct val="0"/>
        </a:spcBef>
        <a:spcAft>
          <a:spcPct val="0"/>
        </a:spcAft>
        <a:defRPr sz="2800" b="1">
          <a:solidFill>
            <a:schemeClr val="tx2"/>
          </a:solidFill>
          <a:latin typeface="Verdana" pitchFamily="34" charset="0"/>
          <a:cs typeface="Arial" charset="0"/>
        </a:defRPr>
      </a:lvl5pPr>
      <a:lvl6pPr marL="457200" algn="l" rtl="0" fontAlgn="base">
        <a:spcBef>
          <a:spcPct val="0"/>
        </a:spcBef>
        <a:spcAft>
          <a:spcPct val="0"/>
        </a:spcAft>
        <a:defRPr sz="2800" b="1">
          <a:solidFill>
            <a:schemeClr val="tx2"/>
          </a:solidFill>
          <a:latin typeface="Verdana" pitchFamily="34" charset="0"/>
          <a:cs typeface="Arial" charset="0"/>
        </a:defRPr>
      </a:lvl6pPr>
      <a:lvl7pPr marL="914400" algn="l" rtl="0" fontAlgn="base">
        <a:spcBef>
          <a:spcPct val="0"/>
        </a:spcBef>
        <a:spcAft>
          <a:spcPct val="0"/>
        </a:spcAft>
        <a:defRPr sz="2800" b="1">
          <a:solidFill>
            <a:schemeClr val="tx2"/>
          </a:solidFill>
          <a:latin typeface="Verdana" pitchFamily="34" charset="0"/>
          <a:cs typeface="Arial" charset="0"/>
        </a:defRPr>
      </a:lvl7pPr>
      <a:lvl8pPr marL="1371600" algn="l" rtl="0" fontAlgn="base">
        <a:spcBef>
          <a:spcPct val="0"/>
        </a:spcBef>
        <a:spcAft>
          <a:spcPct val="0"/>
        </a:spcAft>
        <a:defRPr sz="2800" b="1">
          <a:solidFill>
            <a:schemeClr val="tx2"/>
          </a:solidFill>
          <a:latin typeface="Verdana" pitchFamily="34" charset="0"/>
          <a:cs typeface="Arial" charset="0"/>
        </a:defRPr>
      </a:lvl8pPr>
      <a:lvl9pPr marL="1828800" algn="l" rtl="0" fontAlgn="base">
        <a:spcBef>
          <a:spcPct val="0"/>
        </a:spcBef>
        <a:spcAft>
          <a:spcPct val="0"/>
        </a:spcAft>
        <a:defRPr sz="2800" b="1">
          <a:solidFill>
            <a:schemeClr val="tx2"/>
          </a:solidFill>
          <a:latin typeface="Verdana"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charset="0"/>
          <a:cs typeface="+mn-cs"/>
        </a:defRPr>
      </a:lvl2pPr>
      <a:lvl3pPr marL="1143000" indent="-228600" algn="l" rtl="0" fontAlgn="base">
        <a:spcBef>
          <a:spcPct val="20000"/>
        </a:spcBef>
        <a:spcAft>
          <a:spcPct val="0"/>
        </a:spcAft>
        <a:buChar char="•"/>
        <a:defRPr sz="2400">
          <a:solidFill>
            <a:schemeClr val="tx1"/>
          </a:solidFill>
          <a:latin typeface="Arial" charset="0"/>
          <a:cs typeface="+mn-cs"/>
        </a:defRPr>
      </a:lvl3pPr>
      <a:lvl4pPr marL="1600200" indent="-228600" algn="l" rtl="0" fontAlgn="base">
        <a:spcBef>
          <a:spcPct val="20000"/>
        </a:spcBef>
        <a:spcAft>
          <a:spcPct val="0"/>
        </a:spcAft>
        <a:buChar char="–"/>
        <a:defRPr sz="2000">
          <a:solidFill>
            <a:schemeClr val="tx1"/>
          </a:solidFill>
          <a:latin typeface="Arial" charset="0"/>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004C"/>
            </a:gs>
            <a:gs pos="50000">
              <a:srgbClr val="66FFFF"/>
            </a:gs>
            <a:gs pos="100000">
              <a:srgbClr val="0066FF"/>
            </a:gs>
          </a:gsLst>
          <a:lin ang="5400000" scaled="1"/>
        </a:gradFill>
        <a:effectLst/>
      </p:bgPr>
    </p:bg>
    <p:spTree>
      <p:nvGrpSpPr>
        <p:cNvPr id="1" name=""/>
        <p:cNvGrpSpPr/>
        <p:nvPr/>
      </p:nvGrpSpPr>
      <p:grpSpPr>
        <a:xfrm>
          <a:off x="0" y="0"/>
          <a:ext cx="0" cy="0"/>
          <a:chOff x="0" y="0"/>
          <a:chExt cx="0" cy="0"/>
        </a:xfrm>
      </p:grpSpPr>
      <p:pic>
        <p:nvPicPr>
          <p:cNvPr id="1026" name="Picture 7" descr="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495800" y="0"/>
            <a:ext cx="4648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back_w"/>
          <p:cNvPicPr>
            <a:picLocks noChangeAspect="1" noChangeArrowheads="1"/>
          </p:cNvPicPr>
          <p:nvPr/>
        </p:nvPicPr>
        <p:blipFill>
          <a:blip r:embed="rId14" cstate="screen">
            <a:extLst>
              <a:ext uri="{28A0092B-C50C-407E-A947-70E740481C1C}">
                <a14:useLocalDpi xmlns:a14="http://schemas.microsoft.com/office/drawing/2010/main"/>
              </a:ext>
            </a:extLst>
          </a:blip>
          <a:srcRect l="62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104775" y="100013"/>
            <a:ext cx="261938" cy="266700"/>
          </a:xfrm>
          <a:prstGeom prst="rect">
            <a:avLst/>
          </a:prstGeom>
          <a:solidFill>
            <a:srgbClr val="F2D360">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29" name="Rectangle 11"/>
          <p:cNvSpPr>
            <a:spLocks noChangeArrowheads="1"/>
          </p:cNvSpPr>
          <p:nvPr/>
        </p:nvSpPr>
        <p:spPr bwMode="auto">
          <a:xfrm>
            <a:off x="404813" y="100013"/>
            <a:ext cx="261937" cy="266700"/>
          </a:xfrm>
          <a:prstGeom prst="rect">
            <a:avLst/>
          </a:prstGeom>
          <a:solidFill>
            <a:srgbClr val="F2D36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30" name="Rectangle 12"/>
          <p:cNvSpPr>
            <a:spLocks noChangeArrowheads="1"/>
          </p:cNvSpPr>
          <p:nvPr/>
        </p:nvSpPr>
        <p:spPr bwMode="auto">
          <a:xfrm>
            <a:off x="704850" y="100013"/>
            <a:ext cx="261938" cy="266700"/>
          </a:xfrm>
          <a:prstGeom prst="rect">
            <a:avLst/>
          </a:prstGeom>
          <a:solidFill>
            <a:srgbClr val="F2D360">
              <a:alpha val="84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31" name="Rectangle 13"/>
          <p:cNvSpPr>
            <a:spLocks noChangeArrowheads="1"/>
          </p:cNvSpPr>
          <p:nvPr/>
        </p:nvSpPr>
        <p:spPr bwMode="auto">
          <a:xfrm>
            <a:off x="404813" y="400050"/>
            <a:ext cx="261937"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32" name="Rectangle 14"/>
          <p:cNvSpPr>
            <a:spLocks noChangeArrowheads="1"/>
          </p:cNvSpPr>
          <p:nvPr/>
        </p:nvSpPr>
        <p:spPr bwMode="auto">
          <a:xfrm>
            <a:off x="104775" y="400050"/>
            <a:ext cx="261938" cy="266700"/>
          </a:xfrm>
          <a:prstGeom prst="rect">
            <a:avLst/>
          </a:prstGeom>
          <a:solidFill>
            <a:srgbClr val="F2D36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33" name="Rectangle 15"/>
          <p:cNvSpPr>
            <a:spLocks noChangeArrowheads="1"/>
          </p:cNvSpPr>
          <p:nvPr/>
        </p:nvSpPr>
        <p:spPr bwMode="auto">
          <a:xfrm>
            <a:off x="104775" y="700088"/>
            <a:ext cx="261938" cy="266700"/>
          </a:xfrm>
          <a:prstGeom prst="rect">
            <a:avLst/>
          </a:prstGeom>
          <a:solidFill>
            <a:srgbClr val="F2D360">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buFont typeface="Arial" pitchFamily="34" charset="0"/>
              <a:buNone/>
            </a:pPr>
            <a:endParaRPr lang="zh-CN" altLang="zh-CN" smtClean="0">
              <a:solidFill>
                <a:srgbClr val="000000"/>
              </a:solidFill>
              <a:latin typeface="Arial" pitchFamily="34" charset="0"/>
              <a:cs typeface="Verdana" pitchFamily="34" charset="0"/>
              <a:sym typeface="Arial" pitchFamily="34" charset="0"/>
            </a:endParaRPr>
          </a:p>
        </p:txBody>
      </p:sp>
      <p:sp>
        <p:nvSpPr>
          <p:cNvPr id="1034" name="Rectangle 2"/>
          <p:cNvSpPr>
            <a:spLocks noGrp="1" noChangeArrowheads="1"/>
          </p:cNvSpPr>
          <p:nvPr>
            <p:ph type="title" idx="4294967295"/>
          </p:nvPr>
        </p:nvSpPr>
        <p:spPr bwMode="auto">
          <a:xfrm>
            <a:off x="750888" y="446088"/>
            <a:ext cx="708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itchFamily="34" charset="0"/>
              </a:rPr>
              <a:t>单击此处编辑母版标题样式</a:t>
            </a:r>
          </a:p>
        </p:txBody>
      </p:sp>
      <p:sp>
        <p:nvSpPr>
          <p:cNvPr id="1035" name="Rectangle 3"/>
          <p:cNvSpPr>
            <a:spLocks noGrp="1" noChangeArrowheads="1"/>
          </p:cNvSpPr>
          <p:nvPr>
            <p:ph type="body" idx="1"/>
          </p:nvPr>
        </p:nvSpPr>
        <p:spPr bwMode="auto">
          <a:xfrm>
            <a:off x="457200" y="1230313"/>
            <a:ext cx="82296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itchFamily="34" charset="0"/>
              </a:rPr>
              <a:t>单击此处编辑母版文本样式</a:t>
            </a:r>
          </a:p>
          <a:p>
            <a:pPr lvl="1"/>
            <a:r>
              <a:rPr lang="zh-CN" altLang="zh-CN" smtClean="0">
                <a:sym typeface="Arial" pitchFamily="34" charset="0"/>
              </a:rPr>
              <a:t>第二级</a:t>
            </a:r>
          </a:p>
          <a:p>
            <a:pPr lvl="2"/>
            <a:r>
              <a:rPr lang="zh-CN" altLang="zh-CN" smtClean="0">
                <a:sym typeface="Arial" pitchFamily="34" charset="0"/>
              </a:rPr>
              <a:t>第三级</a:t>
            </a:r>
          </a:p>
          <a:p>
            <a:pPr lvl="3"/>
            <a:r>
              <a:rPr lang="zh-CN" altLang="zh-CN" smtClean="0">
                <a:sym typeface="Arial" pitchFamily="34" charset="0"/>
              </a:rPr>
              <a:t>第四级</a:t>
            </a:r>
          </a:p>
          <a:p>
            <a:pPr lvl="4"/>
            <a:r>
              <a:rPr lang="zh-CN" altLang="zh-CN" smtClean="0">
                <a:sym typeface="Arial" pitchFamily="34" charset="0"/>
              </a:rPr>
              <a:t>第五级</a:t>
            </a:r>
          </a:p>
        </p:txBody>
      </p:sp>
      <p:sp>
        <p:nvSpPr>
          <p:cNvPr id="1036" name="Rectangle 4"/>
          <p:cNvSpPr>
            <a:spLocks noGrp="1" noChangeArrowheads="1"/>
          </p:cNvSpPr>
          <p:nvPr>
            <p:ph type="dt" sz="half" idx="2"/>
          </p:nvPr>
        </p:nvSpPr>
        <p:spPr bwMode="auto">
          <a:xfrm>
            <a:off x="5867400" y="6499225"/>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b="1">
                <a:latin typeface="+mn-lt"/>
                <a:sym typeface="Verdana" pitchFamily="34" charset="0"/>
              </a:defRPr>
            </a:lvl1pPr>
          </a:lstStyle>
          <a:p>
            <a:pPr eaLnBrk="0" hangingPunct="0">
              <a:buFont typeface="Arial" pitchFamily="34" charset="0"/>
              <a:buNone/>
            </a:pPr>
            <a:r>
              <a:rPr lang="zh-CN" altLang="en-US" smtClean="0">
                <a:solidFill>
                  <a:srgbClr val="000000"/>
                </a:solidFill>
                <a:ea typeface="宋体" pitchFamily="2" charset="-122"/>
                <a:cs typeface="Verdana"/>
              </a:rPr>
              <a:t>www.chec.bj.cn</a:t>
            </a:r>
            <a:endParaRPr lang="en-US" altLang="zh-CN" sz="1800" b="0" smtClean="0">
              <a:solidFill>
                <a:srgbClr val="000000"/>
              </a:solidFill>
              <a:latin typeface="Arial" pitchFamily="34" charset="0"/>
              <a:ea typeface="宋体" pitchFamily="2" charset="-122"/>
              <a:cs typeface="Verdana"/>
              <a:sym typeface="Arial" pitchFamily="34" charset="0"/>
            </a:endParaRPr>
          </a:p>
        </p:txBody>
      </p:sp>
      <p:sp>
        <p:nvSpPr>
          <p:cNvPr id="1037" name="Rectangle 5"/>
          <p:cNvSpPr>
            <a:spLocks noGrp="1" noChangeArrowheads="1"/>
          </p:cNvSpPr>
          <p:nvPr>
            <p:ph type="ftr" sz="quarter" idx="3"/>
          </p:nvPr>
        </p:nvSpPr>
        <p:spPr bwMode="auto">
          <a:xfrm>
            <a:off x="447675" y="6477000"/>
            <a:ext cx="2209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a:lvl1pPr>
          </a:lstStyle>
          <a:p>
            <a:pPr eaLnBrk="0" hangingPunct="0">
              <a:buFont typeface="Arial" pitchFamily="34" charset="0"/>
              <a:buNone/>
            </a:pPr>
            <a:endParaRPr lang="zh-CN" altLang="zh-CN" smtClean="0">
              <a:solidFill>
                <a:srgbClr val="000000"/>
              </a:solidFill>
              <a:latin typeface="Arial" pitchFamily="34" charset="0"/>
              <a:ea typeface="宋体" pitchFamily="2" charset="-122"/>
              <a:cs typeface="Verdana"/>
              <a:sym typeface="Arial" pitchFamily="34" charset="0"/>
            </a:endParaRPr>
          </a:p>
        </p:txBody>
      </p:sp>
      <p:sp>
        <p:nvSpPr>
          <p:cNvPr id="1038" name="Rectangle 6"/>
          <p:cNvSpPr>
            <a:spLocks noGrp="1" noChangeArrowheads="1"/>
          </p:cNvSpPr>
          <p:nvPr>
            <p:ph type="sldNum" sz="quarter" idx="4"/>
          </p:nvPr>
        </p:nvSpPr>
        <p:spPr bwMode="auto">
          <a:xfrm>
            <a:off x="4038600" y="64770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a:lvl1pPr>
          </a:lstStyle>
          <a:p>
            <a:pPr eaLnBrk="0" hangingPunct="0">
              <a:buFont typeface="Arial" pitchFamily="34" charset="0"/>
              <a:buNone/>
            </a:pPr>
            <a:fld id="{2B6E5A6D-7CD6-4E19-B0F1-564E93BB169A}" type="slidenum">
              <a:rPr lang="zh-CN" altLang="en-US" smtClean="0">
                <a:solidFill>
                  <a:srgbClr val="000000"/>
                </a:solidFill>
                <a:latin typeface="Arial" pitchFamily="34" charset="0"/>
                <a:ea typeface="宋体" pitchFamily="2" charset="-122"/>
                <a:cs typeface="Verdana"/>
                <a:sym typeface="Arial" pitchFamily="34" charset="0"/>
              </a:rPr>
              <a:pPr eaLnBrk="0" hangingPunct="0">
                <a:buFont typeface="Arial" pitchFamily="34" charset="0"/>
                <a:buNone/>
              </a:pPr>
              <a:t>‹#›</a:t>
            </a:fld>
            <a:endParaRPr lang="en-US" altLang="zh-CN" sz="1800" smtClean="0">
              <a:solidFill>
                <a:srgbClr val="000000"/>
              </a:solidFill>
              <a:latin typeface="Arial" pitchFamily="34" charset="0"/>
              <a:ea typeface="宋体" pitchFamily="2" charset="-122"/>
              <a:cs typeface="Verdana"/>
              <a:sym typeface="Arial" pitchFamily="34" charset="0"/>
            </a:endParaRPr>
          </a:p>
        </p:txBody>
      </p:sp>
    </p:spTree>
    <p:extLst>
      <p:ext uri="{BB962C8B-B14F-4D97-AF65-F5344CB8AC3E}">
        <p14:creationId xmlns:p14="http://schemas.microsoft.com/office/powerpoint/2010/main" val="25406036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rtl="0" fontAlgn="base">
        <a:spcBef>
          <a:spcPct val="0"/>
        </a:spcBef>
        <a:spcAft>
          <a:spcPct val="0"/>
        </a:spcAft>
        <a:defRPr sz="2800" b="1">
          <a:solidFill>
            <a:schemeClr val="tx2"/>
          </a:solidFill>
          <a:latin typeface="+mj-lt"/>
          <a:ea typeface="+mj-ea"/>
          <a:cs typeface="+mj-cs"/>
          <a:sym typeface="Arial" pitchFamily="34" charset="0"/>
        </a:defRPr>
      </a:lvl1pPr>
      <a:lvl2pPr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2pPr>
      <a:lvl3pPr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3pPr>
      <a:lvl4pPr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4pPr>
      <a:lvl5pPr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5pPr>
      <a:lvl6pPr marL="457200"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6pPr>
      <a:lvl7pPr marL="914400"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7pPr>
      <a:lvl8pPr marL="1371600"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8pPr>
      <a:lvl9pPr marL="1828800" algn="l" rtl="0" fontAlgn="base">
        <a:spcBef>
          <a:spcPct val="0"/>
        </a:spcBef>
        <a:spcAft>
          <a:spcPct val="0"/>
        </a:spcAft>
        <a:defRPr sz="2800" b="1">
          <a:solidFill>
            <a:schemeClr val="tx2"/>
          </a:solidFill>
          <a:latin typeface="Verdana" pitchFamily="34" charset="0"/>
          <a:ea typeface="Verdana" pitchFamily="34" charset="0"/>
          <a:cs typeface="Verdana" pitchFamily="34" charset="0"/>
          <a:sym typeface="Arial" pitchFamily="34" charset="0"/>
        </a:defRPr>
      </a:lvl9pPr>
    </p:titleStyle>
    <p:bodyStyle>
      <a:lvl1pPr marL="342900" indent="-342900" algn="l" defTabSz="0"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lr>
          <a:schemeClr val="accent1"/>
        </a:buClr>
        <a:buFont typeface="Wingdings" pitchFamily="2" charset="2"/>
        <a:buChar char="§"/>
        <a:defRPr sz="2800" b="1">
          <a:solidFill>
            <a:schemeClr val="tx1"/>
          </a:solidFill>
          <a:latin typeface="Arial" pitchFamily="34" charset="0"/>
          <a:ea typeface="+mn-ea"/>
          <a:cs typeface="+mn-cs"/>
          <a:sym typeface="Arial" pitchFamily="34" charset="0"/>
        </a:defRPr>
      </a:lvl2pPr>
      <a:lvl3pPr marL="1143000" indent="-228600" algn="l" defTabSz="0" rtl="0" fontAlgn="base">
        <a:spcBef>
          <a:spcPct val="20000"/>
        </a:spcBef>
        <a:spcAft>
          <a:spcPct val="0"/>
        </a:spcAft>
        <a:buClr>
          <a:schemeClr val="accent1"/>
        </a:buClr>
        <a:buFont typeface="Wingdings" pitchFamily="2" charset="2"/>
        <a:buChar char="•"/>
        <a:defRPr sz="2400" b="1">
          <a:solidFill>
            <a:schemeClr val="tx1"/>
          </a:solidFill>
          <a:latin typeface="Arial" pitchFamily="34" charset="0"/>
          <a:ea typeface="+mn-ea"/>
          <a:cs typeface="+mn-cs"/>
          <a:sym typeface="Arial" pitchFamily="34" charset="0"/>
        </a:defRPr>
      </a:lvl3pPr>
      <a:lvl4pPr marL="16002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4pPr>
      <a:lvl5pPr marL="20574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5pPr>
      <a:lvl6pPr marL="25146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6pPr>
      <a:lvl7pPr marL="29718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7pPr>
      <a:lvl8pPr marL="34290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8pPr>
      <a:lvl9pPr marL="3886200" indent="-228600" algn="l" defTabSz="0" rtl="0" fontAlgn="base">
        <a:spcBef>
          <a:spcPct val="20000"/>
        </a:spcBef>
        <a:spcAft>
          <a:spcPct val="0"/>
        </a:spcAft>
        <a:buClr>
          <a:schemeClr val="accent1"/>
        </a:buClr>
        <a:buFont typeface="Wingdings" pitchFamily="2" charset="2"/>
        <a:buChar char="»"/>
        <a:defRPr sz="2000" b="1">
          <a:solidFill>
            <a:schemeClr val="tx1"/>
          </a:solidFill>
          <a:latin typeface="Arial" pitchFamily="34" charset="0"/>
          <a:ea typeface="+mn-ea"/>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1538" y="1714488"/>
            <a:ext cx="7143800" cy="1428760"/>
          </a:xfrm>
        </p:spPr>
        <p:txBody>
          <a:bodyPr/>
          <a:lstStyle/>
          <a:p>
            <a:pPr lvl="0" algn="l">
              <a:lnSpc>
                <a:spcPts val="5500"/>
              </a:lnSpc>
            </a:pPr>
            <a:r>
              <a:rPr lang="en-US" altLang="zh-CN" i="0" dirty="0" smtClean="0">
                <a:solidFill>
                  <a:schemeClr val="accent2">
                    <a:lumMod val="75000"/>
                  </a:schemeClr>
                </a:solidFill>
                <a:latin typeface="微软雅黑" pitchFamily="34" charset="-122"/>
                <a:ea typeface="微软雅黑" pitchFamily="34" charset="-122"/>
                <a:cs typeface="+mn-cs"/>
              </a:rPr>
              <a:t>  </a:t>
            </a:r>
            <a:r>
              <a:rPr lang="zh-CN" altLang="en-US" i="0" dirty="0" smtClean="0">
                <a:solidFill>
                  <a:schemeClr val="accent2">
                    <a:lumMod val="75000"/>
                  </a:schemeClr>
                </a:solidFill>
                <a:latin typeface="微软雅黑" pitchFamily="34" charset="-122"/>
                <a:ea typeface="微软雅黑" pitchFamily="34" charset="-122"/>
                <a:cs typeface="+mn-cs"/>
              </a:rPr>
              <a:t>中国港湾</a:t>
            </a:r>
            <a:r>
              <a:rPr lang="en-US" altLang="zh-CN" i="0" dirty="0" smtClean="0">
                <a:solidFill>
                  <a:schemeClr val="accent2">
                    <a:lumMod val="75000"/>
                  </a:schemeClr>
                </a:solidFill>
                <a:latin typeface="微软雅黑" pitchFamily="34" charset="-122"/>
                <a:ea typeface="微软雅黑" pitchFamily="34" charset="-122"/>
                <a:cs typeface="+mn-cs"/>
              </a:rPr>
              <a:t>2016</a:t>
            </a:r>
            <a:r>
              <a:rPr lang="zh-CN" altLang="en-US" i="0" dirty="0" smtClean="0">
                <a:solidFill>
                  <a:schemeClr val="accent2">
                    <a:lumMod val="75000"/>
                  </a:schemeClr>
                </a:solidFill>
                <a:latin typeface="微软雅黑" pitchFamily="34" charset="-122"/>
                <a:ea typeface="微软雅黑" pitchFamily="34" charset="-122"/>
                <a:cs typeface="+mn-cs"/>
              </a:rPr>
              <a:t>届校园招聘</a:t>
            </a:r>
          </a:p>
        </p:txBody>
      </p:sp>
      <p:sp>
        <p:nvSpPr>
          <p:cNvPr id="7" name="Rectangle 5"/>
          <p:cNvSpPr>
            <a:spLocks noGrp="1" noChangeArrowheads="1"/>
          </p:cNvSpPr>
          <p:nvPr>
            <p:ph type="subTitle" idx="1"/>
          </p:nvPr>
        </p:nvSpPr>
        <p:spPr>
          <a:xfrm>
            <a:off x="1763688" y="3289544"/>
            <a:ext cx="3076964" cy="571504"/>
          </a:xfrm>
        </p:spPr>
        <p:txBody>
          <a:bodyPr/>
          <a:lstStyle/>
          <a:p>
            <a:pPr algn="l"/>
            <a:r>
              <a:rPr lang="zh-CN" altLang="en-US" sz="3200" dirty="0">
                <a:solidFill>
                  <a:srgbClr val="7030A0"/>
                </a:solidFill>
                <a:latin typeface="微软雅黑" pitchFamily="34" charset="-122"/>
                <a:ea typeface="微软雅黑" pitchFamily="34" charset="-122"/>
              </a:rPr>
              <a:t>新起点</a:t>
            </a:r>
            <a:r>
              <a:rPr lang="en-US" altLang="zh-CN" sz="3200" dirty="0">
                <a:solidFill>
                  <a:srgbClr val="7030A0"/>
                </a:solidFill>
                <a:latin typeface="微软雅黑" pitchFamily="34" charset="-122"/>
                <a:ea typeface="微软雅黑" pitchFamily="34" charset="-122"/>
              </a:rPr>
              <a:t>·</a:t>
            </a:r>
            <a:r>
              <a:rPr lang="zh-CN" altLang="en-US" sz="3200" dirty="0">
                <a:solidFill>
                  <a:srgbClr val="7030A0"/>
                </a:solidFill>
                <a:latin typeface="微软雅黑" pitchFamily="34" charset="-122"/>
                <a:ea typeface="微软雅黑" pitchFamily="34" charset="-122"/>
              </a:rPr>
              <a:t>新未来</a:t>
            </a:r>
            <a:endParaRPr lang="en-US" altLang="zh-CN" sz="3200" dirty="0">
              <a:solidFill>
                <a:srgbClr val="7030A0"/>
              </a:solidFill>
              <a:latin typeface="微软雅黑" pitchFamily="34" charset="-122"/>
              <a:ea typeface="微软雅黑" pitchFamily="34" charset="-122"/>
            </a:endParaRPr>
          </a:p>
        </p:txBody>
      </p:sp>
      <p:sp>
        <p:nvSpPr>
          <p:cNvPr id="4" name="虚尾箭头 3"/>
          <p:cNvSpPr/>
          <p:nvPr/>
        </p:nvSpPr>
        <p:spPr>
          <a:xfrm>
            <a:off x="4573710" y="3501578"/>
            <a:ext cx="214314" cy="214314"/>
          </a:xfrm>
          <a:prstGeom prst="stripedRightArrow">
            <a:avLst/>
          </a:prstGeom>
          <a:solidFill>
            <a:srgbClr val="00B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5"/>
          <p:cNvSpPr txBox="1"/>
          <p:nvPr/>
        </p:nvSpPr>
        <p:spPr>
          <a:xfrm>
            <a:off x="395536" y="5715016"/>
            <a:ext cx="2304256"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西南财经大学专场</a:t>
            </a:r>
            <a:endParaRPr lang="zh-CN" altLang="en-US" sz="2000" b="1" dirty="0">
              <a:latin typeface="微软雅黑" pitchFamily="34" charset="-122"/>
              <a:ea typeface="微软雅黑" pitchFamily="34" charset="-122"/>
            </a:endParaRPr>
          </a:p>
        </p:txBody>
      </p:sp>
      <p:sp>
        <p:nvSpPr>
          <p:cNvPr id="8" name="TextBox 7"/>
          <p:cNvSpPr txBox="1"/>
          <p:nvPr/>
        </p:nvSpPr>
        <p:spPr>
          <a:xfrm>
            <a:off x="2627784" y="6147064"/>
            <a:ext cx="2448272" cy="369332"/>
          </a:xfrm>
          <a:prstGeom prst="rect">
            <a:avLst/>
          </a:prstGeom>
          <a:noFill/>
        </p:spPr>
        <p:txBody>
          <a:bodyPr wrap="square" rtlCol="0">
            <a:spAutoFit/>
          </a:bodyPr>
          <a:lstStyle/>
          <a:p>
            <a:pPr algn="ctr"/>
            <a:r>
              <a:rPr lang="en-US" altLang="zh-CN" b="1" dirty="0" smtClean="0"/>
              <a:t>2015</a:t>
            </a:r>
            <a:r>
              <a:rPr lang="zh-CN" altLang="en-US" b="1" dirty="0" smtClean="0"/>
              <a:t>年</a:t>
            </a:r>
            <a:r>
              <a:rPr lang="en-US" altLang="zh-CN" b="1" dirty="0"/>
              <a:t>9</a:t>
            </a:r>
            <a:r>
              <a:rPr lang="zh-CN" altLang="en-US" b="1" dirty="0" smtClean="0"/>
              <a:t>月</a:t>
            </a:r>
            <a:r>
              <a:rPr lang="en-US" altLang="zh-CN" b="1" dirty="0" smtClean="0"/>
              <a:t>16</a:t>
            </a:r>
            <a:r>
              <a:rPr lang="zh-CN" altLang="en-US" b="1" dirty="0" smtClean="0"/>
              <a:t>日</a:t>
            </a:r>
            <a:endParaRPr lang="zh-CN"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8" name="直接连接符 217"/>
          <p:cNvCxnSpPr>
            <a:stCxn id="169" idx="0"/>
          </p:cNvCxnSpPr>
          <p:nvPr/>
        </p:nvCxnSpPr>
        <p:spPr>
          <a:xfrm flipH="1" flipV="1">
            <a:off x="3197043" y="3556789"/>
            <a:ext cx="11937" cy="232251"/>
          </a:xfrm>
          <a:prstGeom prst="line">
            <a:avLst/>
          </a:prstGeom>
          <a:solidFill>
            <a:schemeClr val="accent1">
              <a:lumMod val="40000"/>
              <a:lumOff val="60000"/>
            </a:schemeClr>
          </a:solidFill>
          <a:ln w="19050" cap="flat" cmpd="sng" algn="ctr">
            <a:solidFill>
              <a:schemeClr val="tx1"/>
            </a:solidFill>
            <a:prstDash val="solid"/>
          </a:ln>
          <a:effectLst/>
        </p:spPr>
      </p:cxnSp>
      <p:sp>
        <p:nvSpPr>
          <p:cNvPr id="170" name="圆角矩形 169"/>
          <p:cNvSpPr/>
          <p:nvPr/>
        </p:nvSpPr>
        <p:spPr>
          <a:xfrm>
            <a:off x="7174551" y="3789040"/>
            <a:ext cx="421785" cy="1219305"/>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投资业务部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75" name="圆角矩形 174"/>
          <p:cNvSpPr/>
          <p:nvPr/>
        </p:nvSpPr>
        <p:spPr>
          <a:xfrm>
            <a:off x="4223508" y="1055358"/>
            <a:ext cx="843570" cy="290311"/>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董事会</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76" name="圆角矩形 175"/>
          <p:cNvSpPr/>
          <p:nvPr/>
        </p:nvSpPr>
        <p:spPr>
          <a:xfrm>
            <a:off x="2184880" y="2192982"/>
            <a:ext cx="421785" cy="1300986"/>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200" b="1" kern="0" dirty="0">
                <a:solidFill>
                  <a:srgbClr val="7030A0"/>
                </a:solidFill>
                <a:latin typeface="微软雅黑" pitchFamily="34" charset="-122"/>
                <a:ea typeface="微软雅黑" pitchFamily="34" charset="-122"/>
                <a:cs typeface="+mn-cs"/>
              </a:rPr>
              <a:t>安全生产委员会</a:t>
            </a:r>
          </a:p>
        </p:txBody>
      </p:sp>
      <p:sp>
        <p:nvSpPr>
          <p:cNvPr id="177" name="圆角矩形 176"/>
          <p:cNvSpPr/>
          <p:nvPr/>
        </p:nvSpPr>
        <p:spPr>
          <a:xfrm>
            <a:off x="2676963" y="2192982"/>
            <a:ext cx="421785" cy="1300986"/>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pPr>
            <a:r>
              <a:rPr lang="zh-CN" altLang="en-US" sz="1200" b="1" kern="0" dirty="0">
                <a:solidFill>
                  <a:srgbClr val="7030A0"/>
                </a:solidFill>
                <a:latin typeface="微软雅黑" pitchFamily="34" charset="-122"/>
                <a:ea typeface="微软雅黑" pitchFamily="34" charset="-122"/>
                <a:cs typeface="+mn-cs"/>
              </a:rPr>
              <a:t>企业文化委员会</a:t>
            </a:r>
          </a:p>
        </p:txBody>
      </p:sp>
      <p:sp>
        <p:nvSpPr>
          <p:cNvPr id="178" name="圆角矩形 177"/>
          <p:cNvSpPr/>
          <p:nvPr/>
        </p:nvSpPr>
        <p:spPr>
          <a:xfrm>
            <a:off x="1692798" y="2192982"/>
            <a:ext cx="421785" cy="1300986"/>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200" b="1" kern="0" dirty="0">
                <a:solidFill>
                  <a:srgbClr val="7030A0"/>
                </a:solidFill>
                <a:latin typeface="微软雅黑" pitchFamily="34" charset="-122"/>
                <a:ea typeface="微软雅黑" pitchFamily="34" charset="-122"/>
                <a:cs typeface="+mn-cs"/>
              </a:rPr>
              <a:t>科学技术委员会</a:t>
            </a:r>
          </a:p>
        </p:txBody>
      </p:sp>
      <p:sp>
        <p:nvSpPr>
          <p:cNvPr id="179" name="圆角矩形 178"/>
          <p:cNvSpPr/>
          <p:nvPr/>
        </p:nvSpPr>
        <p:spPr>
          <a:xfrm>
            <a:off x="6683921" y="1700808"/>
            <a:ext cx="421785" cy="136888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预算投资委员会</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80" name="圆角矩形 179"/>
          <p:cNvSpPr/>
          <p:nvPr/>
        </p:nvSpPr>
        <p:spPr>
          <a:xfrm>
            <a:off x="7176004" y="1694040"/>
            <a:ext cx="421785" cy="136888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薪酬考核委员会</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81" name="圆角矩形 180"/>
          <p:cNvSpPr/>
          <p:nvPr/>
        </p:nvSpPr>
        <p:spPr>
          <a:xfrm>
            <a:off x="6191838" y="1694040"/>
            <a:ext cx="421785" cy="136888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pPr>
            <a:r>
              <a:rPr lang="zh-CN" altLang="en-US" sz="1200" b="1" kern="0" dirty="0">
                <a:solidFill>
                  <a:srgbClr val="7030A0"/>
                </a:solidFill>
                <a:latin typeface="微软雅黑" pitchFamily="34" charset="-122"/>
                <a:ea typeface="微软雅黑" pitchFamily="34" charset="-122"/>
                <a:cs typeface="+mn-cs"/>
              </a:rPr>
              <a:t>战略执行委员会</a:t>
            </a:r>
          </a:p>
        </p:txBody>
      </p:sp>
      <p:sp>
        <p:nvSpPr>
          <p:cNvPr id="182" name="圆角矩形 181"/>
          <p:cNvSpPr/>
          <p:nvPr/>
        </p:nvSpPr>
        <p:spPr>
          <a:xfrm>
            <a:off x="3239343" y="2158538"/>
            <a:ext cx="2811900" cy="522560"/>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kern="0" dirty="0">
                <a:solidFill>
                  <a:srgbClr val="7030A0"/>
                </a:solidFill>
                <a:latin typeface="微软雅黑" pitchFamily="34" charset="-122"/>
                <a:ea typeface="微软雅黑" pitchFamily="34" charset="-122"/>
                <a:cs typeface="+mn-cs"/>
              </a:rPr>
              <a:t>副总经理、总工程师、总经济师</a:t>
            </a:r>
            <a:r>
              <a:rPr lang="zh-CN" altLang="en-US" sz="1200" b="1" kern="0" dirty="0" smtClean="0">
                <a:solidFill>
                  <a:srgbClr val="7030A0"/>
                </a:solidFill>
                <a:latin typeface="微软雅黑" pitchFamily="34" charset="-122"/>
                <a:ea typeface="微软雅黑" pitchFamily="34" charset="-122"/>
                <a:cs typeface="+mn-cs"/>
              </a:rPr>
              <a:t>、</a:t>
            </a:r>
            <a:endParaRPr lang="en-US" altLang="zh-CN" sz="1200" b="1" kern="0" dirty="0" smtClean="0">
              <a:solidFill>
                <a:srgbClr val="7030A0"/>
              </a:solidFill>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kern="0" dirty="0" smtClean="0">
                <a:solidFill>
                  <a:srgbClr val="7030A0"/>
                </a:solidFill>
                <a:latin typeface="微软雅黑" pitchFamily="34" charset="-122"/>
                <a:ea typeface="微软雅黑" pitchFamily="34" charset="-122"/>
                <a:cs typeface="+mn-cs"/>
              </a:rPr>
              <a:t>总会计师</a:t>
            </a:r>
            <a:r>
              <a:rPr lang="zh-CN" altLang="en-US" sz="1200" b="1" kern="0" dirty="0">
                <a:solidFill>
                  <a:srgbClr val="7030A0"/>
                </a:solidFill>
                <a:latin typeface="微软雅黑" pitchFamily="34" charset="-122"/>
                <a:ea typeface="微软雅黑" pitchFamily="34" charset="-122"/>
                <a:cs typeface="+mn-cs"/>
              </a:rPr>
              <a:t>、总经理助理</a:t>
            </a:r>
          </a:p>
        </p:txBody>
      </p:sp>
      <p:sp>
        <p:nvSpPr>
          <p:cNvPr id="183" name="圆角矩形 182"/>
          <p:cNvSpPr/>
          <p:nvPr/>
        </p:nvSpPr>
        <p:spPr>
          <a:xfrm>
            <a:off x="4223508" y="1519854"/>
            <a:ext cx="843570" cy="290311"/>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p>
            <a:pPr algn="ctr" fontAlgn="auto">
              <a:spcBef>
                <a:spcPts val="0"/>
              </a:spcBef>
              <a:spcAft>
                <a:spcPts val="0"/>
              </a:spcAft>
              <a:defRPr/>
            </a:pPr>
            <a:r>
              <a:rPr lang="zh-CN" altLang="en-US" sz="1200" b="1" kern="0" dirty="0">
                <a:solidFill>
                  <a:srgbClr val="7030A0"/>
                </a:solidFill>
                <a:latin typeface="微软雅黑" pitchFamily="34" charset="-122"/>
                <a:ea typeface="微软雅黑" pitchFamily="34" charset="-122"/>
                <a:cs typeface="+mn-cs"/>
              </a:rPr>
              <a:t>总经理</a:t>
            </a:r>
          </a:p>
        </p:txBody>
      </p:sp>
      <p:cxnSp>
        <p:nvCxnSpPr>
          <p:cNvPr id="184" name="直接连接符 183"/>
          <p:cNvCxnSpPr>
            <a:stCxn id="175" idx="2"/>
            <a:endCxn id="183" idx="0"/>
          </p:cNvCxnSpPr>
          <p:nvPr/>
        </p:nvCxnSpPr>
        <p:spPr>
          <a:xfrm rot="5400000">
            <a:off x="4558200" y="1432761"/>
            <a:ext cx="174187"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85" name="直接连接符 184"/>
          <p:cNvCxnSpPr>
            <a:stCxn id="183" idx="2"/>
            <a:endCxn id="182" idx="0"/>
          </p:cNvCxnSpPr>
          <p:nvPr/>
        </p:nvCxnSpPr>
        <p:spPr>
          <a:xfrm rot="5400000">
            <a:off x="4471106" y="1984351"/>
            <a:ext cx="348373"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86" name="直接连接符 185"/>
          <p:cNvCxnSpPr>
            <a:endCxn id="181" idx="0"/>
          </p:cNvCxnSpPr>
          <p:nvPr/>
        </p:nvCxnSpPr>
        <p:spPr>
          <a:xfrm rot="5400000">
            <a:off x="6257577" y="1548885"/>
            <a:ext cx="290311" cy="1"/>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87" name="直接连接符 186"/>
          <p:cNvCxnSpPr>
            <a:endCxn id="179" idx="0"/>
          </p:cNvCxnSpPr>
          <p:nvPr/>
        </p:nvCxnSpPr>
        <p:spPr>
          <a:xfrm rot="5400000">
            <a:off x="6749659" y="1555653"/>
            <a:ext cx="290311" cy="1"/>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88" name="直接连接符 187"/>
          <p:cNvCxnSpPr>
            <a:stCxn id="177" idx="0"/>
          </p:cNvCxnSpPr>
          <p:nvPr/>
        </p:nvCxnSpPr>
        <p:spPr>
          <a:xfrm rot="5400000" flipH="1" flipV="1">
            <a:off x="2783541" y="2088667"/>
            <a:ext cx="208631"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89" name="直接连接符 188"/>
          <p:cNvCxnSpPr>
            <a:stCxn id="176" idx="0"/>
          </p:cNvCxnSpPr>
          <p:nvPr/>
        </p:nvCxnSpPr>
        <p:spPr>
          <a:xfrm rot="5400000" flipH="1" flipV="1">
            <a:off x="2291457" y="2088667"/>
            <a:ext cx="208631"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0" name="直接连接符 189"/>
          <p:cNvCxnSpPr>
            <a:stCxn id="178" idx="0"/>
          </p:cNvCxnSpPr>
          <p:nvPr/>
        </p:nvCxnSpPr>
        <p:spPr>
          <a:xfrm rot="5400000" flipH="1" flipV="1">
            <a:off x="1799375" y="2088667"/>
            <a:ext cx="208631"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1" name="直接连接符 190"/>
          <p:cNvCxnSpPr>
            <a:stCxn id="180" idx="0"/>
          </p:cNvCxnSpPr>
          <p:nvPr/>
        </p:nvCxnSpPr>
        <p:spPr>
          <a:xfrm rot="5400000" flipH="1" flipV="1">
            <a:off x="7241742" y="1548885"/>
            <a:ext cx="290309" cy="1"/>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2" name="直接连接符 191"/>
          <p:cNvCxnSpPr>
            <a:stCxn id="182" idx="2"/>
          </p:cNvCxnSpPr>
          <p:nvPr/>
        </p:nvCxnSpPr>
        <p:spPr>
          <a:xfrm flipH="1">
            <a:off x="4645292" y="2681098"/>
            <a:ext cx="1" cy="880553"/>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7" name="直接连接符 196"/>
          <p:cNvCxnSpPr/>
          <p:nvPr/>
        </p:nvCxnSpPr>
        <p:spPr>
          <a:xfrm>
            <a:off x="348078" y="3548168"/>
            <a:ext cx="8369908" cy="13483"/>
          </a:xfrm>
          <a:prstGeom prst="line">
            <a:avLst/>
          </a:prstGeom>
          <a:solidFill>
            <a:schemeClr val="accent1">
              <a:lumMod val="40000"/>
              <a:lumOff val="60000"/>
            </a:schemeClr>
          </a:solidFill>
          <a:ln w="19050" cap="flat" cmpd="sng" algn="ctr">
            <a:solidFill>
              <a:schemeClr val="tx1"/>
            </a:solidFill>
            <a:prstDash val="solid"/>
          </a:ln>
          <a:effectLst/>
        </p:spPr>
      </p:cxnSp>
      <p:sp>
        <p:nvSpPr>
          <p:cNvPr id="208" name="圆角矩形 207"/>
          <p:cNvSpPr/>
          <p:nvPr/>
        </p:nvSpPr>
        <p:spPr>
          <a:xfrm>
            <a:off x="137184" y="3780415"/>
            <a:ext cx="421785" cy="1219306"/>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办公室</a:t>
            </a: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              </a:t>
            </a:r>
            <a:endParaRPr kumimoji="0" lang="zh-CN" altLang="en-US" sz="20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09" name="圆角矩形 208"/>
          <p:cNvSpPr/>
          <p:nvPr/>
        </p:nvSpPr>
        <p:spPr>
          <a:xfrm>
            <a:off x="699563" y="3780415"/>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党群工作部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0" name="圆角矩形 209"/>
          <p:cNvSpPr/>
          <p:nvPr/>
        </p:nvSpPr>
        <p:spPr>
          <a:xfrm>
            <a:off x="1261944" y="3780415"/>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人力资源部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1" name="圆角矩形 210"/>
          <p:cNvSpPr/>
          <p:nvPr/>
        </p:nvSpPr>
        <p:spPr>
          <a:xfrm>
            <a:off x="1824324" y="3780415"/>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企业发展部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2" name="圆角矩形 211"/>
          <p:cNvSpPr/>
          <p:nvPr/>
        </p:nvSpPr>
        <p:spPr>
          <a:xfrm>
            <a:off x="2386704" y="3780415"/>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财务部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3" name="圆角矩形 212"/>
          <p:cNvSpPr/>
          <p:nvPr/>
        </p:nvSpPr>
        <p:spPr>
          <a:xfrm>
            <a:off x="5364088" y="3789040"/>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商务法律部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4" name="圆角矩形 213"/>
          <p:cNvSpPr/>
          <p:nvPr/>
        </p:nvSpPr>
        <p:spPr>
          <a:xfrm>
            <a:off x="5950415" y="3793867"/>
            <a:ext cx="421785" cy="121930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市场开发部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5" name="圆角矩形 214"/>
          <p:cNvSpPr/>
          <p:nvPr/>
        </p:nvSpPr>
        <p:spPr>
          <a:xfrm>
            <a:off x="6526479" y="3793897"/>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工程管理部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6" name="圆角矩形 215"/>
          <p:cNvSpPr/>
          <p:nvPr/>
        </p:nvSpPr>
        <p:spPr>
          <a:xfrm>
            <a:off x="8507092" y="3793901"/>
            <a:ext cx="421785" cy="1219303"/>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200" b="1" kern="0" dirty="0">
                <a:solidFill>
                  <a:srgbClr val="7030A0"/>
                </a:solidFill>
                <a:latin typeface="微软雅黑" pitchFamily="34" charset="-122"/>
                <a:ea typeface="微软雅黑" pitchFamily="34" charset="-122"/>
              </a:rPr>
              <a:t>（成套业务部）</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机电装备分公司</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198" name="直接连接符 197"/>
          <p:cNvCxnSpPr>
            <a:stCxn id="208" idx="0"/>
          </p:cNvCxnSpPr>
          <p:nvPr/>
        </p:nvCxnSpPr>
        <p:spPr>
          <a:xfrm rot="5400000" flipH="1" flipV="1">
            <a:off x="231953" y="3664292"/>
            <a:ext cx="232249" cy="1"/>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9" name="直接连接符 198"/>
          <p:cNvCxnSpPr>
            <a:stCxn id="209" idx="0"/>
          </p:cNvCxnSpPr>
          <p:nvPr/>
        </p:nvCxnSpPr>
        <p:spPr>
          <a:xfrm rot="5400000" flipH="1" flipV="1">
            <a:off x="794332" y="3664290"/>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0" name="直接连接符 199"/>
          <p:cNvCxnSpPr>
            <a:stCxn id="210" idx="0"/>
          </p:cNvCxnSpPr>
          <p:nvPr/>
        </p:nvCxnSpPr>
        <p:spPr>
          <a:xfrm rot="5400000" flipH="1" flipV="1">
            <a:off x="1356712" y="3664290"/>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1" name="直接连接符 200"/>
          <p:cNvCxnSpPr>
            <a:stCxn id="211" idx="0"/>
          </p:cNvCxnSpPr>
          <p:nvPr/>
        </p:nvCxnSpPr>
        <p:spPr>
          <a:xfrm rot="5400000" flipH="1" flipV="1">
            <a:off x="1919092" y="3664290"/>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2" name="直接连接符 201"/>
          <p:cNvCxnSpPr>
            <a:stCxn id="212" idx="0"/>
          </p:cNvCxnSpPr>
          <p:nvPr/>
        </p:nvCxnSpPr>
        <p:spPr>
          <a:xfrm rot="5400000" flipH="1" flipV="1">
            <a:off x="2481472" y="3664290"/>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3" name="直接连接符 202"/>
          <p:cNvCxnSpPr>
            <a:stCxn id="213" idx="0"/>
          </p:cNvCxnSpPr>
          <p:nvPr/>
        </p:nvCxnSpPr>
        <p:spPr>
          <a:xfrm rot="5400000" flipH="1" flipV="1">
            <a:off x="5458857" y="3672915"/>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4" name="直接连接符 203"/>
          <p:cNvCxnSpPr>
            <a:stCxn id="214" idx="0"/>
          </p:cNvCxnSpPr>
          <p:nvPr/>
        </p:nvCxnSpPr>
        <p:spPr>
          <a:xfrm rot="5400000" flipH="1" flipV="1">
            <a:off x="6045184" y="3677741"/>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5" name="直接连接符 204"/>
          <p:cNvCxnSpPr>
            <a:stCxn id="215" idx="0"/>
          </p:cNvCxnSpPr>
          <p:nvPr/>
        </p:nvCxnSpPr>
        <p:spPr>
          <a:xfrm rot="5400000" flipH="1" flipV="1">
            <a:off x="6621247" y="3677773"/>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06" name="直接连接符 205"/>
          <p:cNvCxnSpPr>
            <a:stCxn id="216" idx="0"/>
          </p:cNvCxnSpPr>
          <p:nvPr/>
        </p:nvCxnSpPr>
        <p:spPr>
          <a:xfrm flipV="1">
            <a:off x="8717986" y="3561649"/>
            <a:ext cx="0" cy="232252"/>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4" name="直接连接符 193"/>
          <p:cNvCxnSpPr/>
          <p:nvPr/>
        </p:nvCxnSpPr>
        <p:spPr>
          <a:xfrm>
            <a:off x="4645293" y="1403730"/>
            <a:ext cx="2741603"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95" name="直接连接符 194"/>
          <p:cNvCxnSpPr/>
          <p:nvPr/>
        </p:nvCxnSpPr>
        <p:spPr>
          <a:xfrm rot="10800000">
            <a:off x="1903691" y="1984351"/>
            <a:ext cx="2741603" cy="0"/>
          </a:xfrm>
          <a:prstGeom prst="line">
            <a:avLst/>
          </a:prstGeom>
          <a:solidFill>
            <a:schemeClr val="accent1">
              <a:lumMod val="40000"/>
              <a:lumOff val="60000"/>
            </a:schemeClr>
          </a:solidFill>
          <a:ln w="19050" cap="flat" cmpd="sng" algn="ctr">
            <a:solidFill>
              <a:schemeClr val="tx1"/>
            </a:solidFill>
            <a:prstDash val="solid"/>
          </a:ln>
          <a:effectLst/>
        </p:spPr>
      </p:cxnSp>
      <p:sp>
        <p:nvSpPr>
          <p:cNvPr id="174" name="圆角矩形 173"/>
          <p:cNvSpPr/>
          <p:nvPr/>
        </p:nvSpPr>
        <p:spPr>
          <a:xfrm>
            <a:off x="4788024" y="3780413"/>
            <a:ext cx="421785" cy="1219305"/>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科技部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69" name="圆角矩形 168"/>
          <p:cNvSpPr/>
          <p:nvPr/>
        </p:nvSpPr>
        <p:spPr>
          <a:xfrm>
            <a:off x="2998087" y="3789040"/>
            <a:ext cx="421785" cy="1219305"/>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安全质量管理部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172" name="直接连接符 171"/>
          <p:cNvCxnSpPr>
            <a:stCxn id="174" idx="0"/>
          </p:cNvCxnSpPr>
          <p:nvPr/>
        </p:nvCxnSpPr>
        <p:spPr>
          <a:xfrm rot="5400000" flipH="1" flipV="1">
            <a:off x="4882792" y="3664290"/>
            <a:ext cx="232250"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219" name="直接连接符 218"/>
          <p:cNvCxnSpPr/>
          <p:nvPr/>
        </p:nvCxnSpPr>
        <p:spPr>
          <a:xfrm rot="5400000" flipH="1" flipV="1">
            <a:off x="7264187" y="3689141"/>
            <a:ext cx="232250" cy="0"/>
          </a:xfrm>
          <a:prstGeom prst="line">
            <a:avLst/>
          </a:prstGeom>
          <a:solidFill>
            <a:schemeClr val="accent1">
              <a:lumMod val="40000"/>
              <a:lumOff val="60000"/>
            </a:schemeClr>
          </a:solidFill>
          <a:ln w="19050" cap="flat" cmpd="sng" algn="ctr">
            <a:solidFill>
              <a:schemeClr val="tx1"/>
            </a:solidFill>
            <a:prstDash val="solid"/>
          </a:ln>
          <a:effectLst/>
        </p:spPr>
      </p:cxnSp>
      <p:sp>
        <p:nvSpPr>
          <p:cNvPr id="3" name="Rectangle 3"/>
          <p:cNvSpPr>
            <a:spLocks noGrp="1" noChangeArrowheads="1"/>
          </p:cNvSpPr>
          <p:nvPr>
            <p:ph type="title"/>
          </p:nvPr>
        </p:nvSpPr>
        <p:spPr>
          <a:xfrm>
            <a:off x="1368104" y="332656"/>
            <a:ext cx="5607062" cy="685800"/>
          </a:xfrm>
        </p:spPr>
        <p:txBody>
          <a:bodyPr/>
          <a:lstStyle/>
          <a:p>
            <a:r>
              <a:rPr lang="zh-CN" altLang="en-US" dirty="0" smtClean="0">
                <a:solidFill>
                  <a:schemeClr val="bg1"/>
                </a:solidFill>
                <a:latin typeface="微软雅黑" pitchFamily="34" charset="-122"/>
                <a:ea typeface="微软雅黑" pitchFamily="34" charset="-122"/>
              </a:rPr>
              <a:t>中国港湾完善的企业法人治理结构</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115208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47" name="任意多边形 46"/>
          <p:cNvSpPr/>
          <p:nvPr/>
        </p:nvSpPr>
        <p:spPr>
          <a:xfrm>
            <a:off x="389757" y="1200514"/>
            <a:ext cx="1524000" cy="2513042"/>
          </a:xfrm>
          <a:custGeom>
            <a:avLst/>
            <a:gdLst>
              <a:gd name="connsiteX0" fmla="*/ 0 w 1524000"/>
              <a:gd name="connsiteY0" fmla="*/ 0 h 653400"/>
              <a:gd name="connsiteX1" fmla="*/ 1524000 w 1524000"/>
              <a:gd name="connsiteY1" fmla="*/ 0 h 653400"/>
              <a:gd name="connsiteX2" fmla="*/ 1524000 w 1524000"/>
              <a:gd name="connsiteY2" fmla="*/ 653400 h 653400"/>
              <a:gd name="connsiteX3" fmla="*/ 0 w 1524000"/>
              <a:gd name="connsiteY3" fmla="*/ 653400 h 653400"/>
              <a:gd name="connsiteX4" fmla="*/ 0 w 1524000"/>
              <a:gd name="connsiteY4" fmla="*/ 0 h 65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653400">
                <a:moveTo>
                  <a:pt x="0" y="0"/>
                </a:moveTo>
                <a:lnTo>
                  <a:pt x="1524000" y="0"/>
                </a:lnTo>
                <a:lnTo>
                  <a:pt x="1524000" y="653400"/>
                </a:lnTo>
                <a:lnTo>
                  <a:pt x="0" y="65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endParaRPr lang="zh-CN" altLang="en-US" sz="3200" kern="1200"/>
          </a:p>
        </p:txBody>
      </p:sp>
      <p:sp>
        <p:nvSpPr>
          <p:cNvPr id="49" name="任意多边形 48"/>
          <p:cNvSpPr/>
          <p:nvPr/>
        </p:nvSpPr>
        <p:spPr>
          <a:xfrm>
            <a:off x="389757" y="4170477"/>
            <a:ext cx="1524000" cy="2513042"/>
          </a:xfrm>
          <a:custGeom>
            <a:avLst/>
            <a:gdLst>
              <a:gd name="connsiteX0" fmla="*/ 0 w 1524000"/>
              <a:gd name="connsiteY0" fmla="*/ 0 h 653400"/>
              <a:gd name="connsiteX1" fmla="*/ 1524000 w 1524000"/>
              <a:gd name="connsiteY1" fmla="*/ 0 h 653400"/>
              <a:gd name="connsiteX2" fmla="*/ 1524000 w 1524000"/>
              <a:gd name="connsiteY2" fmla="*/ 653400 h 653400"/>
              <a:gd name="connsiteX3" fmla="*/ 0 w 1524000"/>
              <a:gd name="connsiteY3" fmla="*/ 653400 h 653400"/>
              <a:gd name="connsiteX4" fmla="*/ 0 w 1524000"/>
              <a:gd name="connsiteY4" fmla="*/ 0 h 65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653400">
                <a:moveTo>
                  <a:pt x="0" y="0"/>
                </a:moveTo>
                <a:lnTo>
                  <a:pt x="1524000" y="0"/>
                </a:lnTo>
                <a:lnTo>
                  <a:pt x="1524000" y="653400"/>
                </a:lnTo>
                <a:lnTo>
                  <a:pt x="0" y="65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endParaRPr lang="zh-CN" altLang="en-US" sz="3200" kern="1200"/>
          </a:p>
        </p:txBody>
      </p:sp>
      <p:grpSp>
        <p:nvGrpSpPr>
          <p:cNvPr id="2" name="组合 4"/>
          <p:cNvGrpSpPr/>
          <p:nvPr/>
        </p:nvGrpSpPr>
        <p:grpSpPr>
          <a:xfrm>
            <a:off x="1512120" y="3561651"/>
            <a:ext cx="6591652" cy="3121871"/>
            <a:chOff x="1331640" y="3561651"/>
            <a:chExt cx="6591652" cy="3121871"/>
          </a:xfrm>
        </p:grpSpPr>
        <p:cxnSp>
          <p:nvCxnSpPr>
            <p:cNvPr id="89" name="直接连接符 88"/>
            <p:cNvCxnSpPr/>
            <p:nvPr/>
          </p:nvCxnSpPr>
          <p:spPr>
            <a:xfrm>
              <a:off x="4462945" y="3561651"/>
              <a:ext cx="5692" cy="1670312"/>
            </a:xfrm>
            <a:prstGeom prst="line">
              <a:avLst/>
            </a:prstGeom>
            <a:solidFill>
              <a:schemeClr val="accent1">
                <a:lumMod val="40000"/>
                <a:lumOff val="60000"/>
              </a:schemeClr>
            </a:solidFill>
            <a:ln w="19050" cap="flat" cmpd="sng" algn="ctr">
              <a:solidFill>
                <a:schemeClr val="tx1"/>
              </a:solidFill>
              <a:prstDash val="solid"/>
            </a:ln>
            <a:effectLst/>
          </p:spPr>
        </p:cxnSp>
        <p:grpSp>
          <p:nvGrpSpPr>
            <p:cNvPr id="5" name="组合 1"/>
            <p:cNvGrpSpPr/>
            <p:nvPr/>
          </p:nvGrpSpPr>
          <p:grpSpPr>
            <a:xfrm>
              <a:off x="1331640" y="5223522"/>
              <a:ext cx="6591652" cy="1460000"/>
              <a:chOff x="1580748" y="5223522"/>
              <a:chExt cx="6591652" cy="1460000"/>
            </a:xfrm>
          </p:grpSpPr>
          <p:grpSp>
            <p:nvGrpSpPr>
              <p:cNvPr id="6" name="组合 36"/>
              <p:cNvGrpSpPr/>
              <p:nvPr/>
            </p:nvGrpSpPr>
            <p:grpSpPr>
              <a:xfrm>
                <a:off x="1580748" y="5223522"/>
                <a:ext cx="6375628" cy="1460000"/>
                <a:chOff x="1585879" y="5223522"/>
                <a:chExt cx="6375628" cy="1460000"/>
              </a:xfrm>
            </p:grpSpPr>
            <p:grpSp>
              <p:nvGrpSpPr>
                <p:cNvPr id="7" name="组合 30"/>
                <p:cNvGrpSpPr/>
                <p:nvPr/>
              </p:nvGrpSpPr>
              <p:grpSpPr>
                <a:xfrm>
                  <a:off x="1585879" y="5223522"/>
                  <a:ext cx="6375628" cy="1460000"/>
                  <a:chOff x="1989525" y="5230049"/>
                  <a:chExt cx="6375628" cy="1460000"/>
                </a:xfrm>
              </p:grpSpPr>
              <p:cxnSp>
                <p:nvCxnSpPr>
                  <p:cNvPr id="108" name="直接连接符 107"/>
                  <p:cNvCxnSpPr/>
                  <p:nvPr/>
                </p:nvCxnSpPr>
                <p:spPr>
                  <a:xfrm>
                    <a:off x="2200419" y="5238482"/>
                    <a:ext cx="6164734" cy="8"/>
                  </a:xfrm>
                  <a:prstGeom prst="line">
                    <a:avLst/>
                  </a:prstGeom>
                  <a:solidFill>
                    <a:schemeClr val="accent1">
                      <a:lumMod val="40000"/>
                      <a:lumOff val="60000"/>
                    </a:schemeClr>
                  </a:solidFill>
                  <a:ln w="19050" cap="flat" cmpd="sng" algn="ctr">
                    <a:solidFill>
                      <a:schemeClr val="tx1"/>
                    </a:solidFill>
                    <a:prstDash val="solid"/>
                  </a:ln>
                  <a:effectLst/>
                </p:spPr>
              </p:cxnSp>
              <p:sp>
                <p:nvSpPr>
                  <p:cNvPr id="109" name="圆角矩形 108"/>
                  <p:cNvSpPr/>
                  <p:nvPr/>
                </p:nvSpPr>
                <p:spPr>
                  <a:xfrm>
                    <a:off x="1989525" y="5470730"/>
                    <a:ext cx="421785" cy="1219306"/>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050" b="1" kern="0" dirty="0">
                        <a:solidFill>
                          <a:srgbClr val="7030A0"/>
                        </a:solidFill>
                        <a:latin typeface="微软雅黑" pitchFamily="34" charset="-122"/>
                        <a:ea typeface="微软雅黑" pitchFamily="34" charset="-122"/>
                      </a:rPr>
                      <a:t>有限公司</a:t>
                    </a:r>
                    <a:endParaRPr lang="zh-CN" altLang="en-US" sz="1600" b="1" kern="0" dirty="0">
                      <a:solidFill>
                        <a:srgbClr val="7030A0"/>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香港</a:t>
                    </a:r>
                    <a:r>
                      <a:rPr lang="zh-CN" altLang="en-US" sz="1050" b="1" kern="0" dirty="0">
                        <a:solidFill>
                          <a:srgbClr val="7030A0"/>
                        </a:solidFill>
                        <a:latin typeface="微软雅黑" pitchFamily="34" charset="-122"/>
                        <a:ea typeface="微软雅黑" pitchFamily="34" charset="-122"/>
                        <a:cs typeface="+mn-cs"/>
                      </a:rPr>
                      <a:t>振华工</a:t>
                    </a:r>
                    <a:r>
                      <a:rPr lang="zh-CN" altLang="en-US" sz="1050" b="1" kern="0" dirty="0" smtClean="0">
                        <a:solidFill>
                          <a:srgbClr val="7030A0"/>
                        </a:solidFill>
                        <a:latin typeface="微软雅黑" pitchFamily="34" charset="-122"/>
                        <a:ea typeface="微软雅黑" pitchFamily="34" charset="-122"/>
                        <a:cs typeface="+mn-cs"/>
                      </a:rPr>
                      <a:t>程</a:t>
                    </a:r>
                    <a:endParaRPr lang="en-US" altLang="zh-CN" sz="1050" b="1" kern="0" dirty="0" smtClean="0">
                      <a:solidFill>
                        <a:srgbClr val="7030A0"/>
                      </a:solidFill>
                      <a:latin typeface="微软雅黑" pitchFamily="34" charset="-122"/>
                      <a:ea typeface="微软雅黑" pitchFamily="34" charset="-122"/>
                      <a:cs typeface="+mn-cs"/>
                    </a:endParaRPr>
                  </a:p>
                </p:txBody>
              </p:sp>
              <p:sp>
                <p:nvSpPr>
                  <p:cNvPr id="110" name="圆角矩形 109"/>
                  <p:cNvSpPr/>
                  <p:nvPr/>
                </p:nvSpPr>
                <p:spPr>
                  <a:xfrm>
                    <a:off x="2547190" y="5470732"/>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rPr>
                      <a:t>有限公司</a:t>
                    </a:r>
                    <a:endParaRPr lang="en-US" altLang="zh-CN" sz="1050" b="1" kern="0" dirty="0" smtClean="0">
                      <a:solidFill>
                        <a:srgbClr val="7030A0"/>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澳门</a:t>
                    </a:r>
                    <a:r>
                      <a:rPr lang="zh-CN" altLang="en-US" sz="1050" b="1" kern="0" dirty="0">
                        <a:solidFill>
                          <a:srgbClr val="7030A0"/>
                        </a:solidFill>
                        <a:latin typeface="微软雅黑" pitchFamily="34" charset="-122"/>
                        <a:ea typeface="微软雅黑" pitchFamily="34" charset="-122"/>
                        <a:cs typeface="+mn-cs"/>
                      </a:rPr>
                      <a:t>振华海湾</a:t>
                    </a:r>
                    <a:r>
                      <a:rPr lang="zh-CN" altLang="en-US" sz="1050" b="1" kern="0" dirty="0" smtClean="0">
                        <a:solidFill>
                          <a:srgbClr val="7030A0"/>
                        </a:solidFill>
                        <a:latin typeface="微软雅黑" pitchFamily="34" charset="-122"/>
                        <a:ea typeface="微软雅黑" pitchFamily="34" charset="-122"/>
                        <a:cs typeface="+mn-cs"/>
                      </a:rPr>
                      <a:t>工程</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11" name="圆角矩形 110"/>
                  <p:cNvSpPr/>
                  <p:nvPr/>
                </p:nvSpPr>
                <p:spPr>
                  <a:xfrm>
                    <a:off x="3671949" y="5470732"/>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a:solidFill>
                          <a:srgbClr val="7030A0"/>
                        </a:solidFill>
                        <a:latin typeface="微软雅黑" pitchFamily="34" charset="-122"/>
                        <a:ea typeface="微软雅黑" pitchFamily="34" charset="-122"/>
                        <a:cs typeface="+mn-cs"/>
                      </a:rPr>
                      <a:t>阿联酋区域公司</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12" name="圆角矩形 111"/>
                  <p:cNvSpPr/>
                  <p:nvPr/>
                </p:nvSpPr>
                <p:spPr>
                  <a:xfrm>
                    <a:off x="4239044" y="5470736"/>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a:solidFill>
                          <a:srgbClr val="7030A0"/>
                        </a:solidFill>
                        <a:latin typeface="微软雅黑" pitchFamily="34" charset="-122"/>
                        <a:ea typeface="微软雅黑" pitchFamily="34" charset="-122"/>
                        <a:cs typeface="+mn-cs"/>
                      </a:rPr>
                      <a:t>沙特区域管理中心</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13" name="圆角矩形 112"/>
                  <p:cNvSpPr/>
                  <p:nvPr/>
                </p:nvSpPr>
                <p:spPr>
                  <a:xfrm>
                    <a:off x="4941853" y="5470736"/>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050" b="1" kern="0" dirty="0">
                        <a:solidFill>
                          <a:srgbClr val="7030A0"/>
                        </a:solidFill>
                        <a:latin typeface="微软雅黑" pitchFamily="34" charset="-122"/>
                        <a:ea typeface="微软雅黑" pitchFamily="34" charset="-122"/>
                      </a:rPr>
                      <a:t>区</a:t>
                    </a:r>
                    <a:r>
                      <a:rPr lang="zh-CN" altLang="en-US" sz="1050" b="1" kern="0" dirty="0" smtClean="0">
                        <a:solidFill>
                          <a:srgbClr val="7030A0"/>
                        </a:solidFill>
                        <a:latin typeface="微软雅黑" pitchFamily="34" charset="-122"/>
                        <a:ea typeface="微软雅黑" pitchFamily="34" charset="-122"/>
                      </a:rPr>
                      <a:t>域</a:t>
                    </a:r>
                    <a:r>
                      <a:rPr lang="zh-CN" altLang="en-US" sz="1050" b="1" kern="0" dirty="0">
                        <a:solidFill>
                          <a:srgbClr val="7030A0"/>
                        </a:solidFill>
                        <a:latin typeface="微软雅黑" pitchFamily="34" charset="-122"/>
                        <a:ea typeface="微软雅黑" pitchFamily="34" charset="-122"/>
                      </a:rPr>
                      <a:t>公司</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南部非洲</a:t>
                    </a:r>
                    <a:endParaRPr lang="en-US" altLang="zh-CN" sz="1050" b="1" kern="0" dirty="0" smtClean="0">
                      <a:solidFill>
                        <a:srgbClr val="7030A0"/>
                      </a:solidFill>
                      <a:latin typeface="微软雅黑" pitchFamily="34" charset="-122"/>
                      <a:ea typeface="微软雅黑" pitchFamily="34" charset="-122"/>
                      <a:cs typeface="+mn-cs"/>
                    </a:endParaRPr>
                  </a:p>
                </p:txBody>
              </p:sp>
              <p:sp>
                <p:nvSpPr>
                  <p:cNvPr id="114" name="圆角矩形 113"/>
                  <p:cNvSpPr/>
                  <p:nvPr/>
                </p:nvSpPr>
                <p:spPr>
                  <a:xfrm>
                    <a:off x="6294280" y="5462299"/>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050" b="1" kern="0" dirty="0">
                        <a:solidFill>
                          <a:srgbClr val="7030A0"/>
                        </a:solidFill>
                        <a:latin typeface="微软雅黑" pitchFamily="34" charset="-122"/>
                        <a:ea typeface="微软雅黑" pitchFamily="34" charset="-122"/>
                      </a:rPr>
                      <a:t>区域管理中心</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中部非洲</a:t>
                    </a:r>
                    <a:endParaRPr lang="en-US" altLang="zh-CN" sz="1050" b="1" kern="0" dirty="0" smtClean="0">
                      <a:solidFill>
                        <a:srgbClr val="7030A0"/>
                      </a:solidFill>
                      <a:latin typeface="微软雅黑" pitchFamily="34" charset="-122"/>
                      <a:ea typeface="微软雅黑" pitchFamily="34" charset="-122"/>
                      <a:cs typeface="+mn-cs"/>
                    </a:endParaRPr>
                  </a:p>
                </p:txBody>
              </p:sp>
              <p:sp>
                <p:nvSpPr>
                  <p:cNvPr id="115" name="圆角矩形 114"/>
                  <p:cNvSpPr/>
                  <p:nvPr/>
                </p:nvSpPr>
                <p:spPr>
                  <a:xfrm>
                    <a:off x="7529093" y="5470740"/>
                    <a:ext cx="421785" cy="121930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a:solidFill>
                          <a:srgbClr val="7030A0"/>
                        </a:solidFill>
                        <a:latin typeface="微软雅黑" pitchFamily="34" charset="-122"/>
                        <a:ea typeface="微软雅黑" pitchFamily="34" charset="-122"/>
                        <a:cs typeface="+mn-cs"/>
                      </a:rPr>
                      <a:t>美洲区域公司</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16" name="圆角矩形 115"/>
                  <p:cNvSpPr/>
                  <p:nvPr/>
                </p:nvSpPr>
                <p:spPr>
                  <a:xfrm>
                    <a:off x="6910352" y="5470739"/>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050" b="1" kern="0" dirty="0">
                        <a:solidFill>
                          <a:srgbClr val="7030A0"/>
                        </a:solidFill>
                        <a:latin typeface="微软雅黑" pitchFamily="34" charset="-122"/>
                        <a:ea typeface="微软雅黑" pitchFamily="34" charset="-122"/>
                      </a:rPr>
                      <a:t>区域管理中心</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西部非洲</a:t>
                    </a:r>
                    <a:endParaRPr lang="en-US" altLang="zh-CN" sz="1050" b="1" kern="0" dirty="0" smtClean="0">
                      <a:solidFill>
                        <a:srgbClr val="7030A0"/>
                      </a:solidFill>
                      <a:latin typeface="微软雅黑" pitchFamily="34" charset="-122"/>
                      <a:ea typeface="微软雅黑" pitchFamily="34" charset="-122"/>
                      <a:cs typeface="+mn-cs"/>
                    </a:endParaRPr>
                  </a:p>
                </p:txBody>
              </p:sp>
              <p:cxnSp>
                <p:nvCxnSpPr>
                  <p:cNvPr id="119" name="直接连接符 118"/>
                  <p:cNvCxnSpPr>
                    <a:stCxn id="109" idx="0"/>
                  </p:cNvCxnSpPr>
                  <p:nvPr/>
                </p:nvCxnSpPr>
                <p:spPr>
                  <a:xfrm rot="5400000" flipH="1" flipV="1">
                    <a:off x="2084294" y="5354607"/>
                    <a:ext cx="232249" cy="1"/>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0" name="直接连接符 119"/>
                  <p:cNvCxnSpPr>
                    <a:stCxn id="110" idx="0"/>
                  </p:cNvCxnSpPr>
                  <p:nvPr/>
                </p:nvCxnSpPr>
                <p:spPr>
                  <a:xfrm rot="5400000" flipH="1" flipV="1">
                    <a:off x="2641959" y="5354607"/>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1" name="直接连接符 120"/>
                  <p:cNvCxnSpPr>
                    <a:stCxn id="111" idx="0"/>
                  </p:cNvCxnSpPr>
                  <p:nvPr/>
                </p:nvCxnSpPr>
                <p:spPr>
                  <a:xfrm rot="5400000" flipH="1" flipV="1">
                    <a:off x="3766717" y="5354607"/>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2" name="直接连接符 121"/>
                  <p:cNvCxnSpPr>
                    <a:stCxn id="112" idx="0"/>
                  </p:cNvCxnSpPr>
                  <p:nvPr/>
                </p:nvCxnSpPr>
                <p:spPr>
                  <a:xfrm rot="5400000" flipH="1" flipV="1">
                    <a:off x="4333812" y="5354611"/>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4" name="直接连接符 123"/>
                  <p:cNvCxnSpPr>
                    <a:stCxn id="114" idx="0"/>
                  </p:cNvCxnSpPr>
                  <p:nvPr/>
                </p:nvCxnSpPr>
                <p:spPr>
                  <a:xfrm rot="5400000" flipH="1" flipV="1">
                    <a:off x="6389049" y="5346174"/>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5" name="直接连接符 124"/>
                  <p:cNvCxnSpPr>
                    <a:stCxn id="115" idx="0"/>
                  </p:cNvCxnSpPr>
                  <p:nvPr/>
                </p:nvCxnSpPr>
                <p:spPr>
                  <a:xfrm rot="5400000" flipH="1" flipV="1">
                    <a:off x="7623861" y="5354614"/>
                    <a:ext cx="232249" cy="0"/>
                  </a:xfrm>
                  <a:prstGeom prst="line">
                    <a:avLst/>
                  </a:prstGeom>
                  <a:solidFill>
                    <a:schemeClr val="accent1">
                      <a:lumMod val="40000"/>
                      <a:lumOff val="60000"/>
                    </a:schemeClr>
                  </a:solidFill>
                  <a:ln w="19050" cap="flat" cmpd="sng" algn="ctr">
                    <a:solidFill>
                      <a:schemeClr val="tx1"/>
                    </a:solidFill>
                    <a:prstDash val="solid"/>
                  </a:ln>
                  <a:effectLst/>
                </p:spPr>
              </p:cxnSp>
              <p:cxnSp>
                <p:nvCxnSpPr>
                  <p:cNvPr id="126" name="直接连接符 125"/>
                  <p:cNvCxnSpPr>
                    <a:stCxn id="116" idx="0"/>
                  </p:cNvCxnSpPr>
                  <p:nvPr/>
                </p:nvCxnSpPr>
                <p:spPr>
                  <a:xfrm rot="5400000" flipH="1" flipV="1">
                    <a:off x="7005120" y="5354615"/>
                    <a:ext cx="232249" cy="0"/>
                  </a:xfrm>
                  <a:prstGeom prst="line">
                    <a:avLst/>
                  </a:prstGeom>
                  <a:solidFill>
                    <a:schemeClr val="accent1">
                      <a:lumMod val="40000"/>
                      <a:lumOff val="60000"/>
                    </a:schemeClr>
                  </a:solidFill>
                  <a:ln w="19050" cap="flat" cmpd="sng" algn="ctr">
                    <a:solidFill>
                      <a:schemeClr val="tx1"/>
                    </a:solidFill>
                    <a:prstDash val="solid"/>
                  </a:ln>
                  <a:effectLst/>
                </p:spPr>
              </p:cxnSp>
              <p:sp>
                <p:nvSpPr>
                  <p:cNvPr id="129" name="圆角矩形 128"/>
                  <p:cNvSpPr/>
                  <p:nvPr/>
                </p:nvSpPr>
                <p:spPr>
                  <a:xfrm>
                    <a:off x="5655371" y="5470734"/>
                    <a:ext cx="421785" cy="1219305"/>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algn="ctr" fontAlgn="auto">
                      <a:spcBef>
                        <a:spcPts val="0"/>
                      </a:spcBef>
                      <a:spcAft>
                        <a:spcPts val="0"/>
                      </a:spcAft>
                      <a:defRPr/>
                    </a:pPr>
                    <a:r>
                      <a:rPr lang="zh-CN" altLang="en-US" sz="1050" b="1" kern="0" dirty="0">
                        <a:solidFill>
                          <a:srgbClr val="7030A0"/>
                        </a:solidFill>
                        <a:latin typeface="微软雅黑" pitchFamily="34" charset="-122"/>
                        <a:ea typeface="微软雅黑" pitchFamily="34" charset="-122"/>
                      </a:rPr>
                      <a:t>区域管理中心</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smtClean="0">
                        <a:solidFill>
                          <a:srgbClr val="7030A0"/>
                        </a:solidFill>
                        <a:latin typeface="微软雅黑" pitchFamily="34" charset="-122"/>
                        <a:ea typeface="微软雅黑" pitchFamily="34" charset="-122"/>
                        <a:cs typeface="+mn-cs"/>
                      </a:rPr>
                      <a:t>东部非洲</a:t>
                    </a:r>
                    <a:endParaRPr lang="en-US" altLang="zh-CN" sz="1050" b="1" kern="0" dirty="0" smtClean="0">
                      <a:solidFill>
                        <a:srgbClr val="7030A0"/>
                      </a:solidFill>
                      <a:latin typeface="微软雅黑" pitchFamily="34" charset="-122"/>
                      <a:ea typeface="微软雅黑" pitchFamily="34" charset="-122"/>
                      <a:cs typeface="+mn-cs"/>
                    </a:endParaRPr>
                  </a:p>
                </p:txBody>
              </p:sp>
              <p:cxnSp>
                <p:nvCxnSpPr>
                  <p:cNvPr id="131" name="直接连接符 130"/>
                  <p:cNvCxnSpPr>
                    <a:stCxn id="129" idx="0"/>
                  </p:cNvCxnSpPr>
                  <p:nvPr/>
                </p:nvCxnSpPr>
                <p:spPr>
                  <a:xfrm rot="5400000" flipH="1" flipV="1">
                    <a:off x="5750139" y="5354611"/>
                    <a:ext cx="232250" cy="0"/>
                  </a:xfrm>
                  <a:prstGeom prst="line">
                    <a:avLst/>
                  </a:prstGeom>
                  <a:solidFill>
                    <a:schemeClr val="accent1">
                      <a:lumMod val="40000"/>
                      <a:lumOff val="60000"/>
                    </a:schemeClr>
                  </a:solidFill>
                  <a:ln w="19050" cap="flat" cmpd="sng" algn="ctr">
                    <a:solidFill>
                      <a:schemeClr val="tx1"/>
                    </a:solidFill>
                    <a:prstDash val="solid"/>
                  </a:ln>
                  <a:effectLst/>
                </p:spPr>
              </p:cxnSp>
            </p:grpSp>
            <p:sp>
              <p:nvSpPr>
                <p:cNvPr id="136" name="圆角矩形 135"/>
                <p:cNvSpPr/>
                <p:nvPr/>
              </p:nvSpPr>
              <p:spPr>
                <a:xfrm>
                  <a:off x="2705923" y="5464209"/>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50" b="1" kern="0" dirty="0">
                      <a:solidFill>
                        <a:srgbClr val="7030A0"/>
                      </a:solidFill>
                      <a:latin typeface="微软雅黑" pitchFamily="34" charset="-122"/>
                      <a:ea typeface="微软雅黑" pitchFamily="34" charset="-122"/>
                      <a:cs typeface="+mn-cs"/>
                    </a:rPr>
                    <a:t>斯里兰卡区域公司</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137" name="直接连接符 136"/>
                <p:cNvCxnSpPr>
                  <a:stCxn id="136" idx="0"/>
                </p:cNvCxnSpPr>
                <p:nvPr/>
              </p:nvCxnSpPr>
              <p:spPr>
                <a:xfrm rot="5400000" flipH="1" flipV="1">
                  <a:off x="2800691" y="5348084"/>
                  <a:ext cx="232249" cy="0"/>
                </a:xfrm>
                <a:prstGeom prst="line">
                  <a:avLst/>
                </a:prstGeom>
                <a:solidFill>
                  <a:schemeClr val="accent1">
                    <a:lumMod val="40000"/>
                    <a:lumOff val="60000"/>
                  </a:schemeClr>
                </a:solidFill>
                <a:ln w="19050" cap="flat" cmpd="sng" algn="ctr">
                  <a:solidFill>
                    <a:schemeClr val="tx1"/>
                  </a:solidFill>
                  <a:prstDash val="solid"/>
                </a:ln>
                <a:effectLst/>
              </p:spPr>
            </p:cxnSp>
          </p:grpSp>
          <p:sp>
            <p:nvSpPr>
              <p:cNvPr id="91" name="圆角矩形 90"/>
              <p:cNvSpPr/>
              <p:nvPr/>
            </p:nvSpPr>
            <p:spPr>
              <a:xfrm>
                <a:off x="7750615" y="5464213"/>
                <a:ext cx="421785" cy="1219309"/>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其他海外机构</a:t>
                </a:r>
                <a:endParaRPr kumimoji="0" lang="zh-CN" altLang="en-US" sz="105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93" name="直接连接符 92"/>
              <p:cNvCxnSpPr/>
              <p:nvPr/>
            </p:nvCxnSpPr>
            <p:spPr>
              <a:xfrm rot="5400000" flipH="1" flipV="1">
                <a:off x="7840251" y="5345325"/>
                <a:ext cx="232249" cy="0"/>
              </a:xfrm>
              <a:prstGeom prst="line">
                <a:avLst/>
              </a:prstGeom>
              <a:solidFill>
                <a:schemeClr val="accent1">
                  <a:lumMod val="40000"/>
                  <a:lumOff val="60000"/>
                </a:schemeClr>
              </a:solidFill>
              <a:ln w="19050" cap="flat" cmpd="sng" algn="ctr">
                <a:solidFill>
                  <a:schemeClr val="tx1"/>
                </a:solidFill>
                <a:prstDash val="solid"/>
              </a:ln>
              <a:effectLst/>
            </p:spPr>
          </p:cxnSp>
        </p:grpSp>
      </p:grpSp>
      <p:cxnSp>
        <p:nvCxnSpPr>
          <p:cNvPr id="86" name="直接连接符 85"/>
          <p:cNvCxnSpPr/>
          <p:nvPr/>
        </p:nvCxnSpPr>
        <p:spPr>
          <a:xfrm rot="5400000" flipH="1" flipV="1">
            <a:off x="4534049" y="5345325"/>
            <a:ext cx="232249" cy="0"/>
          </a:xfrm>
          <a:prstGeom prst="line">
            <a:avLst/>
          </a:prstGeom>
          <a:solidFill>
            <a:schemeClr val="accent1">
              <a:lumMod val="40000"/>
              <a:lumOff val="60000"/>
            </a:schemeClr>
          </a:solidFill>
          <a:ln w="19050" cap="flat" cmpd="sng" algn="ctr">
            <a:solidFill>
              <a:schemeClr val="tx1"/>
            </a:solidFill>
            <a:prstDash val="solid"/>
          </a:ln>
          <a:effectLst/>
        </p:spPr>
      </p:cxnSp>
      <p:sp>
        <p:nvSpPr>
          <p:cNvPr id="88" name="圆角矩形 87"/>
          <p:cNvSpPr/>
          <p:nvPr/>
        </p:nvSpPr>
        <p:spPr>
          <a:xfrm>
            <a:off x="3563888" y="3789040"/>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审计部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90" name="直接连接符 89"/>
          <p:cNvCxnSpPr>
            <a:stCxn id="88" idx="0"/>
          </p:cNvCxnSpPr>
          <p:nvPr/>
        </p:nvCxnSpPr>
        <p:spPr>
          <a:xfrm rot="5400000" flipH="1" flipV="1">
            <a:off x="3658657" y="3672915"/>
            <a:ext cx="232249" cy="0"/>
          </a:xfrm>
          <a:prstGeom prst="line">
            <a:avLst/>
          </a:prstGeom>
          <a:solidFill>
            <a:schemeClr val="accent1">
              <a:lumMod val="40000"/>
              <a:lumOff val="60000"/>
            </a:schemeClr>
          </a:solidFill>
          <a:ln w="19050" cap="flat" cmpd="sng" algn="ctr">
            <a:solidFill>
              <a:schemeClr val="tx1"/>
            </a:solidFill>
            <a:prstDash val="solid"/>
          </a:ln>
          <a:effectLst/>
        </p:spPr>
      </p:cxnSp>
      <p:sp>
        <p:nvSpPr>
          <p:cNvPr id="92" name="圆角矩形 91"/>
          <p:cNvSpPr/>
          <p:nvPr/>
        </p:nvSpPr>
        <p:spPr>
          <a:xfrm>
            <a:off x="4139952" y="3790408"/>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信息化管理部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94" name="直接连接符 93"/>
          <p:cNvCxnSpPr>
            <a:stCxn id="92" idx="0"/>
          </p:cNvCxnSpPr>
          <p:nvPr/>
        </p:nvCxnSpPr>
        <p:spPr>
          <a:xfrm rot="5400000" flipH="1" flipV="1">
            <a:off x="4234721" y="3674283"/>
            <a:ext cx="232249" cy="0"/>
          </a:xfrm>
          <a:prstGeom prst="line">
            <a:avLst/>
          </a:prstGeom>
          <a:solidFill>
            <a:schemeClr val="accent1">
              <a:lumMod val="40000"/>
              <a:lumOff val="60000"/>
            </a:schemeClr>
          </a:solidFill>
          <a:ln w="19050" cap="flat" cmpd="sng" algn="ctr">
            <a:solidFill>
              <a:schemeClr val="tx1"/>
            </a:solidFill>
            <a:prstDash val="solid"/>
          </a:ln>
          <a:effectLst/>
        </p:spPr>
      </p:cxnSp>
      <p:sp>
        <p:nvSpPr>
          <p:cNvPr id="95" name="圆角矩形 94"/>
          <p:cNvSpPr/>
          <p:nvPr/>
        </p:nvSpPr>
        <p:spPr>
          <a:xfrm>
            <a:off x="7878183" y="3793869"/>
            <a:ext cx="421785" cy="1219307"/>
          </a:xfrm>
          <a:prstGeom prst="roundRect">
            <a:avLst/>
          </a:prstGeom>
          <a:solidFill>
            <a:schemeClr val="accent1">
              <a:lumMod val="40000"/>
              <a:lumOff val="60000"/>
            </a:schemeClr>
          </a:solidFill>
          <a:ln w="19050" cap="flat" cmpd="sng" algn="ctr">
            <a:solidFill>
              <a:schemeClr val="tx1"/>
            </a:solidFill>
            <a:prstDash val="solid"/>
          </a:ln>
          <a:effectLst>
            <a:outerShdw blurRad="50800" dist="38100" dir="2700000" algn="tl" rotWithShape="0">
              <a:prstClr val="black">
                <a:alpha val="40000"/>
              </a:prst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采购部</a:t>
            </a:r>
            <a:endParaRPr kumimoji="0" lang="zh-CN" altLang="en-US" sz="12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cxnSp>
        <p:nvCxnSpPr>
          <p:cNvPr id="96" name="直接连接符 95"/>
          <p:cNvCxnSpPr/>
          <p:nvPr/>
        </p:nvCxnSpPr>
        <p:spPr>
          <a:xfrm rot="5400000" flipH="1" flipV="1">
            <a:off x="7984984" y="3677744"/>
            <a:ext cx="232249" cy="0"/>
          </a:xfrm>
          <a:prstGeom prst="line">
            <a:avLst/>
          </a:prstGeom>
          <a:solidFill>
            <a:schemeClr val="accent1">
              <a:lumMod val="40000"/>
              <a:lumOff val="60000"/>
            </a:schemeClr>
          </a:solidFill>
          <a:ln w="19050" cap="flat" cmpd="sng" algn="ctr">
            <a:solidFill>
              <a:schemeClr val="tx1"/>
            </a:solidFill>
            <a:prstDash val="solid"/>
          </a:ln>
          <a:effectLst/>
        </p:spPr>
      </p:cxnSp>
    </p:spTree>
    <p:extLst>
      <p:ext uri="{BB962C8B-B14F-4D97-AF65-F5344CB8AC3E}">
        <p14:creationId xmlns:p14="http://schemas.microsoft.com/office/powerpoint/2010/main" val="42421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1187624" y="314308"/>
            <a:ext cx="5607062" cy="685800"/>
          </a:xfrm>
        </p:spPr>
        <p:txBody>
          <a:bodyPr/>
          <a:lstStyle/>
          <a:p>
            <a:pPr lvl="0"/>
            <a:r>
              <a:rPr lang="zh-CN" altLang="en-US" dirty="0" smtClean="0">
                <a:solidFill>
                  <a:schemeClr val="bg1"/>
                </a:solidFill>
                <a:latin typeface="微软雅黑" pitchFamily="34" charset="-122"/>
                <a:ea typeface="微软雅黑" pitchFamily="34" charset="-122"/>
              </a:rPr>
              <a:t>中国港湾海外业务分布</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890372"/>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2" name="组合 71"/>
          <p:cNvGrpSpPr/>
          <p:nvPr/>
        </p:nvGrpSpPr>
        <p:grpSpPr>
          <a:xfrm>
            <a:off x="7878698" y="803567"/>
            <a:ext cx="1336772" cy="6054457"/>
            <a:chOff x="7878698" y="803567"/>
            <a:chExt cx="1336772" cy="6054457"/>
          </a:xfrm>
        </p:grpSpPr>
        <p:sp>
          <p:nvSpPr>
            <p:cNvPr id="96" name="Rectangle 238"/>
            <p:cNvSpPr>
              <a:spLocks noChangeArrowheads="1"/>
            </p:cNvSpPr>
            <p:nvPr/>
          </p:nvSpPr>
          <p:spPr bwMode="auto">
            <a:xfrm>
              <a:off x="7889366" y="3076438"/>
              <a:ext cx="1326104" cy="138248"/>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加蓬代表处</a:t>
              </a:r>
            </a:p>
          </p:txBody>
        </p:sp>
        <p:sp>
          <p:nvSpPr>
            <p:cNvPr id="97" name="Rectangle 238"/>
            <p:cNvSpPr>
              <a:spLocks noChangeArrowheads="1"/>
            </p:cNvSpPr>
            <p:nvPr/>
          </p:nvSpPr>
          <p:spPr bwMode="auto">
            <a:xfrm>
              <a:off x="7879368" y="5643578"/>
              <a:ext cx="1296144" cy="14287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美国代表处</a:t>
              </a:r>
            </a:p>
          </p:txBody>
        </p:sp>
        <p:sp>
          <p:nvSpPr>
            <p:cNvPr id="98" name="Rectangle 238"/>
            <p:cNvSpPr>
              <a:spLocks noChangeArrowheads="1"/>
            </p:cNvSpPr>
            <p:nvPr/>
          </p:nvSpPr>
          <p:spPr bwMode="auto">
            <a:xfrm>
              <a:off x="7879368" y="5812349"/>
              <a:ext cx="1296144" cy="188419"/>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阿根廷分公司</a:t>
              </a:r>
            </a:p>
          </p:txBody>
        </p:sp>
        <p:sp>
          <p:nvSpPr>
            <p:cNvPr id="99" name="Rectangle 238"/>
            <p:cNvSpPr>
              <a:spLocks noChangeArrowheads="1"/>
            </p:cNvSpPr>
            <p:nvPr/>
          </p:nvSpPr>
          <p:spPr bwMode="auto">
            <a:xfrm>
              <a:off x="7895798" y="1428736"/>
              <a:ext cx="1278814" cy="198399"/>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苏丹办事处</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01" name="Rectangle 238"/>
            <p:cNvSpPr>
              <a:spLocks noChangeArrowheads="1"/>
            </p:cNvSpPr>
            <p:nvPr/>
          </p:nvSpPr>
          <p:spPr bwMode="auto">
            <a:xfrm>
              <a:off x="7879368" y="4152446"/>
              <a:ext cx="1296144" cy="205248"/>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牙买加办事处</a:t>
              </a:r>
            </a:p>
          </p:txBody>
        </p:sp>
        <p:sp>
          <p:nvSpPr>
            <p:cNvPr id="102" name="Rectangle 238"/>
            <p:cNvSpPr>
              <a:spLocks noChangeArrowheads="1"/>
            </p:cNvSpPr>
            <p:nvPr/>
          </p:nvSpPr>
          <p:spPr bwMode="auto">
            <a:xfrm>
              <a:off x="7879368" y="4525039"/>
              <a:ext cx="1296144" cy="189845"/>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哥伦比亚分公司</a:t>
              </a:r>
            </a:p>
          </p:txBody>
        </p:sp>
        <p:sp>
          <p:nvSpPr>
            <p:cNvPr id="103" name="Rectangle 238"/>
            <p:cNvSpPr>
              <a:spLocks noChangeArrowheads="1"/>
            </p:cNvSpPr>
            <p:nvPr/>
          </p:nvSpPr>
          <p:spPr bwMode="auto">
            <a:xfrm>
              <a:off x="7897912" y="3241140"/>
              <a:ext cx="1317557" cy="18786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加纳办事处</a:t>
              </a:r>
            </a:p>
          </p:txBody>
        </p:sp>
        <p:sp>
          <p:nvSpPr>
            <p:cNvPr id="104" name="Rectangle 238"/>
            <p:cNvSpPr>
              <a:spLocks noChangeArrowheads="1"/>
            </p:cNvSpPr>
            <p:nvPr/>
          </p:nvSpPr>
          <p:spPr bwMode="auto">
            <a:xfrm>
              <a:off x="7888969" y="3439558"/>
              <a:ext cx="1326500" cy="132318"/>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摩洛哥分公司</a:t>
              </a:r>
            </a:p>
          </p:txBody>
        </p:sp>
        <p:sp>
          <p:nvSpPr>
            <p:cNvPr id="105" name="Rectangle 238"/>
            <p:cNvSpPr>
              <a:spLocks noChangeArrowheads="1"/>
            </p:cNvSpPr>
            <p:nvPr/>
          </p:nvSpPr>
          <p:spPr bwMode="auto">
            <a:xfrm>
              <a:off x="7888969" y="3604990"/>
              <a:ext cx="1326501" cy="181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几内亚办事处</a:t>
              </a:r>
            </a:p>
          </p:txBody>
        </p:sp>
        <p:sp>
          <p:nvSpPr>
            <p:cNvPr id="106" name="Rectangle 238"/>
            <p:cNvSpPr>
              <a:spLocks noChangeArrowheads="1"/>
            </p:cNvSpPr>
            <p:nvPr/>
          </p:nvSpPr>
          <p:spPr bwMode="auto">
            <a:xfrm>
              <a:off x="7897912" y="3786190"/>
              <a:ext cx="1309011" cy="197312"/>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利比里亚分公司</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07" name="Rectangle 238"/>
            <p:cNvSpPr>
              <a:spLocks noChangeArrowheads="1"/>
            </p:cNvSpPr>
            <p:nvPr/>
          </p:nvSpPr>
          <p:spPr bwMode="auto">
            <a:xfrm>
              <a:off x="7895798" y="1743474"/>
              <a:ext cx="1278814" cy="185328"/>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乌干达办事处</a:t>
              </a:r>
            </a:p>
          </p:txBody>
        </p:sp>
        <p:sp>
          <p:nvSpPr>
            <p:cNvPr id="109" name="Rectangle 238"/>
            <p:cNvSpPr>
              <a:spLocks noChangeArrowheads="1"/>
            </p:cNvSpPr>
            <p:nvPr/>
          </p:nvSpPr>
          <p:spPr bwMode="auto">
            <a:xfrm>
              <a:off x="7895798" y="1571612"/>
              <a:ext cx="1278814" cy="20375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吉布提办事处</a:t>
              </a:r>
              <a:endParaRPr kumimoji="0" lang="en-US" altLang="zh-CN"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10" name="Rectangle 238"/>
            <p:cNvSpPr>
              <a:spLocks noChangeArrowheads="1"/>
            </p:cNvSpPr>
            <p:nvPr/>
          </p:nvSpPr>
          <p:spPr bwMode="auto">
            <a:xfrm>
              <a:off x="7888968" y="2091797"/>
              <a:ext cx="1326501" cy="194195"/>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kern="0" dirty="0" smtClean="0">
                  <a:latin typeface="微软雅黑" pitchFamily="34" charset="-122"/>
                  <a:ea typeface="微软雅黑" pitchFamily="34" charset="-122"/>
                </a:rPr>
                <a:t>南苏丹</a:t>
              </a: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办事处</a:t>
              </a:r>
              <a:endParaRPr kumimoji="0" lang="en-US" altLang="zh-CN"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11" name="Rectangle 238"/>
            <p:cNvSpPr>
              <a:spLocks noChangeArrowheads="1"/>
            </p:cNvSpPr>
            <p:nvPr/>
          </p:nvSpPr>
          <p:spPr bwMode="auto">
            <a:xfrm>
              <a:off x="7888968" y="1928802"/>
              <a:ext cx="1326501" cy="205247"/>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厄特分公司</a:t>
              </a:r>
              <a:endParaRPr kumimoji="0" lang="en-US" altLang="zh-CN"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12" name="Rectangle 238"/>
            <p:cNvSpPr>
              <a:spLocks noChangeArrowheads="1"/>
            </p:cNvSpPr>
            <p:nvPr/>
          </p:nvSpPr>
          <p:spPr bwMode="auto">
            <a:xfrm>
              <a:off x="7878708" y="5500702"/>
              <a:ext cx="1296144" cy="71438"/>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古巴办事处</a:t>
              </a:r>
              <a:endParaRPr kumimoji="0" lang="en-US" altLang="zh-CN"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15" name="Rectangle 238"/>
            <p:cNvSpPr>
              <a:spLocks noChangeArrowheads="1"/>
            </p:cNvSpPr>
            <p:nvPr/>
          </p:nvSpPr>
          <p:spPr bwMode="auto">
            <a:xfrm>
              <a:off x="7888968" y="2500672"/>
              <a:ext cx="1326501" cy="14251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阿尔及利亚公司</a:t>
              </a:r>
            </a:p>
          </p:txBody>
        </p:sp>
        <p:sp>
          <p:nvSpPr>
            <p:cNvPr id="116" name="Rectangle 238"/>
            <p:cNvSpPr>
              <a:spLocks noChangeArrowheads="1"/>
            </p:cNvSpPr>
            <p:nvPr/>
          </p:nvSpPr>
          <p:spPr bwMode="auto">
            <a:xfrm>
              <a:off x="7888968" y="2668290"/>
              <a:ext cx="1326501" cy="18920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尼日利亚公司</a:t>
              </a:r>
            </a:p>
          </p:txBody>
        </p:sp>
        <p:sp>
          <p:nvSpPr>
            <p:cNvPr id="117" name="Rectangle 238"/>
            <p:cNvSpPr>
              <a:spLocks noChangeArrowheads="1"/>
            </p:cNvSpPr>
            <p:nvPr/>
          </p:nvSpPr>
          <p:spPr bwMode="auto">
            <a:xfrm>
              <a:off x="7888969" y="2857496"/>
              <a:ext cx="1326501" cy="197169"/>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喀麦隆公司</a:t>
              </a:r>
            </a:p>
          </p:txBody>
        </p:sp>
        <p:sp>
          <p:nvSpPr>
            <p:cNvPr id="118" name="Rectangle 238"/>
            <p:cNvSpPr>
              <a:spLocks noChangeArrowheads="1"/>
            </p:cNvSpPr>
            <p:nvPr/>
          </p:nvSpPr>
          <p:spPr bwMode="auto">
            <a:xfrm>
              <a:off x="7879368" y="4344112"/>
              <a:ext cx="1296144" cy="198421"/>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巴拿马公司</a:t>
              </a:r>
            </a:p>
          </p:txBody>
        </p:sp>
        <p:sp>
          <p:nvSpPr>
            <p:cNvPr id="119" name="Rectangle 238"/>
            <p:cNvSpPr>
              <a:spLocks noChangeArrowheads="1"/>
            </p:cNvSpPr>
            <p:nvPr/>
          </p:nvSpPr>
          <p:spPr bwMode="auto">
            <a:xfrm>
              <a:off x="7879368" y="4714884"/>
              <a:ext cx="1296144" cy="20150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墨西哥公司</a:t>
              </a:r>
            </a:p>
          </p:txBody>
        </p:sp>
        <p:sp>
          <p:nvSpPr>
            <p:cNvPr id="120" name="Rectangle 238"/>
            <p:cNvSpPr>
              <a:spLocks noChangeArrowheads="1"/>
            </p:cNvSpPr>
            <p:nvPr/>
          </p:nvSpPr>
          <p:spPr bwMode="auto">
            <a:xfrm>
              <a:off x="7879368" y="4929198"/>
              <a:ext cx="1296144" cy="13048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巴巴多斯公司</a:t>
              </a:r>
            </a:p>
          </p:txBody>
        </p:sp>
        <p:sp>
          <p:nvSpPr>
            <p:cNvPr id="121" name="Rectangle 238"/>
            <p:cNvSpPr>
              <a:spLocks noChangeArrowheads="1"/>
            </p:cNvSpPr>
            <p:nvPr/>
          </p:nvSpPr>
          <p:spPr bwMode="auto">
            <a:xfrm>
              <a:off x="7879368" y="5072074"/>
              <a:ext cx="1296144" cy="197169"/>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巴哈马公司</a:t>
              </a:r>
            </a:p>
          </p:txBody>
        </p:sp>
        <p:sp>
          <p:nvSpPr>
            <p:cNvPr id="122" name="Rectangle 238"/>
            <p:cNvSpPr>
              <a:spLocks noChangeArrowheads="1"/>
            </p:cNvSpPr>
            <p:nvPr/>
          </p:nvSpPr>
          <p:spPr bwMode="auto">
            <a:xfrm>
              <a:off x="7879368" y="5286388"/>
              <a:ext cx="1296144" cy="14287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圭亚那公司</a:t>
              </a:r>
            </a:p>
          </p:txBody>
        </p:sp>
        <p:sp>
          <p:nvSpPr>
            <p:cNvPr id="124" name="Rectangle 238"/>
            <p:cNvSpPr>
              <a:spLocks noChangeArrowheads="1"/>
            </p:cNvSpPr>
            <p:nvPr/>
          </p:nvSpPr>
          <p:spPr bwMode="auto">
            <a:xfrm>
              <a:off x="7896038" y="803567"/>
              <a:ext cx="1278814" cy="196541"/>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马拉维</a:t>
              </a: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办事处</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25" name="Rectangle 238"/>
            <p:cNvSpPr>
              <a:spLocks noChangeArrowheads="1"/>
            </p:cNvSpPr>
            <p:nvPr/>
          </p:nvSpPr>
          <p:spPr bwMode="auto">
            <a:xfrm>
              <a:off x="7896038" y="1009862"/>
              <a:ext cx="1278814" cy="204560"/>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津巴布韦分公司</a:t>
              </a:r>
              <a:endParaRPr lang="zh-CN" altLang="en-US" sz="1200" b="1" kern="0" dirty="0">
                <a:latin typeface="微软雅黑" pitchFamily="34" charset="-122"/>
                <a:ea typeface="微软雅黑" pitchFamily="34" charset="-122"/>
              </a:endParaRPr>
            </a:p>
          </p:txBody>
        </p:sp>
        <p:sp>
          <p:nvSpPr>
            <p:cNvPr id="126" name="Rectangle 238"/>
            <p:cNvSpPr>
              <a:spLocks noChangeArrowheads="1"/>
            </p:cNvSpPr>
            <p:nvPr/>
          </p:nvSpPr>
          <p:spPr bwMode="auto">
            <a:xfrm>
              <a:off x="7896038" y="1228419"/>
              <a:ext cx="1278814" cy="200317"/>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纳米比亚分公司</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27" name="Rectangle 238"/>
            <p:cNvSpPr>
              <a:spLocks noChangeArrowheads="1"/>
            </p:cNvSpPr>
            <p:nvPr/>
          </p:nvSpPr>
          <p:spPr bwMode="auto">
            <a:xfrm>
              <a:off x="7888968" y="2285992"/>
              <a:ext cx="1326501" cy="18980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坦桑尼亚分公司</a:t>
              </a:r>
              <a:endParaRPr lang="en-US" altLang="zh-CN" sz="1200" b="1" kern="0" dirty="0">
                <a:latin typeface="微软雅黑" pitchFamily="34" charset="-122"/>
                <a:ea typeface="微软雅黑" pitchFamily="34" charset="-122"/>
              </a:endParaRPr>
            </a:p>
          </p:txBody>
        </p:sp>
        <p:sp>
          <p:nvSpPr>
            <p:cNvPr id="128" name="Rectangle 238"/>
            <p:cNvSpPr>
              <a:spLocks noChangeArrowheads="1"/>
            </p:cNvSpPr>
            <p:nvPr/>
          </p:nvSpPr>
          <p:spPr bwMode="auto">
            <a:xfrm>
              <a:off x="7888969" y="4000504"/>
              <a:ext cx="1317954" cy="115386"/>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科特迪瓦公司</a:t>
              </a:r>
              <a:endParaRPr lang="zh-CN" altLang="en-US" sz="1200" b="1" kern="0" dirty="0">
                <a:latin typeface="微软雅黑" pitchFamily="34" charset="-122"/>
                <a:ea typeface="微软雅黑" pitchFamily="34" charset="-122"/>
              </a:endParaRPr>
            </a:p>
          </p:txBody>
        </p:sp>
        <p:sp>
          <p:nvSpPr>
            <p:cNvPr id="129" name="Rectangle 238"/>
            <p:cNvSpPr>
              <a:spLocks noChangeArrowheads="1"/>
            </p:cNvSpPr>
            <p:nvPr/>
          </p:nvSpPr>
          <p:spPr bwMode="auto">
            <a:xfrm>
              <a:off x="7878698" y="6000768"/>
              <a:ext cx="1296144" cy="142876"/>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巴西公司</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30" name="Rectangle 238"/>
            <p:cNvSpPr>
              <a:spLocks noChangeArrowheads="1"/>
            </p:cNvSpPr>
            <p:nvPr/>
          </p:nvSpPr>
          <p:spPr bwMode="auto">
            <a:xfrm>
              <a:off x="7878698" y="6143644"/>
              <a:ext cx="1296144" cy="194215"/>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哥斯达黎加公司</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31" name="Rectangle 238"/>
            <p:cNvSpPr>
              <a:spLocks noChangeArrowheads="1"/>
            </p:cNvSpPr>
            <p:nvPr/>
          </p:nvSpPr>
          <p:spPr bwMode="auto">
            <a:xfrm>
              <a:off x="7878698" y="6309404"/>
              <a:ext cx="1296144" cy="191430"/>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智利公司</a:t>
              </a:r>
              <a:endParaRPr lang="zh-CN" altLang="en-US" sz="1200" b="1" kern="0" dirty="0">
                <a:latin typeface="微软雅黑" pitchFamily="34" charset="-122"/>
                <a:ea typeface="微软雅黑" pitchFamily="34" charset="-122"/>
              </a:endParaRPr>
            </a:p>
          </p:txBody>
        </p:sp>
        <p:sp>
          <p:nvSpPr>
            <p:cNvPr id="132" name="Rectangle 238"/>
            <p:cNvSpPr>
              <a:spLocks noChangeArrowheads="1"/>
            </p:cNvSpPr>
            <p:nvPr/>
          </p:nvSpPr>
          <p:spPr bwMode="auto">
            <a:xfrm>
              <a:off x="7878698" y="6500834"/>
              <a:ext cx="1296144" cy="17245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effectLst/>
                  <a:uLnTx/>
                  <a:uFillTx/>
                  <a:latin typeface="微软雅黑" pitchFamily="34" charset="-122"/>
                  <a:ea typeface="微软雅黑" pitchFamily="34" charset="-122"/>
                </a:rPr>
                <a:t>开曼</a:t>
              </a: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rPr>
                <a:t>公司</a:t>
              </a:r>
              <a:endParaRPr kumimoji="0" lang="zh-CN" altLang="en-US" sz="12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33" name="Rectangle 238"/>
            <p:cNvSpPr>
              <a:spLocks noChangeArrowheads="1"/>
            </p:cNvSpPr>
            <p:nvPr/>
          </p:nvSpPr>
          <p:spPr bwMode="auto">
            <a:xfrm>
              <a:off x="7878698" y="6665949"/>
              <a:ext cx="1296144" cy="192075"/>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格林纳达公司</a:t>
              </a:r>
              <a:endParaRPr lang="zh-CN" altLang="en-US" sz="1200" b="1" kern="0" dirty="0">
                <a:latin typeface="微软雅黑" pitchFamily="34" charset="-122"/>
                <a:ea typeface="微软雅黑" pitchFamily="34" charset="-122"/>
              </a:endParaRPr>
            </a:p>
          </p:txBody>
        </p:sp>
      </p:grpSp>
      <p:grpSp>
        <p:nvGrpSpPr>
          <p:cNvPr id="7" name="组合 72"/>
          <p:cNvGrpSpPr/>
          <p:nvPr/>
        </p:nvGrpSpPr>
        <p:grpSpPr>
          <a:xfrm>
            <a:off x="-81730" y="985467"/>
            <a:ext cx="1367582" cy="5850318"/>
            <a:chOff x="-81730" y="985467"/>
            <a:chExt cx="1367582" cy="5850318"/>
          </a:xfrm>
        </p:grpSpPr>
        <p:sp>
          <p:nvSpPr>
            <p:cNvPr id="23" name="Rectangle 238"/>
            <p:cNvSpPr>
              <a:spLocks noChangeArrowheads="1"/>
            </p:cNvSpPr>
            <p:nvPr/>
          </p:nvSpPr>
          <p:spPr bwMode="auto">
            <a:xfrm>
              <a:off x="-71470" y="2198468"/>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菲律宾办事处</a:t>
              </a:r>
            </a:p>
          </p:txBody>
        </p:sp>
        <p:sp>
          <p:nvSpPr>
            <p:cNvPr id="24" name="Rectangle 238"/>
            <p:cNvSpPr>
              <a:spLocks noChangeArrowheads="1"/>
            </p:cNvSpPr>
            <p:nvPr/>
          </p:nvSpPr>
          <p:spPr bwMode="auto">
            <a:xfrm>
              <a:off x="-71470" y="3643314"/>
              <a:ext cx="1296186"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孟加拉办事处</a:t>
              </a:r>
            </a:p>
          </p:txBody>
        </p:sp>
        <p:sp>
          <p:nvSpPr>
            <p:cNvPr id="25" name="Rectangle 238"/>
            <p:cNvSpPr>
              <a:spLocks noChangeArrowheads="1"/>
            </p:cNvSpPr>
            <p:nvPr/>
          </p:nvSpPr>
          <p:spPr bwMode="auto">
            <a:xfrm>
              <a:off x="-71470" y="985467"/>
              <a:ext cx="1296186" cy="15751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香港振华公司</a:t>
              </a:r>
            </a:p>
          </p:txBody>
        </p:sp>
        <p:sp>
          <p:nvSpPr>
            <p:cNvPr id="26" name="Rectangle 238"/>
            <p:cNvSpPr>
              <a:spLocks noChangeArrowheads="1"/>
            </p:cNvSpPr>
            <p:nvPr/>
          </p:nvSpPr>
          <p:spPr bwMode="auto">
            <a:xfrm>
              <a:off x="-71470" y="1199781"/>
              <a:ext cx="1296186" cy="15751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澳门振华公司</a:t>
              </a:r>
            </a:p>
          </p:txBody>
        </p:sp>
        <p:sp>
          <p:nvSpPr>
            <p:cNvPr id="27" name="Rectangle 238"/>
            <p:cNvSpPr>
              <a:spLocks noChangeArrowheads="1"/>
            </p:cNvSpPr>
            <p:nvPr/>
          </p:nvSpPr>
          <p:spPr bwMode="auto">
            <a:xfrm>
              <a:off x="-71470" y="1428736"/>
              <a:ext cx="1296186" cy="15751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新加坡振华公司</a:t>
              </a:r>
            </a:p>
          </p:txBody>
        </p:sp>
        <p:sp>
          <p:nvSpPr>
            <p:cNvPr id="28" name="Rectangle 238"/>
            <p:cNvSpPr>
              <a:spLocks noChangeArrowheads="1"/>
            </p:cNvSpPr>
            <p:nvPr/>
          </p:nvSpPr>
          <p:spPr bwMode="auto">
            <a:xfrm>
              <a:off x="-71470" y="1626964"/>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马来西亚公司</a:t>
              </a:r>
            </a:p>
          </p:txBody>
        </p:sp>
        <p:sp>
          <p:nvSpPr>
            <p:cNvPr id="29" name="Rectangle 238"/>
            <p:cNvSpPr>
              <a:spLocks noChangeArrowheads="1"/>
            </p:cNvSpPr>
            <p:nvPr/>
          </p:nvSpPr>
          <p:spPr bwMode="auto">
            <a:xfrm>
              <a:off x="-71470" y="1841278"/>
              <a:ext cx="1296186" cy="8752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印尼公司</a:t>
              </a:r>
            </a:p>
          </p:txBody>
        </p:sp>
        <p:sp>
          <p:nvSpPr>
            <p:cNvPr id="30" name="Rectangle 238"/>
            <p:cNvSpPr>
              <a:spLocks noChangeArrowheads="1"/>
            </p:cNvSpPr>
            <p:nvPr/>
          </p:nvSpPr>
          <p:spPr bwMode="auto">
            <a:xfrm>
              <a:off x="-71470" y="2412782"/>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越南办事处</a:t>
              </a:r>
            </a:p>
          </p:txBody>
        </p:sp>
        <p:sp>
          <p:nvSpPr>
            <p:cNvPr id="31" name="Rectangle 238"/>
            <p:cNvSpPr>
              <a:spLocks noChangeArrowheads="1"/>
            </p:cNvSpPr>
            <p:nvPr/>
          </p:nvSpPr>
          <p:spPr bwMode="auto">
            <a:xfrm>
              <a:off x="-71470" y="2559170"/>
              <a:ext cx="1296186" cy="22688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泰国公司</a:t>
              </a:r>
            </a:p>
          </p:txBody>
        </p:sp>
        <p:sp>
          <p:nvSpPr>
            <p:cNvPr id="32" name="Rectangle 238"/>
            <p:cNvSpPr>
              <a:spLocks noChangeArrowheads="1"/>
            </p:cNvSpPr>
            <p:nvPr/>
          </p:nvSpPr>
          <p:spPr bwMode="auto">
            <a:xfrm>
              <a:off x="-71470" y="2773485"/>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缅甸公司</a:t>
              </a:r>
            </a:p>
          </p:txBody>
        </p:sp>
        <p:sp>
          <p:nvSpPr>
            <p:cNvPr id="33" name="Rectangle 238"/>
            <p:cNvSpPr>
              <a:spLocks noChangeArrowheads="1"/>
            </p:cNvSpPr>
            <p:nvPr/>
          </p:nvSpPr>
          <p:spPr bwMode="auto">
            <a:xfrm>
              <a:off x="-10334" y="2928934"/>
              <a:ext cx="1296186"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巴基斯坦办事处</a:t>
              </a:r>
              <a:endParaRPr lang="en-US" altLang="zh-CN" sz="1200" b="1" kern="0" dirty="0">
                <a:latin typeface="微软雅黑" pitchFamily="34" charset="-122"/>
                <a:ea typeface="微软雅黑" pitchFamily="34" charset="-122"/>
              </a:endParaRPr>
            </a:p>
          </p:txBody>
        </p:sp>
        <p:sp>
          <p:nvSpPr>
            <p:cNvPr id="34" name="Rectangle 238"/>
            <p:cNvSpPr>
              <a:spLocks noChangeArrowheads="1"/>
            </p:cNvSpPr>
            <p:nvPr/>
          </p:nvSpPr>
          <p:spPr bwMode="auto">
            <a:xfrm>
              <a:off x="-10334" y="3127162"/>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斯里兰卡区域公司</a:t>
              </a:r>
              <a:endParaRPr lang="zh-CN" altLang="en-US" sz="1200" b="1" kern="0" dirty="0">
                <a:latin typeface="微软雅黑" pitchFamily="34" charset="-122"/>
                <a:ea typeface="微软雅黑" pitchFamily="34" charset="-122"/>
              </a:endParaRPr>
            </a:p>
          </p:txBody>
        </p:sp>
        <p:sp>
          <p:nvSpPr>
            <p:cNvPr id="35" name="Rectangle 238"/>
            <p:cNvSpPr>
              <a:spLocks noChangeArrowheads="1"/>
            </p:cNvSpPr>
            <p:nvPr/>
          </p:nvSpPr>
          <p:spPr bwMode="auto">
            <a:xfrm>
              <a:off x="-71470" y="3286124"/>
              <a:ext cx="1296186"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印度子公司</a:t>
              </a:r>
              <a:endParaRPr lang="zh-CN" altLang="en-US" sz="1200" b="1" kern="0" dirty="0">
                <a:latin typeface="微软雅黑" pitchFamily="34" charset="-122"/>
                <a:ea typeface="微软雅黑" pitchFamily="34" charset="-122"/>
              </a:endParaRPr>
            </a:p>
          </p:txBody>
        </p:sp>
        <p:sp>
          <p:nvSpPr>
            <p:cNvPr id="36" name="Rectangle 238"/>
            <p:cNvSpPr>
              <a:spLocks noChangeArrowheads="1"/>
            </p:cNvSpPr>
            <p:nvPr/>
          </p:nvSpPr>
          <p:spPr bwMode="auto">
            <a:xfrm>
              <a:off x="-71470" y="3500438"/>
              <a:ext cx="1296186" cy="157516"/>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巴新公司</a:t>
              </a:r>
              <a:endParaRPr lang="zh-CN" altLang="en-US" sz="1200" b="1" kern="0" dirty="0">
                <a:latin typeface="微软雅黑" pitchFamily="34" charset="-122"/>
                <a:ea typeface="微软雅黑" pitchFamily="34" charset="-122"/>
              </a:endParaRPr>
            </a:p>
          </p:txBody>
        </p:sp>
        <p:sp>
          <p:nvSpPr>
            <p:cNvPr id="37" name="Rectangle 238"/>
            <p:cNvSpPr>
              <a:spLocks noChangeArrowheads="1"/>
            </p:cNvSpPr>
            <p:nvPr/>
          </p:nvSpPr>
          <p:spPr bwMode="auto">
            <a:xfrm>
              <a:off x="-71428" y="2000240"/>
              <a:ext cx="1296186" cy="15896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东帝汶</a:t>
              </a:r>
              <a:r>
                <a:rPr lang="zh-CN" altLang="en-US" sz="1200" b="1" kern="0" dirty="0" smtClean="0">
                  <a:latin typeface="微软雅黑" pitchFamily="34" charset="-122"/>
                  <a:ea typeface="微软雅黑" pitchFamily="34" charset="-122"/>
                </a:rPr>
                <a:t>公司</a:t>
              </a:r>
              <a:endParaRPr lang="zh-CN" altLang="en-US" sz="1200" b="1" kern="0" dirty="0">
                <a:latin typeface="微软雅黑" pitchFamily="34" charset="-122"/>
                <a:ea typeface="微软雅黑" pitchFamily="34" charset="-122"/>
              </a:endParaRPr>
            </a:p>
          </p:txBody>
        </p:sp>
        <p:sp>
          <p:nvSpPr>
            <p:cNvPr id="47" name="Rectangle 238"/>
            <p:cNvSpPr>
              <a:spLocks noChangeArrowheads="1"/>
            </p:cNvSpPr>
            <p:nvPr/>
          </p:nvSpPr>
          <p:spPr bwMode="auto">
            <a:xfrm>
              <a:off x="4930" y="5000636"/>
              <a:ext cx="1152525" cy="155273"/>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科威特办事处</a:t>
              </a:r>
            </a:p>
          </p:txBody>
        </p:sp>
        <p:sp>
          <p:nvSpPr>
            <p:cNvPr id="48" name="Rectangle 238"/>
            <p:cNvSpPr>
              <a:spLocks noChangeArrowheads="1"/>
            </p:cNvSpPr>
            <p:nvPr/>
          </p:nvSpPr>
          <p:spPr bwMode="auto">
            <a:xfrm>
              <a:off x="4930" y="4429132"/>
              <a:ext cx="1152525" cy="157040"/>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卡塔尔代表处</a:t>
              </a:r>
            </a:p>
          </p:txBody>
        </p:sp>
        <p:sp>
          <p:nvSpPr>
            <p:cNvPr id="49" name="Rectangle 238"/>
            <p:cNvSpPr>
              <a:spLocks noChangeArrowheads="1"/>
            </p:cNvSpPr>
            <p:nvPr/>
          </p:nvSpPr>
          <p:spPr bwMode="auto">
            <a:xfrm>
              <a:off x="-32" y="4214818"/>
              <a:ext cx="1152525"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黎巴嫩代表处</a:t>
              </a:r>
            </a:p>
          </p:txBody>
        </p:sp>
        <p:sp>
          <p:nvSpPr>
            <p:cNvPr id="50" name="Rectangle 238"/>
            <p:cNvSpPr>
              <a:spLocks noChangeArrowheads="1"/>
            </p:cNvSpPr>
            <p:nvPr/>
          </p:nvSpPr>
          <p:spPr bwMode="auto">
            <a:xfrm>
              <a:off x="365" y="4071942"/>
              <a:ext cx="1152525" cy="157517"/>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阿曼办事处</a:t>
              </a:r>
            </a:p>
          </p:txBody>
        </p:sp>
        <p:sp>
          <p:nvSpPr>
            <p:cNvPr id="51" name="Rectangle 238"/>
            <p:cNvSpPr>
              <a:spLocks noChangeArrowheads="1"/>
            </p:cNvSpPr>
            <p:nvPr/>
          </p:nvSpPr>
          <p:spPr bwMode="auto">
            <a:xfrm>
              <a:off x="4930" y="5143512"/>
              <a:ext cx="1152525"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伊朗分公司</a:t>
              </a:r>
            </a:p>
          </p:txBody>
        </p:sp>
        <p:sp>
          <p:nvSpPr>
            <p:cNvPr id="52" name="Rectangle 238"/>
            <p:cNvSpPr>
              <a:spLocks noChangeArrowheads="1"/>
            </p:cNvSpPr>
            <p:nvPr/>
          </p:nvSpPr>
          <p:spPr bwMode="auto">
            <a:xfrm>
              <a:off x="-9549" y="4786322"/>
              <a:ext cx="1152525"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巴林分公司</a:t>
              </a:r>
            </a:p>
          </p:txBody>
        </p:sp>
        <p:sp>
          <p:nvSpPr>
            <p:cNvPr id="53" name="Rectangle 238"/>
            <p:cNvSpPr>
              <a:spLocks noChangeArrowheads="1"/>
            </p:cNvSpPr>
            <p:nvPr/>
          </p:nvSpPr>
          <p:spPr bwMode="auto">
            <a:xfrm>
              <a:off x="-32" y="3857628"/>
              <a:ext cx="1152525" cy="157518"/>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阿联酋公司</a:t>
              </a:r>
            </a:p>
          </p:txBody>
        </p:sp>
        <p:sp>
          <p:nvSpPr>
            <p:cNvPr id="54" name="Rectangle 238"/>
            <p:cNvSpPr>
              <a:spLocks noChangeArrowheads="1"/>
            </p:cNvSpPr>
            <p:nvPr/>
          </p:nvSpPr>
          <p:spPr bwMode="auto">
            <a:xfrm>
              <a:off x="4930" y="4625691"/>
              <a:ext cx="1152525" cy="160631"/>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沙特公司</a:t>
              </a:r>
            </a:p>
          </p:txBody>
        </p:sp>
        <p:sp>
          <p:nvSpPr>
            <p:cNvPr id="55" name="Rectangle 238"/>
            <p:cNvSpPr>
              <a:spLocks noChangeArrowheads="1"/>
            </p:cNvSpPr>
            <p:nvPr/>
          </p:nvSpPr>
          <p:spPr bwMode="auto">
            <a:xfrm>
              <a:off x="365" y="5357826"/>
              <a:ext cx="1152525" cy="14889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以色列</a:t>
              </a:r>
              <a:r>
                <a:rPr lang="zh-CN" altLang="en-US" sz="1200" b="1" kern="0" dirty="0" smtClean="0">
                  <a:latin typeface="微软雅黑" pitchFamily="34" charset="-122"/>
                  <a:ea typeface="微软雅黑" pitchFamily="34" charset="-122"/>
                </a:rPr>
                <a:t>公司</a:t>
              </a:r>
              <a:endParaRPr lang="zh-CN" altLang="en-US" sz="1200" b="1" kern="0" dirty="0">
                <a:latin typeface="微软雅黑" pitchFamily="34" charset="-122"/>
                <a:ea typeface="微软雅黑" pitchFamily="34" charset="-122"/>
              </a:endParaRPr>
            </a:p>
          </p:txBody>
        </p:sp>
        <p:sp>
          <p:nvSpPr>
            <p:cNvPr id="100" name="Rectangle 238"/>
            <p:cNvSpPr>
              <a:spLocks noChangeArrowheads="1"/>
            </p:cNvSpPr>
            <p:nvPr/>
          </p:nvSpPr>
          <p:spPr bwMode="auto">
            <a:xfrm>
              <a:off x="-71470" y="6072206"/>
              <a:ext cx="1278814" cy="210801"/>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南非办事处</a:t>
              </a:r>
            </a:p>
          </p:txBody>
        </p:sp>
        <p:sp>
          <p:nvSpPr>
            <p:cNvPr id="108" name="Rectangle 238"/>
            <p:cNvSpPr>
              <a:spLocks noChangeArrowheads="1"/>
            </p:cNvSpPr>
            <p:nvPr/>
          </p:nvSpPr>
          <p:spPr bwMode="auto">
            <a:xfrm>
              <a:off x="-71470" y="5857892"/>
              <a:ext cx="1278814" cy="285752"/>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smtClean="0">
                  <a:latin typeface="微软雅黑" pitchFamily="34" charset="-122"/>
                  <a:ea typeface="微软雅黑" pitchFamily="34" charset="-122"/>
                </a:rPr>
                <a:t>莫桑比克分公司</a:t>
              </a:r>
              <a:endParaRPr lang="zh-CN" altLang="en-US" sz="1200" b="1" kern="0" dirty="0">
                <a:latin typeface="微软雅黑" pitchFamily="34" charset="-122"/>
                <a:ea typeface="微软雅黑" pitchFamily="34" charset="-122"/>
              </a:endParaRPr>
            </a:p>
          </p:txBody>
        </p:sp>
        <p:sp>
          <p:nvSpPr>
            <p:cNvPr id="113" name="Rectangle 238"/>
            <p:cNvSpPr>
              <a:spLocks noChangeArrowheads="1"/>
            </p:cNvSpPr>
            <p:nvPr/>
          </p:nvSpPr>
          <p:spPr bwMode="auto">
            <a:xfrm>
              <a:off x="-71470" y="5572140"/>
              <a:ext cx="1278814" cy="134611"/>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埃及公司</a:t>
              </a:r>
            </a:p>
          </p:txBody>
        </p:sp>
        <p:sp>
          <p:nvSpPr>
            <p:cNvPr id="114" name="Rectangle 238"/>
            <p:cNvSpPr>
              <a:spLocks noChangeArrowheads="1"/>
            </p:cNvSpPr>
            <p:nvPr/>
          </p:nvSpPr>
          <p:spPr bwMode="auto">
            <a:xfrm>
              <a:off x="-71470" y="5715016"/>
              <a:ext cx="1278814" cy="214314"/>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安哥拉公司</a:t>
              </a:r>
            </a:p>
          </p:txBody>
        </p:sp>
        <p:sp>
          <p:nvSpPr>
            <p:cNvPr id="123" name="Rectangle 238"/>
            <p:cNvSpPr>
              <a:spLocks noChangeArrowheads="1"/>
            </p:cNvSpPr>
            <p:nvPr/>
          </p:nvSpPr>
          <p:spPr bwMode="auto">
            <a:xfrm>
              <a:off x="-81730" y="6429396"/>
              <a:ext cx="1296144" cy="192075"/>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kern="0" dirty="0">
                  <a:latin typeface="微软雅黑" pitchFamily="34" charset="-122"/>
                  <a:ea typeface="微软雅黑" pitchFamily="34" charset="-122"/>
                </a:rPr>
                <a:t>委内瑞拉公司</a:t>
              </a:r>
            </a:p>
          </p:txBody>
        </p:sp>
        <p:sp>
          <p:nvSpPr>
            <p:cNvPr id="134" name="Rectangle 238"/>
            <p:cNvSpPr>
              <a:spLocks noChangeArrowheads="1"/>
            </p:cNvSpPr>
            <p:nvPr/>
          </p:nvSpPr>
          <p:spPr bwMode="auto">
            <a:xfrm>
              <a:off x="-81730" y="6215082"/>
              <a:ext cx="1296144" cy="285752"/>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kern="0" dirty="0" smtClean="0">
                  <a:latin typeface="微软雅黑" pitchFamily="34" charset="-122"/>
                  <a:ea typeface="微软雅黑" pitchFamily="34" charset="-122"/>
                </a:rPr>
                <a:t>特多公司</a:t>
              </a:r>
              <a:endParaRPr lang="zh-CN" altLang="en-US" sz="1200" b="1" kern="0" dirty="0">
                <a:latin typeface="微软雅黑" pitchFamily="34" charset="-122"/>
                <a:ea typeface="微软雅黑" pitchFamily="34" charset="-122"/>
              </a:endParaRPr>
            </a:p>
          </p:txBody>
        </p:sp>
        <p:sp>
          <p:nvSpPr>
            <p:cNvPr id="135" name="Rectangle 238"/>
            <p:cNvSpPr>
              <a:spLocks noChangeArrowheads="1"/>
            </p:cNvSpPr>
            <p:nvPr/>
          </p:nvSpPr>
          <p:spPr bwMode="auto">
            <a:xfrm>
              <a:off x="-81730" y="6643710"/>
              <a:ext cx="1296144" cy="192075"/>
            </a:xfrm>
            <a:prstGeom prst="rect">
              <a:avLst/>
            </a:prstGeom>
            <a:noFill/>
            <a:ln w="9525">
              <a:noFill/>
              <a:miter lim="800000"/>
              <a:headEnd/>
              <a:tailEnd/>
            </a:ln>
          </p:spPr>
          <p:txBody>
            <a:bodyPr wrap="none" anchor="ctr"/>
            <a:lstStyle/>
            <a:p>
              <a:pPr algn="ctr" fontAlgn="auto">
                <a:spcBef>
                  <a:spcPts val="0"/>
                </a:spcBef>
                <a:spcAft>
                  <a:spcPts val="0"/>
                </a:spcAft>
                <a:defRPr/>
              </a:pPr>
              <a:r>
                <a:rPr lang="zh-CN" altLang="en-US" sz="1200" b="1" kern="0" dirty="0">
                  <a:latin typeface="微软雅黑" pitchFamily="34" charset="-122"/>
                  <a:ea typeface="微软雅黑" pitchFamily="34" charset="-122"/>
                </a:rPr>
                <a:t>苏里南</a:t>
              </a:r>
              <a:r>
                <a:rPr lang="zh-CN" altLang="en-US" sz="1200" b="1" kern="0" dirty="0" smtClean="0">
                  <a:latin typeface="微软雅黑" pitchFamily="34" charset="-122"/>
                  <a:ea typeface="微软雅黑" pitchFamily="34" charset="-122"/>
                </a:rPr>
                <a:t>公司</a:t>
              </a:r>
              <a:endParaRPr lang="zh-CN" altLang="en-US" sz="1200" b="1" kern="0" dirty="0">
                <a:latin typeface="微软雅黑" pitchFamily="34" charset="-122"/>
                <a:ea typeface="微软雅黑" pitchFamily="34" charset="-122"/>
              </a:endParaRPr>
            </a:p>
          </p:txBody>
        </p:sp>
      </p:grpSp>
      <p:sp>
        <p:nvSpPr>
          <p:cNvPr id="73" name="标题 1"/>
          <p:cNvSpPr txBox="1">
            <a:spLocks/>
          </p:cNvSpPr>
          <p:nvPr/>
        </p:nvSpPr>
        <p:spPr bwMode="auto">
          <a:xfrm>
            <a:off x="2786050" y="5643578"/>
            <a:ext cx="4143404"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l">
              <a:lnSpc>
                <a:spcPts val="2700"/>
              </a:lnSpc>
              <a:defRPr/>
            </a:pPr>
            <a:r>
              <a:rPr lang="zh-CN" altLang="en-US" b="1" dirty="0" smtClean="0">
                <a:solidFill>
                  <a:schemeClr val="tx2">
                    <a:lumMod val="60000"/>
                    <a:lumOff val="40000"/>
                  </a:schemeClr>
                </a:solidFill>
                <a:latin typeface="微软雅黑" pitchFamily="34" charset="-122"/>
                <a:ea typeface="微软雅黑" pitchFamily="34" charset="-122"/>
              </a:rPr>
              <a:t>蓝色区域：已设立机构国家  </a:t>
            </a:r>
            <a:r>
              <a:rPr lang="en-US" altLang="zh-CN" b="1" dirty="0" smtClean="0">
                <a:solidFill>
                  <a:schemeClr val="tx2">
                    <a:lumMod val="60000"/>
                    <a:lumOff val="40000"/>
                  </a:schemeClr>
                </a:solidFill>
                <a:latin typeface="微软雅黑" pitchFamily="34" charset="-122"/>
                <a:ea typeface="微软雅黑" pitchFamily="34" charset="-122"/>
              </a:rPr>
              <a:t>78</a:t>
            </a:r>
            <a:r>
              <a:rPr lang="zh-CN" altLang="en-US" b="1" dirty="0" smtClean="0">
                <a:solidFill>
                  <a:schemeClr val="tx2">
                    <a:lumMod val="60000"/>
                    <a:lumOff val="40000"/>
                  </a:schemeClr>
                </a:solidFill>
                <a:latin typeface="微软雅黑" pitchFamily="34" charset="-122"/>
                <a:ea typeface="微软雅黑" pitchFamily="34" charset="-122"/>
              </a:rPr>
              <a:t>个</a:t>
            </a:r>
            <a:endParaRPr lang="en-US" altLang="zh-CN" b="1" dirty="0" smtClean="0">
              <a:solidFill>
                <a:schemeClr val="tx2">
                  <a:lumMod val="60000"/>
                  <a:lumOff val="40000"/>
                </a:schemeClr>
              </a:solidFill>
              <a:latin typeface="微软雅黑" pitchFamily="34" charset="-122"/>
              <a:ea typeface="微软雅黑" pitchFamily="34" charset="-122"/>
            </a:endParaRPr>
          </a:p>
          <a:p>
            <a:pPr algn="l">
              <a:lnSpc>
                <a:spcPts val="2700"/>
              </a:lnSpc>
              <a:defRPr/>
            </a:pPr>
            <a:r>
              <a:rPr lang="zh-CN" altLang="en-US" b="1" dirty="0" smtClean="0">
                <a:solidFill>
                  <a:srgbClr val="CCCC00"/>
                </a:solidFill>
                <a:latin typeface="微软雅黑" pitchFamily="34" charset="-122"/>
                <a:ea typeface="微软雅黑" pitchFamily="34" charset="-122"/>
              </a:rPr>
              <a:t>绿色区域：已进军市场国家  </a:t>
            </a:r>
            <a:r>
              <a:rPr lang="en-US" altLang="zh-CN" b="1" dirty="0" smtClean="0">
                <a:solidFill>
                  <a:srgbClr val="CCCC00"/>
                </a:solidFill>
                <a:latin typeface="微软雅黑" pitchFamily="34" charset="-122"/>
                <a:ea typeface="微软雅黑" pitchFamily="34" charset="-122"/>
              </a:rPr>
              <a:t>20</a:t>
            </a:r>
            <a:r>
              <a:rPr lang="zh-CN" altLang="en-US" b="1" dirty="0" smtClean="0">
                <a:solidFill>
                  <a:srgbClr val="CCCC00"/>
                </a:solidFill>
                <a:latin typeface="微软雅黑" pitchFamily="34" charset="-122"/>
                <a:ea typeface="微软雅黑" pitchFamily="34" charset="-122"/>
              </a:rPr>
              <a:t>余个</a:t>
            </a:r>
            <a:endParaRPr lang="zh-CN" altLang="en-US" b="1" dirty="0">
              <a:solidFill>
                <a:srgbClr val="CCCC00"/>
              </a:solidFill>
              <a:latin typeface="微软雅黑" pitchFamily="34" charset="-122"/>
              <a:ea typeface="微软雅黑" pitchFamily="34" charset="-122"/>
            </a:endParaRPr>
          </a:p>
        </p:txBody>
      </p:sp>
      <p:pic>
        <p:nvPicPr>
          <p:cNvPr id="2050" name="Picture 2" descr="E:\海报相关\海报\机构分布图2014.07\2014年机构分布图0826142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592" y="1571612"/>
            <a:ext cx="8701880" cy="43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海报相关\乃通转\机构分布图2014.07\2014年区域中心分布图0826150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19" y="1568783"/>
            <a:ext cx="8701880" cy="4320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idx="4294967295"/>
          </p:nvPr>
        </p:nvSpPr>
        <p:spPr>
          <a:xfrm>
            <a:off x="1187450" y="314325"/>
            <a:ext cx="5607050" cy="685800"/>
          </a:xfrm>
          <a:ln/>
        </p:spPr>
        <p:txBody>
          <a:bodyPr/>
          <a:lstStyle/>
          <a:p>
            <a:r>
              <a:rPr lang="zh-CN" altLang="en-US" dirty="0">
                <a:solidFill>
                  <a:schemeClr val="bg1"/>
                </a:solidFill>
                <a:latin typeface="微软雅黑" pitchFamily="34" charset="-122"/>
                <a:ea typeface="微软雅黑" pitchFamily="34" charset="-122"/>
                <a:sym typeface="微软雅黑" pitchFamily="34" charset="-122"/>
              </a:rPr>
              <a:t>中国港湾区域化经营及发展</a:t>
            </a:r>
            <a:endParaRPr lang="en-US" altLang="zh-CN" dirty="0">
              <a:solidFill>
                <a:schemeClr val="bg1"/>
              </a:solidFill>
              <a:latin typeface="微软雅黑" pitchFamily="34" charset="-122"/>
              <a:ea typeface="微软雅黑" pitchFamily="34" charset="-122"/>
              <a:sym typeface="微软雅黑" pitchFamily="34" charset="-122"/>
            </a:endParaRPr>
          </a:p>
        </p:txBody>
      </p:sp>
      <p:sp>
        <p:nvSpPr>
          <p:cNvPr id="3076" name="Line 83"/>
          <p:cNvSpPr>
            <a:spLocks noChangeShapeType="1"/>
          </p:cNvSpPr>
          <p:nvPr/>
        </p:nvSpPr>
        <p:spPr bwMode="auto">
          <a:xfrm>
            <a:off x="971550" y="890588"/>
            <a:ext cx="6070600" cy="0"/>
          </a:xfrm>
          <a:prstGeom prst="line">
            <a:avLst/>
          </a:prstGeom>
          <a:noFill/>
          <a:ln w="38100" cap="rnd" cmpd="sng">
            <a:solidFill>
              <a:srgbClr val="EABC13"/>
            </a:solidFill>
            <a:prstDash val="sysDot"/>
            <a:round/>
            <a:headEnd/>
            <a:tailEnd/>
          </a:ln>
          <a:extLst>
            <a:ext uri="{909E8E84-426E-40DD-AFC4-6F175D3DCCD1}">
              <a14:hiddenFill xmlns:a14="http://schemas.microsoft.com/office/drawing/2010/main">
                <a:noFill/>
              </a14:hiddenFill>
            </a:ext>
          </a:extLst>
        </p:spPr>
        <p:txBody>
          <a:bodyPr/>
          <a:lstStyle>
            <a:lvl1pPr>
              <a:defRPr>
                <a:solidFill>
                  <a:schemeClr val="tx1"/>
                </a:solidFill>
                <a:latin typeface="Arial" pitchFamily="34" charset="0"/>
                <a:sym typeface="Arial" pitchFamily="34" charset="0"/>
              </a:defRPr>
            </a:lvl1pPr>
            <a:lvl2pPr>
              <a:defRPr>
                <a:solidFill>
                  <a:schemeClr val="tx1"/>
                </a:solidFill>
                <a:latin typeface="Arial" pitchFamily="34" charset="0"/>
                <a:sym typeface="Arial" pitchFamily="34" charset="0"/>
              </a:defRPr>
            </a:lvl2pPr>
            <a:lvl3pPr>
              <a:defRPr>
                <a:solidFill>
                  <a:schemeClr val="tx1"/>
                </a:solidFill>
                <a:latin typeface="Arial" pitchFamily="34" charset="0"/>
                <a:sym typeface="Arial" pitchFamily="34" charset="0"/>
              </a:defRPr>
            </a:lvl3pPr>
            <a:lvl4pPr>
              <a:defRPr>
                <a:solidFill>
                  <a:schemeClr val="tx1"/>
                </a:solidFill>
                <a:latin typeface="Arial" pitchFamily="34" charset="0"/>
                <a:sym typeface="Arial" pitchFamily="34" charset="0"/>
              </a:defRPr>
            </a:lvl4pPr>
            <a:lvl5pPr>
              <a:defRPr>
                <a:solidFill>
                  <a:schemeClr val="tx1"/>
                </a:solidFill>
                <a:latin typeface="Arial" pitchFamily="34" charset="0"/>
                <a:sym typeface="Arial" pitchFamily="34" charset="0"/>
              </a:defRPr>
            </a:lvl5pPr>
            <a:lvl6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6pPr>
            <a:lvl7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7pPr>
            <a:lvl8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8pPr>
            <a:lvl9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9pPr>
          </a:lstStyle>
          <a:p>
            <a:pPr eaLnBrk="1" hangingPunct="1"/>
            <a:endParaRPr lang="zh-CN" altLang="zh-CN" b="1" i="1">
              <a:solidFill>
                <a:srgbClr val="000000"/>
              </a:solidFill>
              <a:ea typeface="Verdana" pitchFamily="34" charset="0"/>
              <a:cs typeface="Verdana" pitchFamily="34" charset="0"/>
            </a:endParaRPr>
          </a:p>
        </p:txBody>
      </p:sp>
      <p:sp>
        <p:nvSpPr>
          <p:cNvPr id="3077" name="Text Box 5"/>
          <p:cNvSpPr txBox="1">
            <a:spLocks noChangeArrowheads="1"/>
          </p:cNvSpPr>
          <p:nvPr/>
        </p:nvSpPr>
        <p:spPr bwMode="auto">
          <a:xfrm>
            <a:off x="507505" y="3692550"/>
            <a:ext cx="977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ea typeface="微软雅黑" pitchFamily="34" charset="-122"/>
              </a:rPr>
              <a:t>   美洲</a:t>
            </a:r>
          </a:p>
          <a:p>
            <a:r>
              <a:rPr lang="zh-CN" altLang="en-US" sz="1400" b="1" dirty="0">
                <a:ea typeface="微软雅黑" pitchFamily="34" charset="-122"/>
              </a:rPr>
              <a:t>区域公司</a:t>
            </a:r>
          </a:p>
        </p:txBody>
      </p:sp>
      <p:sp>
        <p:nvSpPr>
          <p:cNvPr id="3078" name="Text Box 6"/>
          <p:cNvSpPr txBox="1">
            <a:spLocks noChangeArrowheads="1"/>
          </p:cNvSpPr>
          <p:nvPr/>
        </p:nvSpPr>
        <p:spPr bwMode="auto">
          <a:xfrm>
            <a:off x="4932282" y="5235476"/>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东部非洲区域中心</a:t>
            </a:r>
          </a:p>
        </p:txBody>
      </p:sp>
      <p:sp>
        <p:nvSpPr>
          <p:cNvPr id="3079" name="Text Box 7"/>
          <p:cNvSpPr txBox="1">
            <a:spLocks noChangeArrowheads="1"/>
          </p:cNvSpPr>
          <p:nvPr/>
        </p:nvSpPr>
        <p:spPr bwMode="auto">
          <a:xfrm>
            <a:off x="2679898" y="3654549"/>
            <a:ext cx="1296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西部非洲</a:t>
            </a:r>
          </a:p>
          <a:p>
            <a:r>
              <a:rPr lang="zh-CN" altLang="en-US" sz="1400" b="1" dirty="0">
                <a:solidFill>
                  <a:srgbClr val="000000"/>
                </a:solidFill>
                <a:latin typeface="微软雅黑" pitchFamily="34" charset="-122"/>
                <a:ea typeface="微软雅黑" pitchFamily="34" charset="-122"/>
                <a:sym typeface="微软雅黑" pitchFamily="34" charset="-122"/>
              </a:rPr>
              <a:t>区域中心</a:t>
            </a:r>
          </a:p>
        </p:txBody>
      </p:sp>
      <p:sp>
        <p:nvSpPr>
          <p:cNvPr id="3080" name="Text Box 8"/>
          <p:cNvSpPr txBox="1">
            <a:spLocks noChangeArrowheads="1"/>
          </p:cNvSpPr>
          <p:nvPr/>
        </p:nvSpPr>
        <p:spPr bwMode="auto">
          <a:xfrm>
            <a:off x="3161475" y="5278437"/>
            <a:ext cx="94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南部非洲区</a:t>
            </a:r>
            <a:r>
              <a:rPr lang="zh-CN" altLang="en-US" sz="1400" b="1" dirty="0" smtClean="0">
                <a:solidFill>
                  <a:srgbClr val="000000"/>
                </a:solidFill>
                <a:latin typeface="微软雅黑" pitchFamily="34" charset="-122"/>
                <a:ea typeface="微软雅黑" pitchFamily="34" charset="-122"/>
                <a:sym typeface="微软雅黑" pitchFamily="34" charset="-122"/>
              </a:rPr>
              <a:t>域公司</a:t>
            </a:r>
            <a:endParaRPr lang="zh-CN" altLang="en-US" sz="1400" b="1" dirty="0">
              <a:solidFill>
                <a:srgbClr val="000000"/>
              </a:solidFill>
              <a:latin typeface="微软雅黑" pitchFamily="34" charset="-122"/>
              <a:ea typeface="微软雅黑" pitchFamily="34" charset="-122"/>
              <a:sym typeface="微软雅黑" pitchFamily="34" charset="-122"/>
            </a:endParaRPr>
          </a:p>
        </p:txBody>
      </p:sp>
      <p:sp>
        <p:nvSpPr>
          <p:cNvPr id="3081" name="Rectangle 9"/>
          <p:cNvSpPr>
            <a:spLocks noChangeArrowheads="1"/>
          </p:cNvSpPr>
          <p:nvPr/>
        </p:nvSpPr>
        <p:spPr bwMode="auto">
          <a:xfrm>
            <a:off x="3064891" y="4312047"/>
            <a:ext cx="1149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中部非洲</a:t>
            </a:r>
          </a:p>
          <a:p>
            <a:r>
              <a:rPr lang="zh-CN" altLang="en-US" sz="1400" b="1" dirty="0">
                <a:solidFill>
                  <a:srgbClr val="000000"/>
                </a:solidFill>
                <a:latin typeface="微软雅黑" pitchFamily="34" charset="-122"/>
                <a:ea typeface="微软雅黑" pitchFamily="34" charset="-122"/>
                <a:sym typeface="微软雅黑" pitchFamily="34" charset="-122"/>
              </a:rPr>
              <a:t>区域中心</a:t>
            </a:r>
          </a:p>
        </p:txBody>
      </p:sp>
      <p:sp>
        <p:nvSpPr>
          <p:cNvPr id="3082" name="Text Box 10"/>
          <p:cNvSpPr txBox="1">
            <a:spLocks noChangeArrowheads="1"/>
          </p:cNvSpPr>
          <p:nvPr/>
        </p:nvSpPr>
        <p:spPr bwMode="auto">
          <a:xfrm>
            <a:off x="3060619" y="2420888"/>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   沙特</a:t>
            </a:r>
          </a:p>
          <a:p>
            <a:r>
              <a:rPr lang="zh-CN" altLang="en-US" sz="1400" b="1" dirty="0">
                <a:solidFill>
                  <a:srgbClr val="000000"/>
                </a:solidFill>
                <a:latin typeface="微软雅黑" pitchFamily="34" charset="-122"/>
                <a:ea typeface="微软雅黑" pitchFamily="34" charset="-122"/>
                <a:sym typeface="微软雅黑" pitchFamily="34" charset="-122"/>
              </a:rPr>
              <a:t>区域中心</a:t>
            </a:r>
          </a:p>
        </p:txBody>
      </p:sp>
      <p:sp>
        <p:nvSpPr>
          <p:cNvPr id="3083" name="Text Box 11"/>
          <p:cNvSpPr txBox="1">
            <a:spLocks noChangeArrowheads="1"/>
          </p:cNvSpPr>
          <p:nvPr/>
        </p:nvSpPr>
        <p:spPr bwMode="auto">
          <a:xfrm>
            <a:off x="5253980" y="4111179"/>
            <a:ext cx="92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  阿联酋</a:t>
            </a:r>
          </a:p>
          <a:p>
            <a:r>
              <a:rPr lang="zh-CN" altLang="en-US" sz="1400" b="1" dirty="0">
                <a:solidFill>
                  <a:srgbClr val="000000"/>
                </a:solidFill>
                <a:latin typeface="微软雅黑" pitchFamily="34" charset="-122"/>
                <a:ea typeface="微软雅黑" pitchFamily="34" charset="-122"/>
                <a:sym typeface="微软雅黑" pitchFamily="34" charset="-122"/>
              </a:rPr>
              <a:t>区域公司</a:t>
            </a:r>
          </a:p>
        </p:txBody>
      </p:sp>
      <p:sp>
        <p:nvSpPr>
          <p:cNvPr id="3084" name="Text Box 12"/>
          <p:cNvSpPr txBox="1">
            <a:spLocks noChangeArrowheads="1"/>
          </p:cNvSpPr>
          <p:nvPr/>
        </p:nvSpPr>
        <p:spPr bwMode="auto">
          <a:xfrm>
            <a:off x="5968727" y="4582095"/>
            <a:ext cx="111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斯里兰卡</a:t>
            </a:r>
          </a:p>
          <a:p>
            <a:r>
              <a:rPr lang="zh-CN" altLang="en-US" sz="1400" b="1" dirty="0">
                <a:solidFill>
                  <a:srgbClr val="000000"/>
                </a:solidFill>
                <a:latin typeface="微软雅黑" pitchFamily="34" charset="-122"/>
                <a:ea typeface="微软雅黑" pitchFamily="34" charset="-122"/>
                <a:sym typeface="微软雅黑" pitchFamily="34" charset="-122"/>
              </a:rPr>
              <a:t>区域公司</a:t>
            </a:r>
          </a:p>
        </p:txBody>
      </p:sp>
      <p:sp>
        <p:nvSpPr>
          <p:cNvPr id="3085" name="Text Box 13"/>
          <p:cNvSpPr txBox="1">
            <a:spLocks noChangeArrowheads="1"/>
          </p:cNvSpPr>
          <p:nvPr/>
        </p:nvSpPr>
        <p:spPr bwMode="auto">
          <a:xfrm>
            <a:off x="7236023" y="3268340"/>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香港振华公司</a:t>
            </a:r>
          </a:p>
        </p:txBody>
      </p:sp>
      <p:sp>
        <p:nvSpPr>
          <p:cNvPr id="3086" name="Text Box 14"/>
          <p:cNvSpPr txBox="1">
            <a:spLocks noChangeArrowheads="1"/>
          </p:cNvSpPr>
          <p:nvPr/>
        </p:nvSpPr>
        <p:spPr bwMode="auto">
          <a:xfrm>
            <a:off x="7091560" y="3484240"/>
            <a:ext cx="141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itchFamily="34" charset="-122"/>
                <a:ea typeface="微软雅黑" pitchFamily="34" charset="-122"/>
                <a:sym typeface="微软雅黑" pitchFamily="34" charset="-122"/>
              </a:rPr>
              <a:t>澳门振华公司</a:t>
            </a:r>
          </a:p>
        </p:txBody>
      </p:sp>
      <p:cxnSp>
        <p:nvCxnSpPr>
          <p:cNvPr id="3087" name="AutoShape 15"/>
          <p:cNvCxnSpPr>
            <a:cxnSpLocks noChangeShapeType="1"/>
          </p:cNvCxnSpPr>
          <p:nvPr/>
        </p:nvCxnSpPr>
        <p:spPr bwMode="auto">
          <a:xfrm>
            <a:off x="4571919" y="1340768"/>
            <a:ext cx="0" cy="0"/>
          </a:xfrm>
          <a:prstGeom prst="straightConnector1">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91" name="Line 19"/>
          <p:cNvSpPr>
            <a:spLocks noChangeShapeType="1"/>
          </p:cNvSpPr>
          <p:nvPr/>
        </p:nvSpPr>
        <p:spPr bwMode="auto">
          <a:xfrm>
            <a:off x="5613375" y="3534916"/>
            <a:ext cx="0" cy="576263"/>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nvGrpSpPr>
          <p:cNvPr id="7" name="组合 6"/>
          <p:cNvGrpSpPr/>
          <p:nvPr/>
        </p:nvGrpSpPr>
        <p:grpSpPr>
          <a:xfrm>
            <a:off x="4859951" y="3810372"/>
            <a:ext cx="431800" cy="1425104"/>
            <a:chOff x="4932363" y="3933825"/>
            <a:chExt cx="431800" cy="1150938"/>
          </a:xfrm>
        </p:grpSpPr>
        <p:sp>
          <p:nvSpPr>
            <p:cNvPr id="3092" name="Line 20"/>
            <p:cNvSpPr>
              <a:spLocks noChangeShapeType="1"/>
            </p:cNvSpPr>
            <p:nvPr/>
          </p:nvSpPr>
          <p:spPr bwMode="auto">
            <a:xfrm>
              <a:off x="5364163" y="3933825"/>
              <a:ext cx="0" cy="1150938"/>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sp>
          <p:nvSpPr>
            <p:cNvPr id="3094" name="Line 22"/>
            <p:cNvSpPr>
              <a:spLocks noChangeShapeType="1"/>
            </p:cNvSpPr>
            <p:nvPr/>
          </p:nvSpPr>
          <p:spPr bwMode="auto">
            <a:xfrm flipH="1" flipV="1">
              <a:off x="4932363" y="3933825"/>
              <a:ext cx="430212"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grpSp>
        <p:nvGrpSpPr>
          <p:cNvPr id="3" name="组合 2"/>
          <p:cNvGrpSpPr/>
          <p:nvPr/>
        </p:nvGrpSpPr>
        <p:grpSpPr>
          <a:xfrm>
            <a:off x="3856979" y="3995539"/>
            <a:ext cx="417464" cy="603795"/>
            <a:chOff x="3995738" y="4221163"/>
            <a:chExt cx="360362" cy="360362"/>
          </a:xfrm>
        </p:grpSpPr>
        <p:sp>
          <p:nvSpPr>
            <p:cNvPr id="3093" name="Line 21"/>
            <p:cNvSpPr>
              <a:spLocks noChangeShapeType="1"/>
            </p:cNvSpPr>
            <p:nvPr/>
          </p:nvSpPr>
          <p:spPr bwMode="auto">
            <a:xfrm flipH="1">
              <a:off x="3995738" y="4581525"/>
              <a:ext cx="360362"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sp>
          <p:nvSpPr>
            <p:cNvPr id="3095" name="Line 23"/>
            <p:cNvSpPr>
              <a:spLocks noChangeShapeType="1"/>
            </p:cNvSpPr>
            <p:nvPr/>
          </p:nvSpPr>
          <p:spPr bwMode="auto">
            <a:xfrm flipV="1">
              <a:off x="4356100" y="4221163"/>
              <a:ext cx="0" cy="358775"/>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grpSp>
        <p:nvGrpSpPr>
          <p:cNvPr id="8" name="组合 7"/>
          <p:cNvGrpSpPr/>
          <p:nvPr/>
        </p:nvGrpSpPr>
        <p:grpSpPr>
          <a:xfrm>
            <a:off x="6112718" y="3952106"/>
            <a:ext cx="288925" cy="599925"/>
            <a:chOff x="6156325" y="4005263"/>
            <a:chExt cx="288925" cy="792162"/>
          </a:xfrm>
        </p:grpSpPr>
        <p:grpSp>
          <p:nvGrpSpPr>
            <p:cNvPr id="4" name="组合 3"/>
            <p:cNvGrpSpPr/>
            <p:nvPr/>
          </p:nvGrpSpPr>
          <p:grpSpPr>
            <a:xfrm>
              <a:off x="6299200" y="4005263"/>
              <a:ext cx="146050" cy="792162"/>
              <a:chOff x="6299200" y="4005263"/>
              <a:chExt cx="146050" cy="792162"/>
            </a:xfrm>
          </p:grpSpPr>
          <p:sp>
            <p:nvSpPr>
              <p:cNvPr id="3089" name="Line 17"/>
              <p:cNvSpPr>
                <a:spLocks noChangeShapeType="1"/>
              </p:cNvSpPr>
              <p:nvPr/>
            </p:nvSpPr>
            <p:spPr bwMode="auto">
              <a:xfrm>
                <a:off x="6299200" y="4005263"/>
                <a:ext cx="144463"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sp>
            <p:nvSpPr>
              <p:cNvPr id="3090" name="Line 18"/>
              <p:cNvSpPr>
                <a:spLocks noChangeShapeType="1"/>
              </p:cNvSpPr>
              <p:nvPr/>
            </p:nvSpPr>
            <p:spPr bwMode="auto">
              <a:xfrm>
                <a:off x="6443663" y="4005263"/>
                <a:ext cx="1587" cy="792162"/>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sp>
          <p:nvSpPr>
            <p:cNvPr id="3096" name="Line 24"/>
            <p:cNvSpPr>
              <a:spLocks noChangeShapeType="1"/>
            </p:cNvSpPr>
            <p:nvPr/>
          </p:nvSpPr>
          <p:spPr bwMode="auto">
            <a:xfrm flipH="1">
              <a:off x="6156325" y="4005263"/>
              <a:ext cx="142875"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grpSp>
        <p:nvGrpSpPr>
          <p:cNvPr id="2" name="组合 1"/>
          <p:cNvGrpSpPr/>
          <p:nvPr/>
        </p:nvGrpSpPr>
        <p:grpSpPr>
          <a:xfrm>
            <a:off x="3563807" y="2924126"/>
            <a:ext cx="1726306" cy="504825"/>
            <a:chOff x="3563938" y="3068638"/>
            <a:chExt cx="1439862" cy="504825"/>
          </a:xfrm>
        </p:grpSpPr>
        <p:sp>
          <p:nvSpPr>
            <p:cNvPr id="3088" name="Line 16"/>
            <p:cNvSpPr>
              <a:spLocks noChangeShapeType="1"/>
            </p:cNvSpPr>
            <p:nvPr/>
          </p:nvSpPr>
          <p:spPr bwMode="auto">
            <a:xfrm>
              <a:off x="3563938" y="3068638"/>
              <a:ext cx="1587" cy="288925"/>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98" name="Line 26"/>
            <p:cNvSpPr>
              <a:spLocks noChangeShapeType="1"/>
            </p:cNvSpPr>
            <p:nvPr/>
          </p:nvSpPr>
          <p:spPr bwMode="auto">
            <a:xfrm flipH="1">
              <a:off x="3563938" y="3573463"/>
              <a:ext cx="1296987"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99" name="Line 27"/>
            <p:cNvSpPr>
              <a:spLocks noChangeShapeType="1"/>
            </p:cNvSpPr>
            <p:nvPr/>
          </p:nvSpPr>
          <p:spPr bwMode="auto">
            <a:xfrm flipV="1">
              <a:off x="3563938" y="3357563"/>
              <a:ext cx="1587" cy="21590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00" name="Line 28"/>
            <p:cNvSpPr>
              <a:spLocks noChangeShapeType="1"/>
            </p:cNvSpPr>
            <p:nvPr/>
          </p:nvSpPr>
          <p:spPr bwMode="auto">
            <a:xfrm>
              <a:off x="4860925" y="3573463"/>
              <a:ext cx="142875"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101" name="Line 29"/>
          <p:cNvSpPr>
            <a:spLocks noChangeShapeType="1"/>
          </p:cNvSpPr>
          <p:nvPr/>
        </p:nvSpPr>
        <p:spPr bwMode="auto">
          <a:xfrm>
            <a:off x="3543994" y="3942581"/>
            <a:ext cx="431800"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nvGrpSpPr>
          <p:cNvPr id="38" name="组合 37"/>
          <p:cNvGrpSpPr/>
          <p:nvPr/>
        </p:nvGrpSpPr>
        <p:grpSpPr>
          <a:xfrm>
            <a:off x="4033757" y="4656559"/>
            <a:ext cx="360362" cy="851371"/>
            <a:chOff x="3995738" y="4221163"/>
            <a:chExt cx="360362" cy="360362"/>
          </a:xfrm>
        </p:grpSpPr>
        <p:sp>
          <p:nvSpPr>
            <p:cNvPr id="39" name="Line 21"/>
            <p:cNvSpPr>
              <a:spLocks noChangeShapeType="1"/>
            </p:cNvSpPr>
            <p:nvPr/>
          </p:nvSpPr>
          <p:spPr bwMode="auto">
            <a:xfrm flipH="1">
              <a:off x="3995738" y="4581525"/>
              <a:ext cx="360362"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sp>
          <p:nvSpPr>
            <p:cNvPr id="40" name="Line 23"/>
            <p:cNvSpPr>
              <a:spLocks noChangeShapeType="1"/>
            </p:cNvSpPr>
            <p:nvPr/>
          </p:nvSpPr>
          <p:spPr bwMode="auto">
            <a:xfrm flipV="1">
              <a:off x="4356100" y="4221163"/>
              <a:ext cx="0" cy="358775"/>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grpSp>
      <p:sp>
        <p:nvSpPr>
          <p:cNvPr id="41" name="Line 29"/>
          <p:cNvSpPr>
            <a:spLocks noChangeShapeType="1"/>
          </p:cNvSpPr>
          <p:nvPr/>
        </p:nvSpPr>
        <p:spPr bwMode="auto">
          <a:xfrm>
            <a:off x="1493739" y="3952106"/>
            <a:ext cx="431800" cy="0"/>
          </a:xfrm>
          <a:prstGeom prst="line">
            <a:avLst/>
          </a:prstGeom>
          <a:noFill/>
          <a:ln w="28575" cmpd="sng">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19050">
                <a:solidFill>
                  <a:schemeClr val="tx1"/>
                </a:solidFill>
              </a:ln>
            </a:endParaRPr>
          </a:p>
        </p:txBody>
      </p:sp>
    </p:spTree>
    <p:extLst>
      <p:ext uri="{BB962C8B-B14F-4D97-AF65-F5344CB8AC3E}">
        <p14:creationId xmlns:p14="http://schemas.microsoft.com/office/powerpoint/2010/main" val="4204187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500"/>
                                        <p:tgtEl>
                                          <p:spTgt spid="307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500"/>
                                        <p:tgtEl>
                                          <p:spTgt spid="308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01"/>
                                        </p:tgtEl>
                                        <p:attrNameLst>
                                          <p:attrName>style.visibility</p:attrName>
                                        </p:attrNameLst>
                                      </p:cBhvr>
                                      <p:to>
                                        <p:strVal val="visible"/>
                                      </p:to>
                                    </p:set>
                                    <p:animEffect transition="in" filter="fade">
                                      <p:cBhvr>
                                        <p:cTn id="23" dur="500"/>
                                        <p:tgtEl>
                                          <p:spTgt spid="31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500"/>
                                        <p:tgtEl>
                                          <p:spTgt spid="30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81"/>
                                        </p:tgtEl>
                                        <p:attrNameLst>
                                          <p:attrName>style.visibility</p:attrName>
                                        </p:attrNameLst>
                                      </p:cBhvr>
                                      <p:to>
                                        <p:strVal val="visible"/>
                                      </p:to>
                                    </p:set>
                                    <p:animEffect transition="in" filter="fade">
                                      <p:cBhvr>
                                        <p:cTn id="29" dur="500"/>
                                        <p:tgtEl>
                                          <p:spTgt spid="3081"/>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fade">
                                      <p:cBhvr>
                                        <p:cTn id="38" dur="500"/>
                                        <p:tgtEl>
                                          <p:spTgt spid="30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fade">
                                      <p:cBhvr>
                                        <p:cTn id="41" dur="500"/>
                                        <p:tgtEl>
                                          <p:spTgt spid="3078"/>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91"/>
                                        </p:tgtEl>
                                        <p:attrNameLst>
                                          <p:attrName>style.visibility</p:attrName>
                                        </p:attrNameLst>
                                      </p:cBhvr>
                                      <p:to>
                                        <p:strVal val="visible"/>
                                      </p:to>
                                    </p:set>
                                    <p:animEffect transition="in" filter="fade">
                                      <p:cBhvr>
                                        <p:cTn id="47" dur="500"/>
                                        <p:tgtEl>
                                          <p:spTgt spid="30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83"/>
                                        </p:tgtEl>
                                        <p:attrNameLst>
                                          <p:attrName>style.visibility</p:attrName>
                                        </p:attrNameLst>
                                      </p:cBhvr>
                                      <p:to>
                                        <p:strVal val="visible"/>
                                      </p:to>
                                    </p:set>
                                    <p:animEffect transition="in" filter="fade">
                                      <p:cBhvr>
                                        <p:cTn id="50" dur="500"/>
                                        <p:tgtEl>
                                          <p:spTgt spid="3083"/>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84"/>
                                        </p:tgtEl>
                                        <p:attrNameLst>
                                          <p:attrName>style.visibility</p:attrName>
                                        </p:attrNameLst>
                                      </p:cBhvr>
                                      <p:to>
                                        <p:strVal val="visible"/>
                                      </p:to>
                                    </p:set>
                                    <p:animEffect transition="in" filter="fade">
                                      <p:cBhvr>
                                        <p:cTn id="56" dur="500"/>
                                        <p:tgtEl>
                                          <p:spTgt spid="30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85"/>
                                        </p:tgtEl>
                                        <p:attrNameLst>
                                          <p:attrName>style.visibility</p:attrName>
                                        </p:attrNameLst>
                                      </p:cBhvr>
                                      <p:to>
                                        <p:strVal val="visible"/>
                                      </p:to>
                                    </p:set>
                                    <p:animEffect transition="in" filter="fade">
                                      <p:cBhvr>
                                        <p:cTn id="59" dur="500"/>
                                        <p:tgtEl>
                                          <p:spTgt spid="30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86"/>
                                        </p:tgtEl>
                                        <p:attrNameLst>
                                          <p:attrName>style.visibility</p:attrName>
                                        </p:attrNameLst>
                                      </p:cBhvr>
                                      <p:to>
                                        <p:strVal val="visible"/>
                                      </p:to>
                                    </p:set>
                                    <p:animEffect transition="in" filter="fade">
                                      <p:cBhvr>
                                        <p:cTn id="62" dur="500"/>
                                        <p:tgtEl>
                                          <p:spTgt spid="308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autoUpdateAnimBg="0"/>
      <p:bldP spid="3076" grpId="0" bldLvl="0" animBg="1" autoUpdateAnimBg="0"/>
      <p:bldP spid="3077" grpId="0"/>
      <p:bldP spid="3078" grpId="0"/>
      <p:bldP spid="3079" grpId="0"/>
      <p:bldP spid="3080" grpId="0"/>
      <p:bldP spid="3081" grpId="0"/>
      <p:bldP spid="3082" grpId="0"/>
      <p:bldP spid="3083" grpId="0"/>
      <p:bldP spid="3084" grpId="0"/>
      <p:bldP spid="3085" grpId="0"/>
      <p:bldP spid="3086" grpId="0"/>
      <p:bldP spid="3091" grpId="0" animBg="1"/>
      <p:bldP spid="3101"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lvl="0"/>
            <a:r>
              <a:rPr lang="zh-CN" altLang="en-US" dirty="0" smtClean="0">
                <a:solidFill>
                  <a:schemeClr val="bg1"/>
                </a:solidFill>
                <a:latin typeface="微软雅黑" pitchFamily="34" charset="-122"/>
                <a:ea typeface="微软雅黑" pitchFamily="34" charset="-122"/>
              </a:rPr>
              <a:t>中国港湾的跨越式发展</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aphicFrame>
        <p:nvGraphicFramePr>
          <p:cNvPr id="11" name="内容占位符 5"/>
          <p:cNvGraphicFramePr>
            <a:graphicFrameLocks/>
          </p:cNvGraphicFramePr>
          <p:nvPr/>
        </p:nvGraphicFramePr>
        <p:xfrm>
          <a:off x="285720" y="2214554"/>
          <a:ext cx="8572528"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1961472" y="1995680"/>
            <a:ext cx="5274824" cy="57606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ysClr val="window" lastClr="FFFFFF"/>
                </a:solidFill>
                <a:latin typeface="微软雅黑" pitchFamily="34" charset="-122"/>
                <a:ea typeface="微软雅黑" pitchFamily="34" charset="-122"/>
                <a:cs typeface="+mn-cs"/>
              </a:rPr>
              <a:t>9</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年增长</a:t>
            </a:r>
            <a:r>
              <a:rPr kumimoji="0" lang="en-US" altLang="zh-CN"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6.5</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倍，累计合同额</a:t>
            </a:r>
            <a:r>
              <a:rPr kumimoji="0" lang="en-US" altLang="zh-CN"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374.16</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亿美元！</a:t>
            </a: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3" name="TextBox 12"/>
          <p:cNvSpPr txBox="1"/>
          <p:nvPr/>
        </p:nvSpPr>
        <p:spPr>
          <a:xfrm>
            <a:off x="1714480" y="1214422"/>
            <a:ext cx="564360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新签合同额 （亿美元</a:t>
            </a:r>
            <a:r>
              <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年）</a:t>
            </a:r>
            <a:endParaRPr kumimoji="0" lang="zh-CN" altLang="en-US"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Graphic spid="11" grpId="0">
        <p:bldAsOne/>
      </p:bldGraphic>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lvl="0"/>
            <a:r>
              <a:rPr lang="zh-CN" altLang="en-US" dirty="0" smtClean="0">
                <a:solidFill>
                  <a:schemeClr val="bg1"/>
                </a:solidFill>
                <a:latin typeface="微软雅黑" pitchFamily="34" charset="-122"/>
                <a:ea typeface="微软雅黑" pitchFamily="34" charset="-122"/>
              </a:rPr>
              <a:t>中国港湾的跨越式发展</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aphicFrame>
        <p:nvGraphicFramePr>
          <p:cNvPr id="20" name="内容占位符 5"/>
          <p:cNvGraphicFramePr>
            <a:graphicFrameLocks/>
          </p:cNvGraphicFramePr>
          <p:nvPr/>
        </p:nvGraphicFramePr>
        <p:xfrm>
          <a:off x="395536" y="2348880"/>
          <a:ext cx="8424936" cy="4138274"/>
        </p:xfrm>
        <a:graphic>
          <a:graphicData uri="http://schemas.openxmlformats.org/drawingml/2006/chart">
            <c:chart xmlns:c="http://schemas.openxmlformats.org/drawingml/2006/chart" xmlns:r="http://schemas.openxmlformats.org/officeDocument/2006/relationships" r:id="rId3"/>
          </a:graphicData>
        </a:graphic>
      </p:graphicFrame>
      <p:sp>
        <p:nvSpPr>
          <p:cNvPr id="21" name="矩形 20"/>
          <p:cNvSpPr/>
          <p:nvPr/>
        </p:nvSpPr>
        <p:spPr>
          <a:xfrm>
            <a:off x="1571604" y="1781366"/>
            <a:ext cx="5857916" cy="57606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ysClr val="window" lastClr="FFFFFF"/>
                </a:solidFill>
                <a:latin typeface="微软雅黑" pitchFamily="34" charset="-122"/>
                <a:ea typeface="微软雅黑" pitchFamily="34" charset="-122"/>
                <a:cs typeface="+mn-cs"/>
              </a:rPr>
              <a:t> 9</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年增长</a:t>
            </a:r>
            <a:r>
              <a:rPr lang="en-US" altLang="zh-CN" sz="2000" b="1" kern="0" dirty="0" smtClean="0">
                <a:solidFill>
                  <a:sysClr val="window" lastClr="FFFFFF"/>
                </a:solidFill>
                <a:latin typeface="微软雅黑" pitchFamily="34" charset="-122"/>
                <a:ea typeface="微软雅黑" pitchFamily="34" charset="-122"/>
                <a:cs typeface="+mn-cs"/>
              </a:rPr>
              <a:t>6.4</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倍，累计完成营业额超过</a:t>
            </a:r>
            <a:r>
              <a:rPr lang="en-US" altLang="zh-CN" sz="2000" b="1" kern="0" dirty="0" smtClean="0">
                <a:solidFill>
                  <a:sysClr val="window" lastClr="FFFFFF"/>
                </a:solidFill>
                <a:latin typeface="微软雅黑" pitchFamily="34" charset="-122"/>
                <a:ea typeface="微软雅黑" pitchFamily="34" charset="-122"/>
                <a:cs typeface="+mn-cs"/>
              </a:rPr>
              <a:t>206</a:t>
            </a: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亿美元</a:t>
            </a:r>
            <a:r>
              <a:rPr kumimoji="0" lang="zh-CN" altLang="en-US" sz="2000" b="1" i="0" u="none" strike="noStrike" kern="0" cap="none" spc="0" normalizeH="0" baseline="0" noProof="0" dirty="0" smtClean="0">
                <a:ln>
                  <a:noFill/>
                </a:ln>
                <a:solidFill>
                  <a:sysClr val="window" lastClr="FFFFFF"/>
                </a:solidFill>
                <a:effectLst/>
                <a:uLnTx/>
                <a:uFillTx/>
                <a:latin typeface="幼圆" pitchFamily="49" charset="-122"/>
                <a:ea typeface="幼圆" pitchFamily="49" charset="-122"/>
                <a:cs typeface="+mn-cs"/>
              </a:rPr>
              <a:t>！</a:t>
            </a:r>
            <a:endParaRPr kumimoji="0" lang="zh-CN" altLang="en-US" sz="2000" b="0" i="0" u="none" strike="noStrike" kern="0" cap="none" spc="0" normalizeH="0" baseline="0" noProof="0" dirty="0" smtClean="0">
              <a:ln>
                <a:noFill/>
              </a:ln>
              <a:solidFill>
                <a:sysClr val="window" lastClr="FFFFFF"/>
              </a:solidFill>
              <a:effectLst/>
              <a:uLnTx/>
              <a:uFillTx/>
              <a:latin typeface="Calibri"/>
              <a:ea typeface="宋体"/>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22" name="TextBox 21"/>
          <p:cNvSpPr txBox="1"/>
          <p:nvPr/>
        </p:nvSpPr>
        <p:spPr>
          <a:xfrm>
            <a:off x="2000232" y="1133864"/>
            <a:ext cx="521497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营业额（亿美元</a:t>
            </a:r>
            <a:r>
              <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r>
              <a:rPr lang="zh-CN" altLang="en-US" sz="2800" b="1" kern="0" dirty="0" smtClean="0">
                <a:solidFill>
                  <a:prstClr val="black"/>
                </a:solidFill>
                <a:latin typeface="微软雅黑" pitchFamily="34" charset="-122"/>
                <a:ea typeface="微软雅黑" pitchFamily="34" charset="-122"/>
              </a:rPr>
              <a:t>年</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rPr>
              <a:t>）</a:t>
            </a:r>
            <a:endParaRPr kumimoji="0" lang="zh-CN" altLang="en-US" sz="28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anim calcmode="lin" valueType="num">
                                      <p:cBhvr>
                                        <p:cTn id="1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1187624" y="332656"/>
            <a:ext cx="5607062" cy="685800"/>
          </a:xfrm>
        </p:spPr>
        <p:txBody>
          <a:bodyPr/>
          <a:lstStyle/>
          <a:p>
            <a:pPr lvl="0"/>
            <a:r>
              <a:rPr lang="zh-CN" altLang="en-US" dirty="0" smtClean="0">
                <a:solidFill>
                  <a:schemeClr val="bg1"/>
                </a:solidFill>
                <a:latin typeface="微软雅黑" pitchFamily="34" charset="-122"/>
                <a:ea typeface="微软雅黑" pitchFamily="34" charset="-122"/>
              </a:rPr>
              <a:t>中国港湾的跨越式发展</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539552" y="1052736"/>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55" name="Freeform 3"/>
          <p:cNvSpPr>
            <a:spLocks/>
          </p:cNvSpPr>
          <p:nvPr/>
        </p:nvSpPr>
        <p:spPr bwMode="gray">
          <a:xfrm flipV="1">
            <a:off x="821126" y="3356992"/>
            <a:ext cx="8215370" cy="3143271"/>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noFill/>
            <a:prstDash val="solid"/>
            <a:round/>
            <a:headEnd/>
            <a:tailEnd/>
          </a:ln>
          <a:effectLst/>
        </p:spPr>
        <p:txBody>
          <a:bodyPr wrap="none" anchor="ctr"/>
          <a:lstStyle/>
          <a:p>
            <a:pPr>
              <a:defRPr/>
            </a:pPr>
            <a:endParaRPr lang="zh-CN" altLang="en-US"/>
          </a:p>
        </p:txBody>
      </p:sp>
      <p:sp>
        <p:nvSpPr>
          <p:cNvPr id="64" name="Text Box 9"/>
          <p:cNvSpPr txBox="1">
            <a:spLocks noChangeArrowheads="1"/>
          </p:cNvSpPr>
          <p:nvPr/>
        </p:nvSpPr>
        <p:spPr bwMode="gray">
          <a:xfrm>
            <a:off x="683568" y="6381328"/>
            <a:ext cx="1214446"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2006</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grpSp>
        <p:nvGrpSpPr>
          <p:cNvPr id="96" name="组合 95"/>
          <p:cNvGrpSpPr/>
          <p:nvPr/>
        </p:nvGrpSpPr>
        <p:grpSpPr>
          <a:xfrm>
            <a:off x="1223244" y="5890791"/>
            <a:ext cx="252412" cy="490537"/>
            <a:chOff x="1787063" y="5461785"/>
            <a:chExt cx="252412" cy="490537"/>
          </a:xfrm>
        </p:grpSpPr>
        <p:sp>
          <p:nvSpPr>
            <p:cNvPr id="63" name="AutoShape 4"/>
            <p:cNvSpPr>
              <a:spLocks noChangeArrowheads="1"/>
            </p:cNvSpPr>
            <p:nvPr/>
          </p:nvSpPr>
          <p:spPr bwMode="gray">
            <a:xfrm>
              <a:off x="1787063" y="57967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67" name="AutoShape 28"/>
            <p:cNvSpPr>
              <a:spLocks noChangeArrowheads="1"/>
            </p:cNvSpPr>
            <p:nvPr/>
          </p:nvSpPr>
          <p:spPr bwMode="gray">
            <a:xfrm>
              <a:off x="1787063" y="54617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69" name="对角圆角矩形 68"/>
          <p:cNvSpPr/>
          <p:nvPr/>
        </p:nvSpPr>
        <p:spPr>
          <a:xfrm>
            <a:off x="571472" y="2482618"/>
            <a:ext cx="2571768" cy="1055608"/>
          </a:xfrm>
          <a:prstGeom prst="round2DiagRect">
            <a:avLst/>
          </a:prstGeom>
          <a:ln w="28575">
            <a:solidFill>
              <a:srgbClr val="C00000"/>
            </a:solidFill>
            <a:prstDash val="sys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rgbClr val="7030A0"/>
                </a:solidFill>
                <a:latin typeface="微软雅黑" pitchFamily="34" charset="-122"/>
                <a:ea typeface="微软雅黑" pitchFamily="34" charset="-122"/>
              </a:rPr>
              <a:t>利润额</a:t>
            </a:r>
            <a:r>
              <a:rPr lang="en-US" altLang="zh-CN" sz="2800" b="1" kern="0" dirty="0" smtClean="0">
                <a:solidFill>
                  <a:srgbClr val="7030A0"/>
                </a:solidFill>
                <a:latin typeface="微软雅黑" pitchFamily="34" charset="-122"/>
                <a:ea typeface="微软雅黑" pitchFamily="34" charset="-122"/>
              </a:rPr>
              <a:t>9</a:t>
            </a:r>
            <a:r>
              <a:rPr lang="zh-CN" altLang="en-US" sz="2800" b="1" kern="0" dirty="0" smtClean="0">
                <a:solidFill>
                  <a:srgbClr val="7030A0"/>
                </a:solidFill>
                <a:latin typeface="微软雅黑" pitchFamily="34" charset="-122"/>
                <a:ea typeface="微软雅黑" pitchFamily="34" charset="-122"/>
              </a:rPr>
              <a:t>年</a:t>
            </a:r>
            <a:endParaRPr lang="en-US" altLang="zh-CN" sz="2800" b="1" kern="0" dirty="0" smtClean="0">
              <a:solidFill>
                <a:srgbClr val="7030A0"/>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rgbClr val="7030A0"/>
                </a:solidFill>
                <a:latin typeface="微软雅黑" pitchFamily="34" charset="-122"/>
                <a:ea typeface="微软雅黑" pitchFamily="34" charset="-122"/>
              </a:rPr>
              <a:t>增长</a:t>
            </a:r>
            <a:r>
              <a:rPr lang="en-US" altLang="zh-CN" sz="2800" b="1" kern="0" dirty="0" smtClean="0">
                <a:solidFill>
                  <a:srgbClr val="7030A0"/>
                </a:solidFill>
                <a:latin typeface="微软雅黑" pitchFamily="34" charset="-122"/>
                <a:ea typeface="微软雅黑" pitchFamily="34" charset="-122"/>
              </a:rPr>
              <a:t>41</a:t>
            </a:r>
            <a:r>
              <a:rPr lang="zh-CN" altLang="en-US" sz="2800" b="1" kern="0" dirty="0" smtClean="0">
                <a:solidFill>
                  <a:srgbClr val="7030A0"/>
                </a:solidFill>
                <a:latin typeface="微软雅黑" pitchFamily="34" charset="-122"/>
                <a:ea typeface="微软雅黑" pitchFamily="34" charset="-122"/>
              </a:rPr>
              <a:t>倍！</a:t>
            </a:r>
          </a:p>
        </p:txBody>
      </p:sp>
      <p:sp>
        <p:nvSpPr>
          <p:cNvPr id="73" name="Text Box 13"/>
          <p:cNvSpPr txBox="1">
            <a:spLocks noChangeArrowheads="1"/>
          </p:cNvSpPr>
          <p:nvPr/>
        </p:nvSpPr>
        <p:spPr bwMode="gray">
          <a:xfrm>
            <a:off x="5220072" y="5157192"/>
            <a:ext cx="1071570"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2011</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grpSp>
        <p:nvGrpSpPr>
          <p:cNvPr id="97" name="组合 96"/>
          <p:cNvGrpSpPr/>
          <p:nvPr/>
        </p:nvGrpSpPr>
        <p:grpSpPr>
          <a:xfrm>
            <a:off x="6228184" y="1880336"/>
            <a:ext cx="630238" cy="2916816"/>
            <a:chOff x="5103068" y="2079774"/>
            <a:chExt cx="630238" cy="2551112"/>
          </a:xfrm>
        </p:grpSpPr>
        <p:sp>
          <p:nvSpPr>
            <p:cNvPr id="72" name="AutoShape 7"/>
            <p:cNvSpPr>
              <a:spLocks noChangeArrowheads="1"/>
            </p:cNvSpPr>
            <p:nvPr/>
          </p:nvSpPr>
          <p:spPr bwMode="gray">
            <a:xfrm>
              <a:off x="5103068" y="3870474"/>
              <a:ext cx="630238" cy="760412"/>
            </a:xfrm>
            <a:prstGeom prst="can">
              <a:avLst>
                <a:gd name="adj" fmla="val 21411"/>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76" name="AutoShape 24"/>
            <p:cNvSpPr>
              <a:spLocks noChangeArrowheads="1"/>
            </p:cNvSpPr>
            <p:nvPr/>
          </p:nvSpPr>
          <p:spPr bwMode="gray">
            <a:xfrm>
              <a:off x="5103068" y="2079774"/>
              <a:ext cx="630238" cy="1927225"/>
            </a:xfrm>
            <a:prstGeom prst="can">
              <a:avLst>
                <a:gd name="adj" fmla="val 2796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95" name="TextBox 5"/>
          <p:cNvSpPr txBox="1"/>
          <p:nvPr/>
        </p:nvSpPr>
        <p:spPr>
          <a:xfrm>
            <a:off x="1043608" y="1340768"/>
            <a:ext cx="571504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800" b="1" dirty="0" smtClean="0">
                <a:latin typeface="微软雅黑" pitchFamily="34" charset="-122"/>
                <a:ea typeface="微软雅黑" pitchFamily="34" charset="-122"/>
              </a:rPr>
              <a:t>利润总额</a:t>
            </a:r>
            <a:r>
              <a:rPr lang="zh-CN" altLang="en-US" sz="2800" b="1" kern="0" dirty="0" smtClean="0">
                <a:solidFill>
                  <a:prstClr val="black"/>
                </a:solidFill>
                <a:latin typeface="微软雅黑" pitchFamily="34" charset="-122"/>
                <a:ea typeface="微软雅黑" pitchFamily="34" charset="-122"/>
              </a:rPr>
              <a:t>（亿美元）</a:t>
            </a:r>
            <a:endParaRPr lang="zh-CN" altLang="en-US" sz="2800" b="1" dirty="0">
              <a:latin typeface="微软雅黑" pitchFamily="34" charset="-122"/>
              <a:ea typeface="微软雅黑" pitchFamily="34" charset="-122"/>
            </a:endParaRPr>
          </a:p>
        </p:txBody>
      </p:sp>
      <p:grpSp>
        <p:nvGrpSpPr>
          <p:cNvPr id="25" name="组合 24"/>
          <p:cNvGrpSpPr/>
          <p:nvPr/>
        </p:nvGrpSpPr>
        <p:grpSpPr>
          <a:xfrm>
            <a:off x="2087910" y="4941168"/>
            <a:ext cx="323850" cy="1129553"/>
            <a:chOff x="1939463" y="5614185"/>
            <a:chExt cx="252412" cy="490537"/>
          </a:xfrm>
        </p:grpSpPr>
        <p:sp>
          <p:nvSpPr>
            <p:cNvPr id="23" name="AutoShape 4"/>
            <p:cNvSpPr>
              <a:spLocks noChangeArrowheads="1"/>
            </p:cNvSpPr>
            <p:nvPr/>
          </p:nvSpPr>
          <p:spPr bwMode="gray">
            <a:xfrm>
              <a:off x="1939463" y="59491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24" name="AutoShape 28"/>
            <p:cNvSpPr>
              <a:spLocks noChangeArrowheads="1"/>
            </p:cNvSpPr>
            <p:nvPr/>
          </p:nvSpPr>
          <p:spPr bwMode="gray">
            <a:xfrm>
              <a:off x="1939463" y="56141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grpSp>
        <p:nvGrpSpPr>
          <p:cNvPr id="26" name="组合 25"/>
          <p:cNvGrpSpPr/>
          <p:nvPr/>
        </p:nvGrpSpPr>
        <p:grpSpPr>
          <a:xfrm>
            <a:off x="2843808" y="4725144"/>
            <a:ext cx="357190" cy="1121337"/>
            <a:chOff x="1939463" y="5614185"/>
            <a:chExt cx="252412" cy="490537"/>
          </a:xfrm>
        </p:grpSpPr>
        <p:sp>
          <p:nvSpPr>
            <p:cNvPr id="27" name="AutoShape 4"/>
            <p:cNvSpPr>
              <a:spLocks noChangeArrowheads="1"/>
            </p:cNvSpPr>
            <p:nvPr/>
          </p:nvSpPr>
          <p:spPr bwMode="gray">
            <a:xfrm>
              <a:off x="1939463" y="59491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28" name="AutoShape 28"/>
            <p:cNvSpPr>
              <a:spLocks noChangeArrowheads="1"/>
            </p:cNvSpPr>
            <p:nvPr/>
          </p:nvSpPr>
          <p:spPr bwMode="gray">
            <a:xfrm>
              <a:off x="1939463" y="56141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grpSp>
        <p:nvGrpSpPr>
          <p:cNvPr id="29" name="组合 28"/>
          <p:cNvGrpSpPr/>
          <p:nvPr/>
        </p:nvGrpSpPr>
        <p:grpSpPr>
          <a:xfrm>
            <a:off x="3563888" y="4005064"/>
            <a:ext cx="428628" cy="1630932"/>
            <a:chOff x="1939463" y="5614185"/>
            <a:chExt cx="252412" cy="490537"/>
          </a:xfrm>
        </p:grpSpPr>
        <p:sp>
          <p:nvSpPr>
            <p:cNvPr id="30" name="AutoShape 4"/>
            <p:cNvSpPr>
              <a:spLocks noChangeArrowheads="1"/>
            </p:cNvSpPr>
            <p:nvPr/>
          </p:nvSpPr>
          <p:spPr bwMode="gray">
            <a:xfrm>
              <a:off x="1939463" y="59491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31" name="AutoShape 28"/>
            <p:cNvSpPr>
              <a:spLocks noChangeArrowheads="1"/>
            </p:cNvSpPr>
            <p:nvPr/>
          </p:nvSpPr>
          <p:spPr bwMode="gray">
            <a:xfrm>
              <a:off x="1939463" y="56141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grpSp>
        <p:nvGrpSpPr>
          <p:cNvPr id="32" name="组合 31"/>
          <p:cNvGrpSpPr/>
          <p:nvPr/>
        </p:nvGrpSpPr>
        <p:grpSpPr>
          <a:xfrm>
            <a:off x="4355976" y="3212976"/>
            <a:ext cx="500066" cy="2192907"/>
            <a:chOff x="1939463" y="5614185"/>
            <a:chExt cx="252412" cy="490537"/>
          </a:xfrm>
        </p:grpSpPr>
        <p:sp>
          <p:nvSpPr>
            <p:cNvPr id="33" name="AutoShape 4"/>
            <p:cNvSpPr>
              <a:spLocks noChangeArrowheads="1"/>
            </p:cNvSpPr>
            <p:nvPr/>
          </p:nvSpPr>
          <p:spPr bwMode="gray">
            <a:xfrm>
              <a:off x="1939463" y="59491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34" name="AutoShape 28"/>
            <p:cNvSpPr>
              <a:spLocks noChangeArrowheads="1"/>
            </p:cNvSpPr>
            <p:nvPr/>
          </p:nvSpPr>
          <p:spPr bwMode="gray">
            <a:xfrm>
              <a:off x="1939463" y="56141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35" name="Text Box 14"/>
          <p:cNvSpPr txBox="1">
            <a:spLocks noChangeArrowheads="1"/>
          </p:cNvSpPr>
          <p:nvPr/>
        </p:nvSpPr>
        <p:spPr bwMode="gray">
          <a:xfrm>
            <a:off x="467544" y="5517232"/>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0.0675</a:t>
            </a:r>
            <a:endParaRPr lang="zh-CN" altLang="en-US" sz="2000" b="1" dirty="0" smtClean="0">
              <a:solidFill>
                <a:srgbClr val="FFFF00"/>
              </a:solidFill>
              <a:latin typeface="微软雅黑" pitchFamily="34" charset="-122"/>
              <a:ea typeface="微软雅黑" pitchFamily="34" charset="-122"/>
            </a:endParaRPr>
          </a:p>
        </p:txBody>
      </p:sp>
      <p:sp>
        <p:nvSpPr>
          <p:cNvPr id="36" name="Text Box 18"/>
          <p:cNvSpPr txBox="1">
            <a:spLocks noChangeArrowheads="1"/>
          </p:cNvSpPr>
          <p:nvPr/>
        </p:nvSpPr>
        <p:spPr bwMode="gray">
          <a:xfrm>
            <a:off x="6012160" y="1556792"/>
            <a:ext cx="1000132" cy="400110"/>
          </a:xfrm>
          <a:prstGeom prst="rect">
            <a:avLst/>
          </a:prstGeom>
          <a:noFill/>
          <a:ln w="9525" algn="ctr">
            <a:noFill/>
            <a:miter lim="800000"/>
            <a:headEnd/>
            <a:tailEnd/>
          </a:ln>
        </p:spPr>
        <p:txBody>
          <a:bodyPr wrap="square">
            <a:spAutoFit/>
          </a:bodyPr>
          <a:lstStyle/>
          <a:p>
            <a:pPr lvl="0" algn="ctr"/>
            <a:r>
              <a:rPr lang="en-US" altLang="zh-CN" sz="2000" b="1" dirty="0" smtClean="0">
                <a:solidFill>
                  <a:srgbClr val="FFFF00"/>
                </a:solidFill>
                <a:latin typeface="微软雅黑" pitchFamily="34" charset="-122"/>
                <a:ea typeface="微软雅黑" pitchFamily="34" charset="-122"/>
              </a:rPr>
              <a:t>2.38</a:t>
            </a:r>
            <a:endParaRPr lang="zh-CN" altLang="en-US" sz="2000" b="1" dirty="0" smtClean="0">
              <a:solidFill>
                <a:srgbClr val="FFFF00"/>
              </a:solidFill>
              <a:latin typeface="微软雅黑" pitchFamily="34" charset="-122"/>
              <a:ea typeface="微软雅黑" pitchFamily="34" charset="-122"/>
            </a:endParaRPr>
          </a:p>
        </p:txBody>
      </p:sp>
      <p:sp>
        <p:nvSpPr>
          <p:cNvPr id="37" name="Text Box 13"/>
          <p:cNvSpPr txBox="1">
            <a:spLocks noChangeArrowheads="1"/>
          </p:cNvSpPr>
          <p:nvPr/>
        </p:nvSpPr>
        <p:spPr bwMode="gray">
          <a:xfrm>
            <a:off x="4139952" y="5445224"/>
            <a:ext cx="1363651"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2010</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
        <p:nvSpPr>
          <p:cNvPr id="38" name="Text Box 13"/>
          <p:cNvSpPr txBox="1">
            <a:spLocks noChangeArrowheads="1"/>
          </p:cNvSpPr>
          <p:nvPr/>
        </p:nvSpPr>
        <p:spPr bwMode="gray">
          <a:xfrm>
            <a:off x="3203848" y="5661248"/>
            <a:ext cx="1363651"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2009</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
        <p:nvSpPr>
          <p:cNvPr id="39" name="Text Box 13"/>
          <p:cNvSpPr txBox="1">
            <a:spLocks noChangeArrowheads="1"/>
          </p:cNvSpPr>
          <p:nvPr/>
        </p:nvSpPr>
        <p:spPr bwMode="gray">
          <a:xfrm>
            <a:off x="2339752" y="5877272"/>
            <a:ext cx="1363651"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2008</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
        <p:nvSpPr>
          <p:cNvPr id="40" name="Text Box 13"/>
          <p:cNvSpPr txBox="1">
            <a:spLocks noChangeArrowheads="1"/>
          </p:cNvSpPr>
          <p:nvPr/>
        </p:nvSpPr>
        <p:spPr bwMode="gray">
          <a:xfrm>
            <a:off x="1475656" y="6165304"/>
            <a:ext cx="1363651"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2007</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grpSp>
        <p:nvGrpSpPr>
          <p:cNvPr id="42" name="组合 41"/>
          <p:cNvGrpSpPr/>
          <p:nvPr/>
        </p:nvGrpSpPr>
        <p:grpSpPr>
          <a:xfrm>
            <a:off x="5296640" y="2564904"/>
            <a:ext cx="571504" cy="2550097"/>
            <a:chOff x="1939463" y="5614185"/>
            <a:chExt cx="252412" cy="490537"/>
          </a:xfrm>
        </p:grpSpPr>
        <p:sp>
          <p:nvSpPr>
            <p:cNvPr id="43" name="AutoShape 4"/>
            <p:cNvSpPr>
              <a:spLocks noChangeArrowheads="1"/>
            </p:cNvSpPr>
            <p:nvPr/>
          </p:nvSpPr>
          <p:spPr bwMode="gray">
            <a:xfrm>
              <a:off x="1939463" y="5949147"/>
              <a:ext cx="252412" cy="155575"/>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44" name="AutoShape 28"/>
            <p:cNvSpPr>
              <a:spLocks noChangeArrowheads="1"/>
            </p:cNvSpPr>
            <p:nvPr/>
          </p:nvSpPr>
          <p:spPr bwMode="gray">
            <a:xfrm>
              <a:off x="1939463" y="5614185"/>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45" name="Text Box 13"/>
          <p:cNvSpPr txBox="1">
            <a:spLocks noChangeArrowheads="1"/>
          </p:cNvSpPr>
          <p:nvPr/>
        </p:nvSpPr>
        <p:spPr bwMode="gray">
          <a:xfrm>
            <a:off x="6012160" y="4869160"/>
            <a:ext cx="1363651" cy="369332"/>
          </a:xfrm>
          <a:prstGeom prst="rect">
            <a:avLst/>
          </a:prstGeom>
          <a:noFill/>
          <a:ln w="9525" algn="ctr">
            <a:noFill/>
            <a:miter lim="800000"/>
            <a:headEnd/>
            <a:tailEnd/>
          </a:ln>
        </p:spPr>
        <p:txBody>
          <a:bodyPr wrap="squar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2012</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
        <p:nvSpPr>
          <p:cNvPr id="46" name="Text Box 14"/>
          <p:cNvSpPr txBox="1">
            <a:spLocks noChangeArrowheads="1"/>
          </p:cNvSpPr>
          <p:nvPr/>
        </p:nvSpPr>
        <p:spPr bwMode="gray">
          <a:xfrm>
            <a:off x="1259632" y="4581128"/>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0.303</a:t>
            </a:r>
            <a:endParaRPr lang="zh-CN" altLang="en-US" sz="2000" b="1" dirty="0" smtClean="0">
              <a:solidFill>
                <a:srgbClr val="FFFF00"/>
              </a:solidFill>
              <a:latin typeface="微软雅黑" pitchFamily="34" charset="-122"/>
              <a:ea typeface="微软雅黑" pitchFamily="34" charset="-122"/>
            </a:endParaRPr>
          </a:p>
        </p:txBody>
      </p:sp>
      <p:sp>
        <p:nvSpPr>
          <p:cNvPr id="47" name="Text Box 14"/>
          <p:cNvSpPr txBox="1">
            <a:spLocks noChangeArrowheads="1"/>
          </p:cNvSpPr>
          <p:nvPr/>
        </p:nvSpPr>
        <p:spPr bwMode="gray">
          <a:xfrm>
            <a:off x="2123728" y="4365104"/>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0.305</a:t>
            </a:r>
            <a:endParaRPr lang="zh-CN" altLang="en-US" sz="2000" b="1" dirty="0" smtClean="0">
              <a:solidFill>
                <a:srgbClr val="FFFF00"/>
              </a:solidFill>
              <a:latin typeface="微软雅黑" pitchFamily="34" charset="-122"/>
              <a:ea typeface="微软雅黑" pitchFamily="34" charset="-122"/>
            </a:endParaRPr>
          </a:p>
        </p:txBody>
      </p:sp>
      <p:sp>
        <p:nvSpPr>
          <p:cNvPr id="48" name="Text Box 14"/>
          <p:cNvSpPr txBox="1">
            <a:spLocks noChangeArrowheads="1"/>
          </p:cNvSpPr>
          <p:nvPr/>
        </p:nvSpPr>
        <p:spPr bwMode="gray">
          <a:xfrm>
            <a:off x="3059832" y="3573016"/>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0.633</a:t>
            </a:r>
            <a:endParaRPr lang="zh-CN" altLang="en-US" sz="2000" b="1" dirty="0" smtClean="0">
              <a:solidFill>
                <a:srgbClr val="FFFF00"/>
              </a:solidFill>
              <a:latin typeface="微软雅黑" pitchFamily="34" charset="-122"/>
              <a:ea typeface="微软雅黑" pitchFamily="34" charset="-122"/>
            </a:endParaRPr>
          </a:p>
        </p:txBody>
      </p:sp>
      <p:sp>
        <p:nvSpPr>
          <p:cNvPr id="49" name="Text Box 14"/>
          <p:cNvSpPr txBox="1">
            <a:spLocks noChangeArrowheads="1"/>
          </p:cNvSpPr>
          <p:nvPr/>
        </p:nvSpPr>
        <p:spPr bwMode="gray">
          <a:xfrm>
            <a:off x="3923928" y="2780928"/>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1.21</a:t>
            </a:r>
            <a:endParaRPr lang="zh-CN" altLang="en-US" sz="2000" b="1" dirty="0" smtClean="0">
              <a:solidFill>
                <a:srgbClr val="FFFF00"/>
              </a:solidFill>
              <a:latin typeface="微软雅黑" pitchFamily="34" charset="-122"/>
              <a:ea typeface="微软雅黑" pitchFamily="34" charset="-122"/>
            </a:endParaRPr>
          </a:p>
        </p:txBody>
      </p:sp>
      <p:sp>
        <p:nvSpPr>
          <p:cNvPr id="50" name="Text Box 14"/>
          <p:cNvSpPr txBox="1">
            <a:spLocks noChangeArrowheads="1"/>
          </p:cNvSpPr>
          <p:nvPr/>
        </p:nvSpPr>
        <p:spPr bwMode="gray">
          <a:xfrm>
            <a:off x="4860032" y="2204864"/>
            <a:ext cx="1214446" cy="400110"/>
          </a:xfrm>
          <a:prstGeom prst="rect">
            <a:avLst/>
          </a:prstGeom>
          <a:noFill/>
          <a:ln w="9525" algn="ctr">
            <a:noFill/>
            <a:miter lim="800000"/>
            <a:headEnd/>
            <a:tailEnd/>
          </a:ln>
        </p:spPr>
        <p:txBody>
          <a:bodyPr wrap="square">
            <a:spAutoFit/>
          </a:bodyPr>
          <a:lstStyle/>
          <a:p>
            <a:pPr marL="0" marR="0" indent="0" algn="ctr" defTabSz="914400" eaLnBrk="1" latinLnBrk="0" hangingPunct="1">
              <a:lnSpc>
                <a:spcPct val="100000"/>
              </a:lnSpc>
              <a:buClrTx/>
              <a:buSzTx/>
              <a:buFontTx/>
              <a:buNone/>
              <a:tabLst/>
              <a:defRPr/>
            </a:pPr>
            <a:r>
              <a:rPr lang="en-US" altLang="zh-CN" sz="2000" b="1" dirty="0" smtClean="0">
                <a:solidFill>
                  <a:srgbClr val="FFFF00"/>
                </a:solidFill>
                <a:latin typeface="微软雅黑" pitchFamily="34" charset="-122"/>
                <a:ea typeface="微软雅黑" pitchFamily="34" charset="-122"/>
              </a:rPr>
              <a:t>1.92</a:t>
            </a:r>
            <a:endParaRPr lang="zh-CN" altLang="en-US" sz="2000" b="1" dirty="0" smtClean="0">
              <a:solidFill>
                <a:srgbClr val="FFFF00"/>
              </a:solidFill>
              <a:latin typeface="微软雅黑" pitchFamily="34" charset="-122"/>
              <a:ea typeface="微软雅黑" pitchFamily="34" charset="-122"/>
            </a:endParaRPr>
          </a:p>
        </p:txBody>
      </p:sp>
      <p:grpSp>
        <p:nvGrpSpPr>
          <p:cNvPr id="51" name="组合 50"/>
          <p:cNvGrpSpPr/>
          <p:nvPr/>
        </p:nvGrpSpPr>
        <p:grpSpPr>
          <a:xfrm>
            <a:off x="7092280" y="1484784"/>
            <a:ext cx="632578" cy="3027756"/>
            <a:chOff x="5103068" y="2079774"/>
            <a:chExt cx="630238" cy="2551112"/>
          </a:xfrm>
        </p:grpSpPr>
        <p:sp>
          <p:nvSpPr>
            <p:cNvPr id="52" name="AutoShape 7"/>
            <p:cNvSpPr>
              <a:spLocks noChangeArrowheads="1"/>
            </p:cNvSpPr>
            <p:nvPr/>
          </p:nvSpPr>
          <p:spPr bwMode="gray">
            <a:xfrm>
              <a:off x="5103068" y="3870474"/>
              <a:ext cx="630238" cy="760412"/>
            </a:xfrm>
            <a:prstGeom prst="can">
              <a:avLst>
                <a:gd name="adj" fmla="val 21411"/>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53" name="AutoShape 24"/>
            <p:cNvSpPr>
              <a:spLocks noChangeArrowheads="1"/>
            </p:cNvSpPr>
            <p:nvPr/>
          </p:nvSpPr>
          <p:spPr bwMode="gray">
            <a:xfrm>
              <a:off x="5103068" y="2079774"/>
              <a:ext cx="630238" cy="1927225"/>
            </a:xfrm>
            <a:prstGeom prst="can">
              <a:avLst>
                <a:gd name="adj" fmla="val 2796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54" name="Text Box 18"/>
          <p:cNvSpPr txBox="1">
            <a:spLocks noChangeArrowheads="1"/>
          </p:cNvSpPr>
          <p:nvPr/>
        </p:nvSpPr>
        <p:spPr bwMode="gray">
          <a:xfrm>
            <a:off x="6948264" y="1052736"/>
            <a:ext cx="1000132" cy="400110"/>
          </a:xfrm>
          <a:prstGeom prst="rect">
            <a:avLst/>
          </a:prstGeom>
          <a:noFill/>
          <a:ln w="9525" algn="ctr">
            <a:noFill/>
            <a:miter lim="800000"/>
            <a:headEnd/>
            <a:tailEnd/>
          </a:ln>
        </p:spPr>
        <p:txBody>
          <a:bodyPr wrap="square">
            <a:spAutoFit/>
          </a:bodyPr>
          <a:lstStyle/>
          <a:p>
            <a:pPr lvl="0" algn="ctr"/>
            <a:r>
              <a:rPr lang="en-US" altLang="zh-CN" sz="2000" b="1" dirty="0" smtClean="0">
                <a:solidFill>
                  <a:srgbClr val="FFFF00"/>
                </a:solidFill>
                <a:latin typeface="微软雅黑" pitchFamily="34" charset="-122"/>
                <a:ea typeface="微软雅黑" pitchFamily="34" charset="-122"/>
              </a:rPr>
              <a:t>2.51</a:t>
            </a:r>
            <a:endParaRPr lang="zh-CN" altLang="en-US" sz="2000" b="1" dirty="0" smtClean="0">
              <a:solidFill>
                <a:srgbClr val="FFFF00"/>
              </a:solidFill>
              <a:latin typeface="微软雅黑" pitchFamily="34" charset="-122"/>
              <a:ea typeface="微软雅黑" pitchFamily="34" charset="-122"/>
            </a:endParaRPr>
          </a:p>
        </p:txBody>
      </p:sp>
      <p:sp>
        <p:nvSpPr>
          <p:cNvPr id="57" name="日期占位符 3"/>
          <p:cNvSpPr txBox="1">
            <a:spLocks/>
          </p:cNvSpPr>
          <p:nvPr/>
        </p:nvSpPr>
        <p:spPr bwMode="auto">
          <a:xfrm>
            <a:off x="6786578" y="6486548"/>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smtClean="0">
                <a:ln>
                  <a:noFill/>
                </a:ln>
                <a:solidFill>
                  <a:schemeClr val="tx1"/>
                </a:solidFill>
                <a:effectLst/>
                <a:uLnTx/>
                <a:uFillTx/>
                <a:latin typeface="微软雅黑" pitchFamily="34" charset="-122"/>
                <a:ea typeface="微软雅黑" pitchFamily="34" charset="-122"/>
                <a:cs typeface="Arial" charset="0"/>
              </a:rPr>
              <a:t>www.chec.bj.cn</a:t>
            </a:r>
            <a:endParaRPr kumimoji="0" lang="en-US" altLang="zh-CN" sz="1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Arial" charset="0"/>
            </a:endParaRPr>
          </a:p>
        </p:txBody>
      </p:sp>
      <p:grpSp>
        <p:nvGrpSpPr>
          <p:cNvPr id="58" name="组合 57"/>
          <p:cNvGrpSpPr/>
          <p:nvPr/>
        </p:nvGrpSpPr>
        <p:grpSpPr>
          <a:xfrm>
            <a:off x="7884368" y="980728"/>
            <a:ext cx="632583" cy="3169878"/>
            <a:chOff x="5103068" y="2079774"/>
            <a:chExt cx="630243" cy="2551112"/>
          </a:xfrm>
        </p:grpSpPr>
        <p:sp>
          <p:nvSpPr>
            <p:cNvPr id="59" name="AutoShape 7"/>
            <p:cNvSpPr>
              <a:spLocks noChangeArrowheads="1"/>
            </p:cNvSpPr>
            <p:nvPr/>
          </p:nvSpPr>
          <p:spPr bwMode="gray">
            <a:xfrm>
              <a:off x="5103068" y="3870474"/>
              <a:ext cx="630238" cy="760412"/>
            </a:xfrm>
            <a:prstGeom prst="can">
              <a:avLst>
                <a:gd name="adj" fmla="val 21411"/>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zh-CN"/>
            </a:p>
          </p:txBody>
        </p:sp>
        <p:sp>
          <p:nvSpPr>
            <p:cNvPr id="60" name="AutoShape 24"/>
            <p:cNvSpPr>
              <a:spLocks noChangeArrowheads="1"/>
            </p:cNvSpPr>
            <p:nvPr/>
          </p:nvSpPr>
          <p:spPr bwMode="gray">
            <a:xfrm>
              <a:off x="5103073" y="2079774"/>
              <a:ext cx="630238" cy="1927225"/>
            </a:xfrm>
            <a:prstGeom prst="can">
              <a:avLst>
                <a:gd name="adj" fmla="val 2796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zh-CN"/>
            </a:p>
          </p:txBody>
        </p:sp>
      </p:grpSp>
      <p:sp>
        <p:nvSpPr>
          <p:cNvPr id="61" name="矩形 60"/>
          <p:cNvSpPr/>
          <p:nvPr/>
        </p:nvSpPr>
        <p:spPr>
          <a:xfrm>
            <a:off x="7092280" y="4653136"/>
            <a:ext cx="986167" cy="369332"/>
          </a:xfrm>
          <a:prstGeom prst="rect">
            <a:avLst/>
          </a:prstGeom>
        </p:spPr>
        <p:txBody>
          <a:bodyPr wrap="non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
        <p:nvSpPr>
          <p:cNvPr id="62" name="Text Box 18"/>
          <p:cNvSpPr txBox="1">
            <a:spLocks noChangeArrowheads="1"/>
          </p:cNvSpPr>
          <p:nvPr/>
        </p:nvSpPr>
        <p:spPr bwMode="gray">
          <a:xfrm>
            <a:off x="7668344" y="620688"/>
            <a:ext cx="1000132" cy="400110"/>
          </a:xfrm>
          <a:prstGeom prst="rect">
            <a:avLst/>
          </a:prstGeom>
          <a:noFill/>
          <a:ln w="9525" algn="ctr">
            <a:noFill/>
            <a:miter lim="800000"/>
            <a:headEnd/>
            <a:tailEnd/>
          </a:ln>
        </p:spPr>
        <p:txBody>
          <a:bodyPr wrap="square">
            <a:spAutoFit/>
          </a:bodyPr>
          <a:lstStyle/>
          <a:p>
            <a:pPr lvl="0" algn="ctr"/>
            <a:r>
              <a:rPr lang="en-US" altLang="zh-CN" sz="2000" b="1" dirty="0" smtClean="0">
                <a:solidFill>
                  <a:srgbClr val="FFFF00"/>
                </a:solidFill>
                <a:latin typeface="微软雅黑" pitchFamily="34" charset="-122"/>
                <a:ea typeface="微软雅黑" pitchFamily="34" charset="-122"/>
              </a:rPr>
              <a:t>2.77</a:t>
            </a:r>
            <a:endParaRPr lang="zh-CN" altLang="en-US" sz="2000" b="1" dirty="0" smtClean="0">
              <a:solidFill>
                <a:srgbClr val="FFFF00"/>
              </a:solidFill>
              <a:latin typeface="微软雅黑" pitchFamily="34" charset="-122"/>
              <a:ea typeface="微软雅黑" pitchFamily="34" charset="-122"/>
            </a:endParaRPr>
          </a:p>
        </p:txBody>
      </p:sp>
      <p:sp>
        <p:nvSpPr>
          <p:cNvPr id="65" name="矩形 64"/>
          <p:cNvSpPr/>
          <p:nvPr/>
        </p:nvSpPr>
        <p:spPr>
          <a:xfrm>
            <a:off x="7812360" y="4365104"/>
            <a:ext cx="986167" cy="369332"/>
          </a:xfrm>
          <a:prstGeom prst="rect">
            <a:avLst/>
          </a:prstGeom>
        </p:spPr>
        <p:txBody>
          <a:bodyPr wrap="none">
            <a:spAutoFit/>
          </a:bodyPr>
          <a:lstStyle/>
          <a:p>
            <a:pPr lvl="0" algn="ctr" fontAlgn="auto">
              <a:spcBef>
                <a:spcPts val="0"/>
              </a:spcBef>
              <a:spcAft>
                <a:spcPts val="0"/>
              </a:spcAft>
              <a:defRPr/>
            </a:pPr>
            <a:r>
              <a:rPr lang="en-US" altLang="zh-CN" b="1" dirty="0" smtClean="0">
                <a:latin typeface="微软雅黑" pitchFamily="34" charset="-122"/>
                <a:ea typeface="微软雅黑" pitchFamily="34" charset="-122"/>
              </a:rPr>
              <a:t>2014</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anim calcmode="lin" valueType="num">
                                      <p:cBhvr>
                                        <p:cTn id="16" dur="1000" fill="hold"/>
                                        <p:tgtEl>
                                          <p:spTgt spid="64"/>
                                        </p:tgtEl>
                                        <p:attrNameLst>
                                          <p:attrName>ppt_x</p:attrName>
                                        </p:attrNameLst>
                                      </p:cBhvr>
                                      <p:tavLst>
                                        <p:tav tm="0">
                                          <p:val>
                                            <p:strVal val="#ppt_x"/>
                                          </p:val>
                                        </p:tav>
                                        <p:tav tm="100000">
                                          <p:val>
                                            <p:strVal val="#ppt_x"/>
                                          </p:val>
                                        </p:tav>
                                      </p:tavLst>
                                    </p:anim>
                                    <p:anim calcmode="lin" valueType="num">
                                      <p:cBhvr>
                                        <p:cTn id="17" dur="10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1000"/>
                                        <p:tgtEl>
                                          <p:spTgt spid="96"/>
                                        </p:tgtEl>
                                      </p:cBhvr>
                                    </p:animEffect>
                                    <p:anim calcmode="lin" valueType="num">
                                      <p:cBhvr>
                                        <p:cTn id="21" dur="1000" fill="hold"/>
                                        <p:tgtEl>
                                          <p:spTgt spid="96"/>
                                        </p:tgtEl>
                                        <p:attrNameLst>
                                          <p:attrName>ppt_x</p:attrName>
                                        </p:attrNameLst>
                                      </p:cBhvr>
                                      <p:tavLst>
                                        <p:tav tm="0">
                                          <p:val>
                                            <p:strVal val="#ppt_x"/>
                                          </p:val>
                                        </p:tav>
                                        <p:tav tm="100000">
                                          <p:val>
                                            <p:strVal val="#ppt_x"/>
                                          </p:val>
                                        </p:tav>
                                      </p:tavLst>
                                    </p:anim>
                                    <p:anim calcmode="lin" valueType="num">
                                      <p:cBhvr>
                                        <p:cTn id="22" dur="1000" fill="hold"/>
                                        <p:tgtEl>
                                          <p:spTgt spid="96"/>
                                        </p:tgtEl>
                                        <p:attrNameLst>
                                          <p:attrName>ppt_y</p:attrName>
                                        </p:attrNameLst>
                                      </p:cBhvr>
                                      <p:tavLst>
                                        <p:tav tm="0">
                                          <p:val>
                                            <p:strVal val="#ppt_y+.1"/>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1000"/>
                                        <p:tgtEl>
                                          <p:spTgt spid="3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linds(horizontal)">
                                      <p:cBhvr>
                                        <p:cTn id="38" dur="1000"/>
                                        <p:tgtEl>
                                          <p:spTgt spid="4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3" presetClass="entr" presetSubtype="1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linds(horizontal)">
                                      <p:cBhvr>
                                        <p:cTn id="51" dur="1000"/>
                                        <p:tgtEl>
                                          <p:spTgt spid="4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par>
                                <p:cTn id="62" presetID="3" presetClass="entr" presetSubtype="1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linds(horizontal)">
                                      <p:cBhvr>
                                        <p:cTn id="64" dur="1000"/>
                                        <p:tgtEl>
                                          <p:spTgt spid="48"/>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3" presetClass="entr" presetSubtype="1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1000"/>
                                        <p:tgtEl>
                                          <p:spTgt spid="49"/>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fade">
                                      <p:cBhvr>
                                        <p:cTn id="80" dur="1000"/>
                                        <p:tgtEl>
                                          <p:spTgt spid="73"/>
                                        </p:tgtEl>
                                      </p:cBhvr>
                                    </p:animEffect>
                                    <p:anim calcmode="lin" valueType="num">
                                      <p:cBhvr>
                                        <p:cTn id="81" dur="1000" fill="hold"/>
                                        <p:tgtEl>
                                          <p:spTgt spid="73"/>
                                        </p:tgtEl>
                                        <p:attrNameLst>
                                          <p:attrName>ppt_x</p:attrName>
                                        </p:attrNameLst>
                                      </p:cBhvr>
                                      <p:tavLst>
                                        <p:tav tm="0">
                                          <p:val>
                                            <p:strVal val="#ppt_x"/>
                                          </p:val>
                                        </p:tav>
                                        <p:tav tm="100000">
                                          <p:val>
                                            <p:strVal val="#ppt_x"/>
                                          </p:val>
                                        </p:tav>
                                      </p:tavLst>
                                    </p:anim>
                                    <p:anim calcmode="lin" valueType="num">
                                      <p:cBhvr>
                                        <p:cTn id="82" dur="1000" fill="hold"/>
                                        <p:tgtEl>
                                          <p:spTgt spid="7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1000"/>
                                        <p:tgtEl>
                                          <p:spTgt spid="42"/>
                                        </p:tgtEl>
                                      </p:cBhvr>
                                    </p:animEffect>
                                    <p:anim calcmode="lin" valueType="num">
                                      <p:cBhvr>
                                        <p:cTn id="86" dur="1000" fill="hold"/>
                                        <p:tgtEl>
                                          <p:spTgt spid="42"/>
                                        </p:tgtEl>
                                        <p:attrNameLst>
                                          <p:attrName>ppt_x</p:attrName>
                                        </p:attrNameLst>
                                      </p:cBhvr>
                                      <p:tavLst>
                                        <p:tav tm="0">
                                          <p:val>
                                            <p:strVal val="#ppt_x"/>
                                          </p:val>
                                        </p:tav>
                                        <p:tav tm="100000">
                                          <p:val>
                                            <p:strVal val="#ppt_x"/>
                                          </p:val>
                                        </p:tav>
                                      </p:tavLst>
                                    </p:anim>
                                    <p:anim calcmode="lin" valueType="num">
                                      <p:cBhvr>
                                        <p:cTn id="87" dur="1000" fill="hold"/>
                                        <p:tgtEl>
                                          <p:spTgt spid="42"/>
                                        </p:tgtEl>
                                        <p:attrNameLst>
                                          <p:attrName>ppt_y</p:attrName>
                                        </p:attrNameLst>
                                      </p:cBhvr>
                                      <p:tavLst>
                                        <p:tav tm="0">
                                          <p:val>
                                            <p:strVal val="#ppt_y+.1"/>
                                          </p:val>
                                        </p:tav>
                                        <p:tav tm="100000">
                                          <p:val>
                                            <p:strVal val="#ppt_y"/>
                                          </p:val>
                                        </p:tav>
                                      </p:tavLst>
                                    </p:anim>
                                  </p:childTnLst>
                                </p:cTn>
                              </p:par>
                              <p:par>
                                <p:cTn id="88" presetID="3" presetClass="entr" presetSubtype="1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blinds(horizontal)">
                                      <p:cBhvr>
                                        <p:cTn id="90" dur="1000"/>
                                        <p:tgtEl>
                                          <p:spTgt spid="50"/>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1000"/>
                                        <p:tgtEl>
                                          <p:spTgt spid="45"/>
                                        </p:tgtEl>
                                      </p:cBhvr>
                                    </p:animEffect>
                                    <p:anim calcmode="lin" valueType="num">
                                      <p:cBhvr>
                                        <p:cTn id="94" dur="1000" fill="hold"/>
                                        <p:tgtEl>
                                          <p:spTgt spid="45"/>
                                        </p:tgtEl>
                                        <p:attrNameLst>
                                          <p:attrName>ppt_x</p:attrName>
                                        </p:attrNameLst>
                                      </p:cBhvr>
                                      <p:tavLst>
                                        <p:tav tm="0">
                                          <p:val>
                                            <p:strVal val="#ppt_x"/>
                                          </p:val>
                                        </p:tav>
                                        <p:tav tm="100000">
                                          <p:val>
                                            <p:strVal val="#ppt_x"/>
                                          </p:val>
                                        </p:tav>
                                      </p:tavLst>
                                    </p:anim>
                                    <p:anim calcmode="lin" valueType="num">
                                      <p:cBhvr>
                                        <p:cTn id="95" dur="1000" fill="hold"/>
                                        <p:tgtEl>
                                          <p:spTgt spid="4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fade">
                                      <p:cBhvr>
                                        <p:cTn id="98" dur="1000"/>
                                        <p:tgtEl>
                                          <p:spTgt spid="97"/>
                                        </p:tgtEl>
                                      </p:cBhvr>
                                    </p:animEffect>
                                    <p:anim calcmode="lin" valueType="num">
                                      <p:cBhvr>
                                        <p:cTn id="99" dur="1000" fill="hold"/>
                                        <p:tgtEl>
                                          <p:spTgt spid="97"/>
                                        </p:tgtEl>
                                        <p:attrNameLst>
                                          <p:attrName>ppt_x</p:attrName>
                                        </p:attrNameLst>
                                      </p:cBhvr>
                                      <p:tavLst>
                                        <p:tav tm="0">
                                          <p:val>
                                            <p:strVal val="#ppt_x"/>
                                          </p:val>
                                        </p:tav>
                                        <p:tav tm="100000">
                                          <p:val>
                                            <p:strVal val="#ppt_x"/>
                                          </p:val>
                                        </p:tav>
                                      </p:tavLst>
                                    </p:anim>
                                    <p:anim calcmode="lin" valueType="num">
                                      <p:cBhvr>
                                        <p:cTn id="100" dur="1000" fill="hold"/>
                                        <p:tgtEl>
                                          <p:spTgt spid="97"/>
                                        </p:tgtEl>
                                        <p:attrNameLst>
                                          <p:attrName>ppt_y</p:attrName>
                                        </p:attrNameLst>
                                      </p:cBhvr>
                                      <p:tavLst>
                                        <p:tav tm="0">
                                          <p:val>
                                            <p:strVal val="#ppt_y+.1"/>
                                          </p:val>
                                        </p:tav>
                                        <p:tav tm="100000">
                                          <p:val>
                                            <p:strVal val="#ppt_y"/>
                                          </p:val>
                                        </p:tav>
                                      </p:tavLst>
                                    </p:anim>
                                  </p:childTnLst>
                                </p:cTn>
                              </p:par>
                              <p:par>
                                <p:cTn id="101" presetID="3" presetClass="entr" presetSubtype="1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linds(horizontal)">
                                      <p:cBhvr>
                                        <p:cTn id="103" dur="1000"/>
                                        <p:tgtEl>
                                          <p:spTgt spid="36"/>
                                        </p:tgtEl>
                                      </p:cBhvr>
                                    </p:animEffect>
                                  </p:childTnLst>
                                </p:cTn>
                              </p:par>
                              <p:par>
                                <p:cTn id="104" presetID="42"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1000"/>
                                        <p:tgtEl>
                                          <p:spTgt spid="51"/>
                                        </p:tgtEl>
                                      </p:cBhvr>
                                    </p:animEffect>
                                    <p:anim calcmode="lin" valueType="num">
                                      <p:cBhvr>
                                        <p:cTn id="112" dur="1000" fill="hold"/>
                                        <p:tgtEl>
                                          <p:spTgt spid="51"/>
                                        </p:tgtEl>
                                        <p:attrNameLst>
                                          <p:attrName>ppt_x</p:attrName>
                                        </p:attrNameLst>
                                      </p:cBhvr>
                                      <p:tavLst>
                                        <p:tav tm="0">
                                          <p:val>
                                            <p:strVal val="#ppt_x"/>
                                          </p:val>
                                        </p:tav>
                                        <p:tav tm="100000">
                                          <p:val>
                                            <p:strVal val="#ppt_x"/>
                                          </p:val>
                                        </p:tav>
                                      </p:tavLst>
                                    </p:anim>
                                    <p:anim calcmode="lin" valueType="num">
                                      <p:cBhvr>
                                        <p:cTn id="113" dur="1000" fill="hold"/>
                                        <p:tgtEl>
                                          <p:spTgt spid="51"/>
                                        </p:tgtEl>
                                        <p:attrNameLst>
                                          <p:attrName>ppt_y</p:attrName>
                                        </p:attrNameLst>
                                      </p:cBhvr>
                                      <p:tavLst>
                                        <p:tav tm="0">
                                          <p:val>
                                            <p:strVal val="#ppt_y+.1"/>
                                          </p:val>
                                        </p:tav>
                                        <p:tav tm="100000">
                                          <p:val>
                                            <p:strVal val="#ppt_y"/>
                                          </p:val>
                                        </p:tav>
                                      </p:tavLst>
                                    </p:anim>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1000"/>
                                        <p:tgtEl>
                                          <p:spTgt spid="54"/>
                                        </p:tgtEl>
                                      </p:cBhvr>
                                    </p:animEffect>
                                  </p:childTnLst>
                                </p:cTn>
                              </p:par>
                              <p:par>
                                <p:cTn id="117" presetID="42" presetClass="entr" presetSubtype="0"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1000"/>
                                        <p:tgtEl>
                                          <p:spTgt spid="58"/>
                                        </p:tgtEl>
                                      </p:cBhvr>
                                    </p:animEffect>
                                    <p:anim calcmode="lin" valueType="num">
                                      <p:cBhvr>
                                        <p:cTn id="120" dur="1000" fill="hold"/>
                                        <p:tgtEl>
                                          <p:spTgt spid="58"/>
                                        </p:tgtEl>
                                        <p:attrNameLst>
                                          <p:attrName>ppt_x</p:attrName>
                                        </p:attrNameLst>
                                      </p:cBhvr>
                                      <p:tavLst>
                                        <p:tav tm="0">
                                          <p:val>
                                            <p:strVal val="#ppt_x"/>
                                          </p:val>
                                        </p:tav>
                                        <p:tav tm="100000">
                                          <p:val>
                                            <p:strVal val="#ppt_x"/>
                                          </p:val>
                                        </p:tav>
                                      </p:tavLst>
                                    </p:anim>
                                    <p:anim calcmode="lin" valueType="num">
                                      <p:cBhvr>
                                        <p:cTn id="121" dur="1000" fill="hold"/>
                                        <p:tgtEl>
                                          <p:spTgt spid="58"/>
                                        </p:tgtEl>
                                        <p:attrNameLst>
                                          <p:attrName>ppt_y</p:attrName>
                                        </p:attrNameLst>
                                      </p:cBhvr>
                                      <p:tavLst>
                                        <p:tav tm="0">
                                          <p:val>
                                            <p:strVal val="#ppt_y+.1"/>
                                          </p:val>
                                        </p:tav>
                                        <p:tav tm="100000">
                                          <p:val>
                                            <p:strVal val="#ppt_y"/>
                                          </p:val>
                                        </p:tav>
                                      </p:tavLst>
                                    </p:anim>
                                  </p:childTnLst>
                                </p:cTn>
                              </p:par>
                              <p:par>
                                <p:cTn id="122" presetID="3" presetClass="entr" presetSubtype="10" fill="hold" grpId="0" nodeType="with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blinds(horizontal)">
                                      <p:cBhvr>
                                        <p:cTn id="124" dur="1000"/>
                                        <p:tgtEl>
                                          <p:spTgt spid="62"/>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1000"/>
                                        <p:tgtEl>
                                          <p:spTgt spid="65"/>
                                        </p:tgtEl>
                                      </p:cBhvr>
                                    </p:animEffect>
                                    <p:anim calcmode="lin" valueType="num">
                                      <p:cBhvr>
                                        <p:cTn id="128" dur="1000" fill="hold"/>
                                        <p:tgtEl>
                                          <p:spTgt spid="65"/>
                                        </p:tgtEl>
                                        <p:attrNameLst>
                                          <p:attrName>ppt_x</p:attrName>
                                        </p:attrNameLst>
                                      </p:cBhvr>
                                      <p:tavLst>
                                        <p:tav tm="0">
                                          <p:val>
                                            <p:strVal val="#ppt_x"/>
                                          </p:val>
                                        </p:tav>
                                        <p:tav tm="100000">
                                          <p:val>
                                            <p:strVal val="#ppt_x"/>
                                          </p:val>
                                        </p:tav>
                                      </p:tavLst>
                                    </p:anim>
                                    <p:anim calcmode="lin" valueType="num">
                                      <p:cBhvr>
                                        <p:cTn id="129" dur="1000" fill="hold"/>
                                        <p:tgtEl>
                                          <p:spTgt spid="65"/>
                                        </p:tgtEl>
                                        <p:attrNameLst>
                                          <p:attrName>ppt_y</p:attrName>
                                        </p:attrNameLst>
                                      </p:cBhvr>
                                      <p:tavLst>
                                        <p:tav tm="0">
                                          <p:val>
                                            <p:strVal val="#ppt_y+.1"/>
                                          </p:val>
                                        </p:tav>
                                        <p:tav tm="100000">
                                          <p:val>
                                            <p:strVal val="#ppt_y"/>
                                          </p:val>
                                        </p:tav>
                                      </p:tavLst>
                                    </p:anim>
                                  </p:childTnLst>
                                </p:cTn>
                              </p:par>
                            </p:childTnLst>
                          </p:cTn>
                        </p:par>
                        <p:par>
                          <p:cTn id="130" fill="hold">
                            <p:stCondLst>
                              <p:cond delay="2000"/>
                            </p:stCondLst>
                            <p:childTnLst>
                              <p:par>
                                <p:cTn id="131" presetID="55" presetClass="entr" presetSubtype="0"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strVal val="#ppt_w*0.70"/>
                                          </p:val>
                                        </p:tav>
                                        <p:tav tm="100000">
                                          <p:val>
                                            <p:strVal val="#ppt_w"/>
                                          </p:val>
                                        </p:tav>
                                      </p:tavLst>
                                    </p:anim>
                                    <p:anim calcmode="lin" valueType="num">
                                      <p:cBhvr>
                                        <p:cTn id="134" dur="500" fill="hold"/>
                                        <p:tgtEl>
                                          <p:spTgt spid="69"/>
                                        </p:tgtEl>
                                        <p:attrNameLst>
                                          <p:attrName>ppt_h</p:attrName>
                                        </p:attrNameLst>
                                      </p:cBhvr>
                                      <p:tavLst>
                                        <p:tav tm="0">
                                          <p:val>
                                            <p:strVal val="#ppt_h"/>
                                          </p:val>
                                        </p:tav>
                                        <p:tav tm="100000">
                                          <p:val>
                                            <p:strVal val="#ppt_h"/>
                                          </p:val>
                                        </p:tav>
                                      </p:tavLst>
                                    </p:anim>
                                    <p:animEffect transition="in" filter="fade">
                                      <p:cBhvr>
                                        <p:cTn id="1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p:bldP spid="69" grpId="0" animBg="1"/>
      <p:bldP spid="73" grpId="0"/>
      <p:bldP spid="95" grpId="0"/>
      <p:bldP spid="35" grpId="0"/>
      <p:bldP spid="36" grpId="0"/>
      <p:bldP spid="37" grpId="0"/>
      <p:bldP spid="38" grpId="0"/>
      <p:bldP spid="39" grpId="0"/>
      <p:bldP spid="40" grpId="0"/>
      <p:bldP spid="45" grpId="0"/>
      <p:bldP spid="46" grpId="0"/>
      <p:bldP spid="47" grpId="0"/>
      <p:bldP spid="48" grpId="0"/>
      <p:bldP spid="49" grpId="0"/>
      <p:bldP spid="50" grpId="0"/>
      <p:bldP spid="54" grpId="0"/>
      <p:bldP spid="61" grpId="0"/>
      <p:bldP spid="62"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lvl="0"/>
            <a:r>
              <a:rPr lang="zh-CN" altLang="en-US" dirty="0" smtClean="0">
                <a:solidFill>
                  <a:schemeClr val="bg1"/>
                </a:solidFill>
                <a:latin typeface="微软雅黑" pitchFamily="34" charset="-122"/>
                <a:ea typeface="微软雅黑" pitchFamily="34" charset="-122"/>
              </a:rPr>
              <a:t>中国港湾的跨越式发展</a:t>
            </a:r>
            <a:endParaRPr lang="en-US" altLang="zh-CN" dirty="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aphicFrame>
        <p:nvGraphicFramePr>
          <p:cNvPr id="17" name="图表 16"/>
          <p:cNvGraphicFramePr/>
          <p:nvPr/>
        </p:nvGraphicFramePr>
        <p:xfrm>
          <a:off x="714348" y="2000240"/>
          <a:ext cx="7632848" cy="442915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28596" y="1214422"/>
            <a:ext cx="8358246" cy="461665"/>
          </a:xfrm>
          <a:prstGeom prst="rect">
            <a:avLst/>
          </a:prstGeom>
          <a:noFill/>
        </p:spPr>
        <p:txBody>
          <a:bodyPr wrap="square" rtlCol="0">
            <a:spAutoFit/>
          </a:bodyPr>
          <a:lstStyle/>
          <a:p>
            <a:pPr algn="ctr"/>
            <a:r>
              <a:rPr lang="en-US" altLang="zh-CN" sz="2000" b="1" dirty="0" smtClean="0">
                <a:latin typeface="微软雅黑" pitchFamily="34" charset="-122"/>
                <a:ea typeface="微软雅黑" pitchFamily="34" charset="-122"/>
              </a:rPr>
              <a:t>2014</a:t>
            </a:r>
            <a:r>
              <a:rPr lang="zh-CN" altLang="en-US" sz="2000" b="1" dirty="0" smtClean="0">
                <a:latin typeface="微软雅黑" pitchFamily="34" charset="-122"/>
                <a:ea typeface="微软雅黑" pitchFamily="34" charset="-122"/>
              </a:rPr>
              <a:t>年，中国港湾人均营业额达</a:t>
            </a:r>
            <a:r>
              <a:rPr lang="en-US" altLang="zh-CN" sz="2400" b="1" dirty="0" smtClean="0">
                <a:solidFill>
                  <a:schemeClr val="accent2">
                    <a:lumMod val="60000"/>
                    <a:lumOff val="40000"/>
                  </a:schemeClr>
                </a:solidFill>
                <a:latin typeface="微软雅黑" pitchFamily="34" charset="-122"/>
                <a:ea typeface="微软雅黑" pitchFamily="34" charset="-122"/>
              </a:rPr>
              <a:t>649</a:t>
            </a:r>
            <a:r>
              <a:rPr lang="zh-CN" altLang="en-US" sz="2400" b="1" dirty="0" smtClean="0">
                <a:solidFill>
                  <a:schemeClr val="accent2">
                    <a:lumMod val="60000"/>
                    <a:lumOff val="40000"/>
                  </a:schemeClr>
                </a:solidFill>
                <a:latin typeface="微软雅黑" pitchFamily="34" charset="-122"/>
                <a:ea typeface="微软雅黑" pitchFamily="34" charset="-122"/>
              </a:rPr>
              <a:t>万美元</a:t>
            </a:r>
            <a:r>
              <a:rPr lang="zh-CN" altLang="en-US" sz="2000" b="1" dirty="0" smtClean="0">
                <a:latin typeface="微软雅黑" pitchFamily="34" charset="-122"/>
                <a:ea typeface="微软雅黑" pitchFamily="34" charset="-122"/>
              </a:rPr>
              <a:t>，人均利润</a:t>
            </a:r>
            <a:r>
              <a:rPr lang="en-US" altLang="zh-CN" sz="2400" b="1" dirty="0" smtClean="0">
                <a:solidFill>
                  <a:schemeClr val="accent2">
                    <a:lumMod val="60000"/>
                    <a:lumOff val="40000"/>
                  </a:schemeClr>
                </a:solidFill>
                <a:latin typeface="微软雅黑" pitchFamily="34" charset="-122"/>
                <a:ea typeface="微软雅黑" pitchFamily="34" charset="-122"/>
              </a:rPr>
              <a:t>46</a:t>
            </a:r>
            <a:r>
              <a:rPr lang="zh-CN" altLang="en-US" sz="2400" b="1" dirty="0" smtClean="0">
                <a:solidFill>
                  <a:schemeClr val="accent2">
                    <a:lumMod val="60000"/>
                    <a:lumOff val="40000"/>
                  </a:schemeClr>
                </a:solidFill>
                <a:latin typeface="微软雅黑" pitchFamily="34" charset="-122"/>
                <a:ea typeface="微软雅黑" pitchFamily="34" charset="-122"/>
              </a:rPr>
              <a:t>万美元</a:t>
            </a:r>
            <a:endParaRPr lang="zh-CN" altLang="en-US" sz="2400" b="1" dirty="0">
              <a:solidFill>
                <a:schemeClr val="accent2">
                  <a:lumMod val="60000"/>
                  <a:lumOff val="4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7" dur="1000"/>
                                        <p:tgtEl>
                                          <p:spTgt spid="17">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7">
                                            <p:graphicEl>
                                              <a:chart seriesIdx="-4" categoryIdx="0" bldStep="category"/>
                                            </p:graphicEl>
                                          </p:spTgt>
                                        </p:tgtEl>
                                        <p:attrNameLst>
                                          <p:attrName>style.visibility</p:attrName>
                                        </p:attrNameLst>
                                      </p:cBhvr>
                                      <p:to>
                                        <p:strVal val="visible"/>
                                      </p:to>
                                    </p:set>
                                    <p:animEffect transition="in" filter="wipe(down)">
                                      <p:cBhvr>
                                        <p:cTn id="11" dur="1000"/>
                                        <p:tgtEl>
                                          <p:spTgt spid="17">
                                            <p:graphicEl>
                                              <a:chart seriesIdx="-4" categoryIdx="0" bldStep="category"/>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graphicEl>
                                              <a:chart seriesIdx="-4" categoryIdx="1" bldStep="category"/>
                                            </p:graphicEl>
                                          </p:spTgt>
                                        </p:tgtEl>
                                        <p:attrNameLst>
                                          <p:attrName>style.visibility</p:attrName>
                                        </p:attrNameLst>
                                      </p:cBhvr>
                                      <p:to>
                                        <p:strVal val="visible"/>
                                      </p:to>
                                    </p:set>
                                    <p:animEffect transition="in" filter="wipe(down)">
                                      <p:cBhvr>
                                        <p:cTn id="14" dur="1000"/>
                                        <p:tgtEl>
                                          <p:spTgt spid="17">
                                            <p:graphicEl>
                                              <a:chart seriesIdx="-4" categoryIdx="1"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graphicEl>
                                              <a:chart seriesIdx="-4" categoryIdx="2" bldStep="category"/>
                                            </p:graphicEl>
                                          </p:spTgt>
                                        </p:tgtEl>
                                        <p:attrNameLst>
                                          <p:attrName>style.visibility</p:attrName>
                                        </p:attrNameLst>
                                      </p:cBhvr>
                                      <p:to>
                                        <p:strVal val="visible"/>
                                      </p:to>
                                    </p:set>
                                    <p:animEffect transition="in" filter="wipe(down)">
                                      <p:cBhvr>
                                        <p:cTn id="17" dur="1000"/>
                                        <p:tgtEl>
                                          <p:spTgt spid="17">
                                            <p:graphicEl>
                                              <a:chart seriesIdx="-4" categoryIdx="2" bldStep="category"/>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graphicEl>
                                              <a:chart seriesIdx="-4" categoryIdx="3" bldStep="category"/>
                                            </p:graphicEl>
                                          </p:spTgt>
                                        </p:tgtEl>
                                        <p:attrNameLst>
                                          <p:attrName>style.visibility</p:attrName>
                                        </p:attrNameLst>
                                      </p:cBhvr>
                                      <p:to>
                                        <p:strVal val="visible"/>
                                      </p:to>
                                    </p:set>
                                    <p:animEffect transition="in" filter="wipe(down)">
                                      <p:cBhvr>
                                        <p:cTn id="20" dur="1000"/>
                                        <p:tgtEl>
                                          <p:spTgt spid="17">
                                            <p:graphicEl>
                                              <a:chart seriesIdx="-4" categoryIdx="3" bldStep="category"/>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graphicEl>
                                              <a:chart seriesIdx="-4" categoryIdx="4" bldStep="category"/>
                                            </p:graphicEl>
                                          </p:spTgt>
                                        </p:tgtEl>
                                        <p:attrNameLst>
                                          <p:attrName>style.visibility</p:attrName>
                                        </p:attrNameLst>
                                      </p:cBhvr>
                                      <p:to>
                                        <p:strVal val="visible"/>
                                      </p:to>
                                    </p:set>
                                    <p:animEffect transition="in" filter="wipe(down)">
                                      <p:cBhvr>
                                        <p:cTn id="23" dur="1000"/>
                                        <p:tgtEl>
                                          <p:spTgt spid="17">
                                            <p:graphicEl>
                                              <a:chart seriesIdx="-4" categoryIdx="4" bldStep="category"/>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graphicEl>
                                              <a:chart seriesIdx="-4" categoryIdx="5" bldStep="category"/>
                                            </p:graphicEl>
                                          </p:spTgt>
                                        </p:tgtEl>
                                        <p:attrNameLst>
                                          <p:attrName>style.visibility</p:attrName>
                                        </p:attrNameLst>
                                      </p:cBhvr>
                                      <p:to>
                                        <p:strVal val="visible"/>
                                      </p:to>
                                    </p:set>
                                    <p:animEffect transition="in" filter="wipe(down)">
                                      <p:cBhvr>
                                        <p:cTn id="26" dur="1000"/>
                                        <p:tgtEl>
                                          <p:spTgt spid="17">
                                            <p:graphicEl>
                                              <a:chart seriesIdx="-4" categoryIdx="5" bldStep="category"/>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graphicEl>
                                              <a:chart seriesIdx="-4" categoryIdx="6" bldStep="category"/>
                                            </p:graphicEl>
                                          </p:spTgt>
                                        </p:tgtEl>
                                        <p:attrNameLst>
                                          <p:attrName>style.visibility</p:attrName>
                                        </p:attrNameLst>
                                      </p:cBhvr>
                                      <p:to>
                                        <p:strVal val="visible"/>
                                      </p:to>
                                    </p:set>
                                    <p:animEffect transition="in" filter="wipe(down)">
                                      <p:cBhvr>
                                        <p:cTn id="29" dur="1000"/>
                                        <p:tgtEl>
                                          <p:spTgt spid="17">
                                            <p:graphicEl>
                                              <a:chart seriesIdx="-4" categoryIdx="6" bldStep="category"/>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graphicEl>
                                              <a:chart seriesIdx="-4" categoryIdx="7" bldStep="category"/>
                                            </p:graphicEl>
                                          </p:spTgt>
                                        </p:tgtEl>
                                        <p:attrNameLst>
                                          <p:attrName>style.visibility</p:attrName>
                                        </p:attrNameLst>
                                      </p:cBhvr>
                                      <p:to>
                                        <p:strVal val="visible"/>
                                      </p:to>
                                    </p:set>
                                    <p:animEffect transition="in" filter="wipe(down)">
                                      <p:cBhvr>
                                        <p:cTn id="32" dur="1000"/>
                                        <p:tgtEl>
                                          <p:spTgt spid="17">
                                            <p:graphicEl>
                                              <a:chart seriesIdx="-4" categoryIdx="7"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graphicEl>
                                              <a:chart seriesIdx="-4" categoryIdx="8" bldStep="category"/>
                                            </p:graphicEl>
                                          </p:spTgt>
                                        </p:tgtEl>
                                        <p:attrNameLst>
                                          <p:attrName>style.visibility</p:attrName>
                                        </p:attrNameLst>
                                      </p:cBhvr>
                                      <p:to>
                                        <p:strVal val="visible"/>
                                      </p:to>
                                    </p:set>
                                    <p:animEffect transition="in" filter="wipe(down)">
                                      <p:cBhvr>
                                        <p:cTn id="37" dur="1000"/>
                                        <p:tgtEl>
                                          <p:spTgt spid="17">
                                            <p:graphicEl>
                                              <a:chart seriesIdx="-4" categoryIdx="8" bldStep="category"/>
                                            </p:graphicEl>
                                          </p:spTgt>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1000"/>
                                        <p:tgtEl>
                                          <p:spTgt spid="18">
                                            <p:txEl>
                                              <p:pRg st="0" end="0"/>
                                            </p:txEl>
                                          </p:spTgt>
                                        </p:tgtEl>
                                      </p:cBhvr>
                                    </p:animEffect>
                                    <p:anim calcmode="lin" valueType="num">
                                      <p:cBhvr>
                                        <p:cTn id="4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category"/>
        </p:bldSub>
      </p:bldGraphic>
      <p:bldP spid="1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14308"/>
            <a:ext cx="5607062" cy="685800"/>
          </a:xfrm>
        </p:spPr>
        <p:txBody>
          <a:bodyPr/>
          <a:lstStyle/>
          <a:p>
            <a:r>
              <a:rPr lang="zh-CN" altLang="en-US" dirty="0" smtClean="0">
                <a:solidFill>
                  <a:schemeClr val="bg1"/>
                </a:solidFill>
                <a:latin typeface="微软雅黑" pitchFamily="34" charset="-122"/>
                <a:ea typeface="微软雅黑" pitchFamily="34" charset="-122"/>
              </a:rPr>
              <a:t>中国港湾发展战略定位</a:t>
            </a:r>
            <a:endParaRPr lang="en-US" altLang="zh-CN" dirty="0" smtClean="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49" name="组合 48"/>
          <p:cNvGrpSpPr/>
          <p:nvPr/>
        </p:nvGrpSpPr>
        <p:grpSpPr>
          <a:xfrm>
            <a:off x="2571736" y="1366745"/>
            <a:ext cx="4214842" cy="3705329"/>
            <a:chOff x="3181824" y="3034968"/>
            <a:chExt cx="3277578" cy="3242105"/>
          </a:xfrm>
        </p:grpSpPr>
        <p:sp>
          <p:nvSpPr>
            <p:cNvPr id="50" name="正五边形 49"/>
            <p:cNvSpPr>
              <a:spLocks noChangeArrowheads="1"/>
            </p:cNvSpPr>
            <p:nvPr/>
          </p:nvSpPr>
          <p:spPr bwMode="auto">
            <a:xfrm>
              <a:off x="3694820" y="3273388"/>
              <a:ext cx="2225638" cy="2249706"/>
            </a:xfrm>
            <a:prstGeom prst="pentagon">
              <a:avLst/>
            </a:prstGeom>
            <a:solidFill>
              <a:srgbClr val="FF9900"/>
            </a:solid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51" name="矩形 19"/>
            <p:cNvSpPr>
              <a:spLocks noChangeArrowheads="1"/>
            </p:cNvSpPr>
            <p:nvPr/>
          </p:nvSpPr>
          <p:spPr bwMode="auto">
            <a:xfrm>
              <a:off x="3901664" y="4290595"/>
              <a:ext cx="1840768" cy="1119644"/>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srgbClr val="FFFFFF"/>
                  </a:solidFill>
                  <a:effectLst>
                    <a:glow rad="228600">
                      <a:srgbClr val="000000">
                        <a:satMod val="175000"/>
                        <a:alpha val="40000"/>
                      </a:srgbClr>
                    </a:glow>
                  </a:effectLst>
                  <a:uLnTx/>
                  <a:uFillTx/>
                  <a:latin typeface="微软雅黑" pitchFamily="34" charset="-122"/>
                  <a:ea typeface="微软雅黑" pitchFamily="34" charset="-122"/>
                </a:rPr>
                <a:t>中国港湾</a:t>
              </a:r>
              <a:endParaRPr kumimoji="0" lang="zh-CN" altLang="en-US" sz="3200" b="1" i="0" u="none" strike="noStrike" kern="0" cap="none" spc="0" normalizeH="0" baseline="0" noProof="0" dirty="0">
                <a:ln>
                  <a:noFill/>
                </a:ln>
                <a:solidFill>
                  <a:srgbClr val="FFFFFF"/>
                </a:solidFill>
                <a:effectLst>
                  <a:glow rad="228600">
                    <a:srgbClr val="000000">
                      <a:satMod val="175000"/>
                      <a:alpha val="40000"/>
                    </a:srgbClr>
                  </a:glow>
                </a:effectLst>
                <a:uLnTx/>
                <a:uFillTx/>
                <a:latin typeface="微软雅黑" pitchFamily="34" charset="-122"/>
                <a:ea typeface="微软雅黑" pitchFamily="34" charset="-122"/>
              </a:endParaRPr>
            </a:p>
          </p:txBody>
        </p:sp>
        <p:sp>
          <p:nvSpPr>
            <p:cNvPr id="52" name="虚尾箭头 51"/>
            <p:cNvSpPr/>
            <p:nvPr/>
          </p:nvSpPr>
          <p:spPr bwMode="auto">
            <a:xfrm rot="9751742">
              <a:off x="3181824" y="4151670"/>
              <a:ext cx="632761" cy="1591505"/>
            </a:xfrm>
            <a:prstGeom prst="stripedRightArrow">
              <a:avLst>
                <a:gd name="adj1" fmla="val 84234"/>
                <a:gd name="adj2" fmla="val 42353"/>
              </a:avLst>
            </a:prstGeom>
            <a:solidFill>
              <a:srgbClr val="1DC4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仿宋_GB2312" pitchFamily="49" charset="-122"/>
                <a:ea typeface="仿宋_GB2312" pitchFamily="49" charset="-122"/>
              </a:endParaRPr>
            </a:p>
          </p:txBody>
        </p:sp>
        <p:sp>
          <p:nvSpPr>
            <p:cNvPr id="53" name="矩形 17"/>
            <p:cNvSpPr>
              <a:spLocks noChangeArrowheads="1"/>
            </p:cNvSpPr>
            <p:nvPr/>
          </p:nvSpPr>
          <p:spPr bwMode="auto">
            <a:xfrm rot="4325569">
              <a:off x="2846861" y="4735729"/>
              <a:ext cx="1413628" cy="447124"/>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海内外专业</a:t>
              </a:r>
              <a:endParaRPr kumimoji="0" lang="en-US" altLang="zh-CN" sz="1600" b="1" i="0" u="none" strike="noStrike" kern="0" cap="none" spc="0" normalizeH="0" baseline="0" noProof="0" dirty="0" smtClean="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分包和供应商</a:t>
              </a:r>
              <a:endParaRPr kumimoji="0" lang="zh-CN" altLang="en-US" sz="1600" b="1" i="0" u="none" strike="noStrike" kern="0" cap="none" spc="0" normalizeH="0" baseline="0" noProof="0" dirty="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54" name="虚尾箭头 53"/>
            <p:cNvSpPr/>
            <p:nvPr/>
          </p:nvSpPr>
          <p:spPr bwMode="auto">
            <a:xfrm rot="18421397">
              <a:off x="5310034" y="2603934"/>
              <a:ext cx="645976" cy="1556949"/>
            </a:xfrm>
            <a:prstGeom prst="stripedRightArrow">
              <a:avLst>
                <a:gd name="adj1" fmla="val 84234"/>
                <a:gd name="adj2" fmla="val 42353"/>
              </a:avLst>
            </a:prstGeom>
            <a:solidFill>
              <a:srgbClr val="1DC4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仿宋_GB2312" pitchFamily="49" charset="-122"/>
                <a:ea typeface="仿宋_GB2312" pitchFamily="49" charset="-122"/>
              </a:endParaRPr>
            </a:p>
          </p:txBody>
        </p:sp>
        <p:sp>
          <p:nvSpPr>
            <p:cNvPr id="55" name="矩形 4"/>
            <p:cNvSpPr>
              <a:spLocks noChangeArrowheads="1"/>
            </p:cNvSpPr>
            <p:nvPr/>
          </p:nvSpPr>
          <p:spPr bwMode="auto">
            <a:xfrm rot="2240935">
              <a:off x="4940040" y="3154926"/>
              <a:ext cx="1406103" cy="462576"/>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各国政府</a:t>
              </a:r>
              <a:endParaRPr kumimoji="0" lang="en-US" altLang="zh-CN"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及私人发展商</a:t>
              </a:r>
              <a:endParaRPr kumimoji="0" lang="zh-CN" altLang="en-US" sz="1600" b="1" i="0" u="none" strike="noStrike" kern="0" cap="none" spc="0" normalizeH="0" baseline="0" noProof="0" dirty="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56" name="虚尾箭头 55"/>
            <p:cNvSpPr/>
            <p:nvPr/>
          </p:nvSpPr>
          <p:spPr bwMode="auto">
            <a:xfrm rot="1063024">
              <a:off x="5828638" y="4157784"/>
              <a:ext cx="630764" cy="1589466"/>
            </a:xfrm>
            <a:prstGeom prst="stripedRightArrow">
              <a:avLst>
                <a:gd name="adj1" fmla="val 84234"/>
                <a:gd name="adj2" fmla="val 42353"/>
              </a:avLst>
            </a:prstGeom>
            <a:solidFill>
              <a:srgbClr val="1DC4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仿宋_GB2312" pitchFamily="49" charset="-122"/>
                <a:ea typeface="仿宋_GB2312" pitchFamily="49" charset="-122"/>
              </a:endParaRPr>
            </a:p>
          </p:txBody>
        </p:sp>
        <p:sp>
          <p:nvSpPr>
            <p:cNvPr id="57" name="矩形 8"/>
            <p:cNvSpPr>
              <a:spLocks noChangeArrowheads="1"/>
            </p:cNvSpPr>
            <p:nvPr/>
          </p:nvSpPr>
          <p:spPr bwMode="auto">
            <a:xfrm rot="17257814">
              <a:off x="5368737" y="4712063"/>
              <a:ext cx="1468994" cy="449121"/>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国际知名</a:t>
              </a:r>
              <a:endParaRPr kumimoji="0" lang="en-US" altLang="zh-CN"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咨询</a:t>
              </a:r>
              <a:r>
                <a:rPr kumimoji="0" lang="en-US" altLang="zh-CN" sz="1600" b="1" i="0" u="none" strike="noStrike" kern="0" cap="none" spc="0" normalizeH="0" baseline="0" noProof="0" dirty="0" smtClean="0">
                  <a:ln>
                    <a:noFill/>
                  </a:ln>
                  <a:solidFill>
                    <a:srgbClr val="FF0000"/>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a:t>
              </a: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顾问公司</a:t>
              </a:r>
              <a:endParaRPr kumimoji="0" lang="zh-CN" altLang="en-US" sz="1600" b="1" i="0" u="none" strike="noStrike" kern="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58" name="虚尾箭头 57"/>
            <p:cNvSpPr/>
            <p:nvPr/>
          </p:nvSpPr>
          <p:spPr bwMode="auto">
            <a:xfrm rot="5400000">
              <a:off x="4494653" y="5176629"/>
              <a:ext cx="643938" cy="1556949"/>
            </a:xfrm>
            <a:prstGeom prst="stripedRightArrow">
              <a:avLst>
                <a:gd name="adj1" fmla="val 84234"/>
                <a:gd name="adj2" fmla="val 42353"/>
              </a:avLst>
            </a:prstGeom>
            <a:solidFill>
              <a:srgbClr val="1DC4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仿宋_GB2312" pitchFamily="49" charset="-122"/>
                <a:ea typeface="仿宋_GB2312" pitchFamily="49" charset="-122"/>
              </a:endParaRPr>
            </a:p>
          </p:txBody>
        </p:sp>
        <p:sp>
          <p:nvSpPr>
            <p:cNvPr id="59" name="矩形 16"/>
            <p:cNvSpPr>
              <a:spLocks noChangeArrowheads="1"/>
            </p:cNvSpPr>
            <p:nvPr/>
          </p:nvSpPr>
          <p:spPr bwMode="auto">
            <a:xfrm>
              <a:off x="4166957" y="5703863"/>
              <a:ext cx="1319414" cy="456462"/>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中交集团所属各子公司</a:t>
              </a:r>
              <a:endParaRPr kumimoji="0" lang="zh-CN" altLang="en-US" sz="1600" b="1" i="0" u="none" strike="noStrike" kern="0" cap="none" spc="0" normalizeH="0" baseline="0" noProof="0" dirty="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60" name="虚尾箭头 59"/>
            <p:cNvSpPr/>
            <p:nvPr/>
          </p:nvSpPr>
          <p:spPr bwMode="auto">
            <a:xfrm rot="13934911">
              <a:off x="3688212" y="2578483"/>
              <a:ext cx="645976" cy="1558945"/>
            </a:xfrm>
            <a:prstGeom prst="stripedRightArrow">
              <a:avLst>
                <a:gd name="adj1" fmla="val 84234"/>
                <a:gd name="adj2" fmla="val 42353"/>
              </a:avLst>
            </a:prstGeom>
            <a:solidFill>
              <a:srgbClr val="1DC4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仿宋_GB2312" pitchFamily="49" charset="-122"/>
                <a:ea typeface="仿宋_GB2312" pitchFamily="49" charset="-122"/>
              </a:endParaRPr>
            </a:p>
          </p:txBody>
        </p:sp>
        <p:sp>
          <p:nvSpPr>
            <p:cNvPr id="61" name="矩形 18"/>
            <p:cNvSpPr>
              <a:spLocks noChangeArrowheads="1"/>
            </p:cNvSpPr>
            <p:nvPr/>
          </p:nvSpPr>
          <p:spPr bwMode="auto">
            <a:xfrm rot="19338684">
              <a:off x="3375960" y="3128632"/>
              <a:ext cx="1319415" cy="456462"/>
            </a:xfrm>
            <a:prstGeom prst="rect">
              <a:avLst/>
            </a:prstGeom>
            <a:noFill/>
            <a:ln w="9525" algn="ctr">
              <a:noFill/>
              <a:round/>
              <a:headEnd/>
              <a:tailEnd/>
            </a:ln>
            <a:effectLst>
              <a:outerShdw blurRad="50800" dist="38100" dir="2700000" algn="tl" rotWithShape="0">
                <a:prstClr val="black">
                  <a:alpha val="40000"/>
                </a:prst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国际财团</a:t>
              </a:r>
              <a:r>
                <a:rPr kumimoji="0" lang="en-US" altLang="zh-CN" sz="1600" b="1" i="0" u="none" strike="noStrike" kern="0" cap="none" spc="0" normalizeH="0" baseline="0" noProof="0" dirty="0" smtClean="0">
                  <a:ln>
                    <a:noFill/>
                  </a:ln>
                  <a:solidFill>
                    <a:srgbClr val="FF0000"/>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rPr>
                <a:t>金融机构</a:t>
              </a:r>
              <a:endParaRPr kumimoji="0" lang="zh-CN" altLang="en-US" sz="1600" b="1" i="0" u="none" strike="noStrike" kern="0" cap="none" spc="0" normalizeH="0" baseline="0" noProof="0" dirty="0">
                <a:ln>
                  <a:noFill/>
                </a:ln>
                <a:solidFill>
                  <a:sysClr val="window" lastClr="FFFFFF"/>
                </a:solidFill>
                <a:effectLst>
                  <a:glow rad="139700">
                    <a:srgbClr val="000000">
                      <a:satMod val="175000"/>
                      <a:alpha val="40000"/>
                    </a:srgbClr>
                  </a:glow>
                  <a:outerShdw blurRad="38100" dist="38100" dir="2700000" algn="tl">
                    <a:srgbClr val="000000">
                      <a:alpha val="43137"/>
                    </a:srgbClr>
                  </a:outerShdw>
                </a:effectLst>
                <a:uLnTx/>
                <a:uFillTx/>
                <a:latin typeface="微软雅黑" pitchFamily="34" charset="-122"/>
                <a:ea typeface="微软雅黑" pitchFamily="34" charset="-122"/>
              </a:endParaRPr>
            </a:p>
          </p:txBody>
        </p:sp>
      </p:grpSp>
      <p:sp>
        <p:nvSpPr>
          <p:cNvPr id="62" name="AutoShape 4"/>
          <p:cNvSpPr>
            <a:spLocks noChangeArrowheads="1"/>
          </p:cNvSpPr>
          <p:nvPr/>
        </p:nvSpPr>
        <p:spPr bwMode="gray">
          <a:xfrm>
            <a:off x="1428728" y="5357826"/>
            <a:ext cx="6500858" cy="1000131"/>
          </a:xfrm>
          <a:prstGeom prst="roundRect">
            <a:avLst>
              <a:gd name="adj" fmla="val 16667"/>
            </a:avLst>
          </a:prstGeom>
          <a:solidFill>
            <a:srgbClr val="25557B"/>
          </a:solidFill>
          <a:ln w="38100">
            <a:solidFill>
              <a:sysClr val="window" lastClr="FFFFFF"/>
            </a:solidFill>
            <a:round/>
            <a:headEnd/>
            <a:tailEnd/>
          </a:ln>
          <a:effectLst>
            <a:glow rad="101600">
              <a:srgbClr val="4F81BD">
                <a:satMod val="175000"/>
                <a:alpha val="40000"/>
              </a:srgbClr>
            </a:glow>
            <a:outerShdw dist="107763" dir="2700000" algn="ctr" rotWithShape="0">
              <a:sysClr val="window" lastClr="FFFFFF">
                <a:alpha val="50000"/>
              </a:sysClr>
            </a:outerShdw>
          </a:effectLst>
          <a:scene3d>
            <a:camera prst="orthographicFront"/>
            <a:lightRig rig="threePt" dir="t"/>
          </a:scene3d>
          <a:sp3d>
            <a:bevelT w="114300" prst="artDeco"/>
          </a:sp3d>
        </p:spPr>
        <p:txBody>
          <a:bodyPr wrap="none" anchor="ctr"/>
          <a:lstStyle/>
          <a:p>
            <a:pPr marL="0" marR="0" lvl="0" indent="0" algn="ctr" defTabSz="914400" eaLnBrk="1" fontAlgn="auto" latinLnBrk="1" hangingPunct="1">
              <a:lnSpc>
                <a:spcPts val="32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立足高端</a:t>
            </a:r>
            <a:r>
              <a:rPr kumimoji="1" lang="en-US" altLang="zh-CN"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a:t>
            </a:r>
            <a:r>
              <a:rPr kumimoji="1" lang="zh-CN" altLang="en-US"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致力于打造</a:t>
            </a:r>
            <a:r>
              <a:rPr kumimoji="1" lang="zh-CN" altLang="en-US" sz="2400" b="1" i="0" u="none" strike="noStrike" kern="0" cap="none" spc="0" normalizeH="0" baseline="0" noProof="0" dirty="0" smtClean="0">
                <a:ln>
                  <a:noFill/>
                </a:ln>
                <a:solidFill>
                  <a:srgbClr val="FFFF00"/>
                </a:solidFill>
                <a:effectLst/>
                <a:uLnTx/>
                <a:uFillTx/>
                <a:latin typeface="微软雅黑" pitchFamily="34" charset="-122"/>
                <a:ea typeface="微软雅黑" pitchFamily="34" charset="-122"/>
              </a:rPr>
              <a:t>国际管理型公司</a:t>
            </a:r>
          </a:p>
          <a:p>
            <a:pPr marL="0" marR="0" lvl="0" indent="0" algn="ctr" defTabSz="914400" eaLnBrk="1" fontAlgn="auto" latinLnBrk="1" hangingPunct="1">
              <a:lnSpc>
                <a:spcPts val="32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发挥外经</a:t>
            </a:r>
            <a:r>
              <a:rPr kumimoji="1" lang="zh-CN" altLang="en-US" sz="2400" b="1" i="0" u="none" strike="noStrike" kern="0" cap="none" spc="0" normalizeH="0" baseline="0" noProof="0" dirty="0" smtClean="0">
                <a:ln>
                  <a:noFill/>
                </a:ln>
                <a:solidFill>
                  <a:srgbClr val="FFFF00"/>
                </a:solidFill>
                <a:effectLst/>
                <a:uLnTx/>
                <a:uFillTx/>
                <a:latin typeface="微软雅黑" pitchFamily="34" charset="-122"/>
                <a:ea typeface="微软雅黑" pitchFamily="34" charset="-122"/>
              </a:rPr>
              <a:t>平台优势</a:t>
            </a:r>
            <a:r>
              <a:rPr kumimoji="1" lang="en-US" altLang="zh-CN" sz="2400" b="1" i="0" u="none" strike="noStrike" kern="0" cap="none" spc="0" normalizeH="0" baseline="0" noProof="0" dirty="0" smtClean="0">
                <a:ln>
                  <a:noFill/>
                </a:ln>
                <a:solidFill>
                  <a:srgbClr val="FFFF00"/>
                </a:solidFill>
                <a:effectLst/>
                <a:uLnTx/>
                <a:uFillTx/>
                <a:latin typeface="微软雅黑" pitchFamily="34" charset="-122"/>
                <a:ea typeface="微软雅黑" pitchFamily="34" charset="-122"/>
              </a:rPr>
              <a:t>,</a:t>
            </a:r>
            <a:r>
              <a:rPr kumimoji="1" lang="zh-CN" altLang="en-US" sz="2400" b="1" i="0" u="none" strike="noStrike" kern="0" cap="none" spc="0" normalizeH="0" baseline="0" noProof="0" dirty="0" smtClean="0">
                <a:ln>
                  <a:noFill/>
                </a:ln>
                <a:solidFill>
                  <a:srgbClr val="FFFF00"/>
                </a:solidFill>
                <a:effectLst/>
                <a:uLnTx/>
                <a:uFillTx/>
                <a:latin typeface="微软雅黑" pitchFamily="34" charset="-122"/>
                <a:ea typeface="微软雅黑" pitchFamily="34" charset="-122"/>
              </a:rPr>
              <a:t>引领</a:t>
            </a:r>
            <a:r>
              <a:rPr kumimoji="1" lang="zh-CN" altLang="en-US"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海外业务发展</a:t>
            </a:r>
            <a:endParaRPr kumimoji="1" lang="en-US" altLang="zh-CN" sz="2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1000" fill="hold"/>
                                        <p:tgtEl>
                                          <p:spTgt spid="49"/>
                                        </p:tgtEl>
                                        <p:attrNameLst>
                                          <p:attrName>ppt_w</p:attrName>
                                        </p:attrNameLst>
                                      </p:cBhvr>
                                      <p:tavLst>
                                        <p:tav tm="0">
                                          <p:val>
                                            <p:fltVal val="0"/>
                                          </p:val>
                                        </p:tav>
                                        <p:tav tm="100000">
                                          <p:val>
                                            <p:strVal val="#ppt_w"/>
                                          </p:val>
                                        </p:tav>
                                      </p:tavLst>
                                    </p:anim>
                                    <p:anim calcmode="lin" valueType="num">
                                      <p:cBhvr>
                                        <p:cTn id="15" dur="1000" fill="hold"/>
                                        <p:tgtEl>
                                          <p:spTgt spid="49"/>
                                        </p:tgtEl>
                                        <p:attrNameLst>
                                          <p:attrName>ppt_h</p:attrName>
                                        </p:attrNameLst>
                                      </p:cBhvr>
                                      <p:tavLst>
                                        <p:tav tm="0">
                                          <p:val>
                                            <p:fltVal val="0"/>
                                          </p:val>
                                        </p:tav>
                                        <p:tav tm="100000">
                                          <p:val>
                                            <p:strVal val="#ppt_h"/>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14308"/>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西方管理学界最新的企业发展理论</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34" name="矩形 33"/>
          <p:cNvSpPr/>
          <p:nvPr/>
        </p:nvSpPr>
        <p:spPr>
          <a:xfrm>
            <a:off x="823594" y="2208284"/>
            <a:ext cx="8320438" cy="461665"/>
          </a:xfrm>
          <a:prstGeom prst="rect">
            <a:avLst/>
          </a:prstGeom>
        </p:spPr>
        <p:txBody>
          <a:bodyPr wrap="square">
            <a:spAutoFit/>
          </a:bodyPr>
          <a:lstStyle/>
          <a:p>
            <a:pPr lvl="0" algn="l"/>
            <a:r>
              <a:rPr lang="zh-CN" altLang="en-US" sz="2400" b="1" dirty="0" smtClean="0">
                <a:latin typeface="微软雅黑" pitchFamily="34" charset="-122"/>
                <a:ea typeface="微软雅黑" pitchFamily="34" charset="-122"/>
              </a:rPr>
              <a:t>“企业不是赚钱的机器，而是要为社会发展创造价值。”</a:t>
            </a:r>
            <a:endParaRPr lang="en-US" sz="2400" b="1" dirty="0">
              <a:latin typeface="微软雅黑" pitchFamily="34" charset="-122"/>
              <a:ea typeface="微软雅黑" pitchFamily="34" charset="-122"/>
            </a:endParaRPr>
          </a:p>
        </p:txBody>
      </p:sp>
      <p:sp>
        <p:nvSpPr>
          <p:cNvPr id="35" name="AutoShape 4"/>
          <p:cNvSpPr>
            <a:spLocks noChangeArrowheads="1"/>
          </p:cNvSpPr>
          <p:nvPr/>
        </p:nvSpPr>
        <p:spPr bwMode="gray">
          <a:xfrm>
            <a:off x="500034" y="1500174"/>
            <a:ext cx="6715172" cy="642942"/>
          </a:xfrm>
          <a:prstGeom prst="roundRect">
            <a:avLst>
              <a:gd name="adj" fmla="val 16667"/>
            </a:avLst>
          </a:prstGeom>
          <a:solidFill>
            <a:srgbClr val="0070C0"/>
          </a:solidFill>
          <a:ln w="38100">
            <a:solidFill>
              <a:sysClr val="window" lastClr="FFFFFF"/>
            </a:solidFill>
            <a:round/>
            <a:headEnd/>
            <a:tailEnd/>
          </a:ln>
          <a:effectLst>
            <a:glow rad="101600">
              <a:srgbClr val="4F81BD">
                <a:satMod val="175000"/>
                <a:alpha val="40000"/>
              </a:srgbClr>
            </a:glow>
            <a:outerShdw dist="107763" dir="2700000" algn="ctr" rotWithShape="0">
              <a:sysClr val="window" lastClr="FFFFFF">
                <a:alpha val="50000"/>
              </a:sysClr>
            </a:outerShdw>
          </a:effectLst>
          <a:scene3d>
            <a:camera prst="orthographicFront"/>
            <a:lightRig rig="threePt" dir="t"/>
          </a:scene3d>
          <a:sp3d>
            <a:bevelT w="114300" prst="artDeco"/>
          </a:sp3d>
        </p:spPr>
        <p:txBody>
          <a:bodyPr wrap="none" anchor="ctr"/>
          <a:lstStyle/>
          <a:p>
            <a:pPr marL="0" marR="0" lvl="0" indent="0" algn="l" defTabSz="914400" eaLnBrk="1" fontAlgn="auto" latinLnBrk="1" hangingPunct="1">
              <a:lnSpc>
                <a:spcPct val="100000"/>
              </a:lnSpc>
              <a:spcBef>
                <a:spcPts val="0"/>
              </a:spcBef>
              <a:spcAft>
                <a:spcPts val="0"/>
              </a:spcAft>
              <a:buClrTx/>
              <a:buSzTx/>
              <a:buFontTx/>
              <a:buNone/>
              <a:tabLst/>
              <a:defRPr/>
            </a:pPr>
            <a:r>
              <a:rPr kumimoji="1" lang="zh-CN" altLang="en-US"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共享价值理论</a:t>
            </a:r>
            <a:r>
              <a:rPr kumimoji="1" lang="en-US" altLang="zh-CN"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a:t>
            </a:r>
            <a:r>
              <a:rPr kumimoji="1" lang="zh-CN" altLang="en-US"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哈佛大学麦克尔</a:t>
            </a:r>
            <a:r>
              <a:rPr kumimoji="1" lang="en-US" altLang="zh-CN"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a:t>
            </a:r>
            <a:r>
              <a:rPr kumimoji="1" lang="zh-CN" altLang="en-US"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波特</a:t>
            </a:r>
            <a:endParaRPr kumimoji="1" lang="zh-CN" altLang="en-US" sz="2800" b="1" i="0" u="none" strike="noStrike" kern="0" cap="none" spc="0" normalizeH="0" baseline="0" noProof="0" dirty="0">
              <a:ln>
                <a:noFill/>
              </a:ln>
              <a:solidFill>
                <a:sysClr val="window" lastClr="FFFFFF"/>
              </a:solidFill>
              <a:effectLst/>
              <a:uLnTx/>
              <a:uFillTx/>
              <a:latin typeface="华文新魏" pitchFamily="2" charset="-122"/>
              <a:ea typeface="华文新魏" pitchFamily="2" charset="-122"/>
            </a:endParaRPr>
          </a:p>
        </p:txBody>
      </p:sp>
      <p:sp>
        <p:nvSpPr>
          <p:cNvPr id="36" name="矩形 35"/>
          <p:cNvSpPr/>
          <p:nvPr/>
        </p:nvSpPr>
        <p:spPr>
          <a:xfrm>
            <a:off x="571472" y="4371811"/>
            <a:ext cx="4214842" cy="1200329"/>
          </a:xfrm>
          <a:prstGeom prst="rect">
            <a:avLst/>
          </a:prstGeom>
        </p:spPr>
        <p:txBody>
          <a:bodyPr wrap="square">
            <a:spAutoFit/>
          </a:bodyPr>
          <a:lstStyle/>
          <a:p>
            <a:pPr lvl="0" algn="l"/>
            <a:r>
              <a:rPr lang="zh-CN" altLang="en-US" sz="2400" b="1" dirty="0" smtClean="0">
                <a:latin typeface="微软雅黑" pitchFamily="34" charset="-122"/>
                <a:ea typeface="微软雅黑" pitchFamily="34" charset="-122"/>
              </a:rPr>
              <a:t>   “企业的竞争优势不在于科技创新等，而是要成为生态系统网络的组织者、领导者。”</a:t>
            </a:r>
            <a:endParaRPr lang="en-US" sz="2400" b="1" dirty="0">
              <a:latin typeface="微软雅黑" pitchFamily="34" charset="-122"/>
              <a:ea typeface="微软雅黑" pitchFamily="34" charset="-122"/>
            </a:endParaRPr>
          </a:p>
        </p:txBody>
      </p:sp>
      <p:sp>
        <p:nvSpPr>
          <p:cNvPr id="37" name="AutoShape 4"/>
          <p:cNvSpPr>
            <a:spLocks noChangeArrowheads="1"/>
          </p:cNvSpPr>
          <p:nvPr/>
        </p:nvSpPr>
        <p:spPr bwMode="gray">
          <a:xfrm>
            <a:off x="500034" y="2857496"/>
            <a:ext cx="6715172" cy="642942"/>
          </a:xfrm>
          <a:prstGeom prst="roundRect">
            <a:avLst>
              <a:gd name="adj" fmla="val 16667"/>
            </a:avLst>
          </a:prstGeom>
          <a:solidFill>
            <a:srgbClr val="0070C0"/>
          </a:solidFill>
          <a:ln w="38100">
            <a:solidFill>
              <a:sysClr val="window" lastClr="FFFFFF"/>
            </a:solidFill>
            <a:round/>
            <a:headEnd/>
            <a:tailEnd/>
          </a:ln>
          <a:effectLst>
            <a:glow rad="101600">
              <a:srgbClr val="4F81BD">
                <a:satMod val="175000"/>
                <a:alpha val="40000"/>
              </a:srgbClr>
            </a:glow>
            <a:outerShdw dist="107763" dir="2700000" algn="ctr" rotWithShape="0">
              <a:sysClr val="window" lastClr="FFFFFF">
                <a:alpha val="50000"/>
              </a:sysClr>
            </a:outerShdw>
          </a:effectLst>
          <a:scene3d>
            <a:camera prst="orthographicFront"/>
            <a:lightRig rig="threePt" dir="t"/>
          </a:scene3d>
          <a:sp3d>
            <a:bevelT w="114300" prst="artDeco"/>
          </a:sp3d>
        </p:spPr>
        <p:txBody>
          <a:bodyPr wrap="none" anchor="ctr"/>
          <a:lstStyle/>
          <a:p>
            <a:pPr marL="0" marR="0" lvl="0" indent="0" algn="l" defTabSz="914400" eaLnBrk="1" fontAlgn="auto" latinLnBrk="1" hangingPunct="1">
              <a:lnSpc>
                <a:spcPct val="100000"/>
              </a:lnSpc>
              <a:spcBef>
                <a:spcPts val="0"/>
              </a:spcBef>
              <a:spcAft>
                <a:spcPts val="0"/>
              </a:spcAft>
              <a:buClrTx/>
              <a:buSzTx/>
              <a:buFontTx/>
              <a:buNone/>
              <a:tabLst/>
              <a:defRPr/>
            </a:pPr>
            <a:r>
              <a:rPr kumimoji="1" lang="zh-CN" altLang="en-US"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生态系统网络理论</a:t>
            </a:r>
            <a:r>
              <a:rPr kumimoji="1" lang="en-US" altLang="zh-CN"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a:t>
            </a:r>
            <a:r>
              <a:rPr kumimoji="1" lang="zh-CN" altLang="en-US" sz="2800" b="1" i="0" u="none" strike="noStrike" kern="0" cap="none" spc="0" normalizeH="0" baseline="0" noProof="0" dirty="0" smtClean="0">
                <a:ln>
                  <a:noFill/>
                </a:ln>
                <a:solidFill>
                  <a:sysClr val="window" lastClr="FFFFFF"/>
                </a:solidFill>
                <a:effectLst/>
                <a:uLnTx/>
                <a:uFillTx/>
                <a:latin typeface="华文新魏" pitchFamily="2" charset="-122"/>
                <a:ea typeface="华文新魏" pitchFamily="2" charset="-122"/>
              </a:rPr>
              <a:t>波士顿咨询公司</a:t>
            </a:r>
            <a:endParaRPr kumimoji="1" lang="zh-CN" altLang="en-US" sz="2800" b="1" i="0" u="none" strike="noStrike" kern="0" cap="none" spc="0" normalizeH="0" baseline="0" noProof="0" dirty="0">
              <a:ln>
                <a:noFill/>
              </a:ln>
              <a:solidFill>
                <a:sysClr val="window" lastClr="FFFFFF"/>
              </a:solidFill>
              <a:effectLst/>
              <a:uLnTx/>
              <a:uFillTx/>
              <a:latin typeface="华文新魏" pitchFamily="2" charset="-122"/>
              <a:ea typeface="华文新魏" pitchFamily="2" charset="-122"/>
            </a:endParaRPr>
          </a:p>
        </p:txBody>
      </p:sp>
      <p:pic>
        <p:nvPicPr>
          <p:cNvPr id="38" name="Picture 1" descr="C:\Program Files\Tencent\QQ\Users\782735558\Image\1Y$355NOZ{Q0HX{8ERU[}GV.jpg"/>
          <p:cNvPicPr>
            <a:picLocks noChangeAspect="1" noChangeArrowheads="1"/>
          </p:cNvPicPr>
          <p:nvPr/>
        </p:nvPicPr>
        <p:blipFill>
          <a:blip r:embed="rId2" cstate="print"/>
          <a:srcRect/>
          <a:stretch>
            <a:fillRect/>
          </a:stretch>
        </p:blipFill>
        <p:spPr bwMode="auto">
          <a:xfrm>
            <a:off x="4857752" y="3643314"/>
            <a:ext cx="4173870" cy="27860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34" grpId="0"/>
      <p:bldP spid="35" grpId="0" animBg="1"/>
      <p:bldP spid="36"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中国港湾发展战略目标</a:t>
            </a:r>
          </a:p>
        </p:txBody>
      </p:sp>
      <p:sp>
        <p:nvSpPr>
          <p:cNvPr id="4" name="Line 83"/>
          <p:cNvSpPr>
            <a:spLocks noChangeShapeType="1"/>
          </p:cNvSpPr>
          <p:nvPr/>
        </p:nvSpPr>
        <p:spPr bwMode="black">
          <a:xfrm>
            <a:off x="1043608"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pic>
        <p:nvPicPr>
          <p:cNvPr id="40" name="图示 3"/>
          <p:cNvPicPr>
            <a:picLocks noChangeArrowheads="1"/>
          </p:cNvPicPr>
          <p:nvPr/>
        </p:nvPicPr>
        <p:blipFill>
          <a:blip r:embed="rId3" cstate="screen">
            <a:duotone>
              <a:prstClr val="black"/>
              <a:srgbClr val="8064A2">
                <a:tint val="45000"/>
                <a:satMod val="400000"/>
              </a:srgbClr>
            </a:duotone>
            <a:extLst>
              <a:ext uri="{28A0092B-C50C-407E-A947-70E740481C1C}">
                <a14:useLocalDpi xmlns:a14="http://schemas.microsoft.com/office/drawing/2010/main"/>
              </a:ext>
            </a:extLst>
          </a:blip>
          <a:srcRect/>
          <a:stretch>
            <a:fillRect/>
          </a:stretch>
        </p:blipFill>
        <p:spPr bwMode="auto">
          <a:xfrm>
            <a:off x="874512" y="1571612"/>
            <a:ext cx="7698016" cy="4429156"/>
          </a:xfrm>
          <a:prstGeom prst="rect">
            <a:avLst/>
          </a:prstGeom>
          <a:noFill/>
          <a:ln w="9525">
            <a:noFill/>
            <a:miter lim="800000"/>
            <a:headEnd/>
            <a:tailEnd/>
          </a:ln>
        </p:spPr>
      </p:pic>
      <p:sp>
        <p:nvSpPr>
          <p:cNvPr id="41" name="圆角矩形标注 5"/>
          <p:cNvSpPr>
            <a:spLocks noChangeArrowheads="1"/>
          </p:cNvSpPr>
          <p:nvPr/>
        </p:nvSpPr>
        <p:spPr bwMode="auto">
          <a:xfrm>
            <a:off x="874512" y="2714620"/>
            <a:ext cx="2571768" cy="1368425"/>
          </a:xfrm>
          <a:prstGeom prst="wedgeRoundRectCallout">
            <a:avLst>
              <a:gd name="adj1" fmla="val 1864"/>
              <a:gd name="adj2" fmla="val 85391"/>
              <a:gd name="adj3" fmla="val 16667"/>
            </a:avLst>
          </a:prstGeom>
          <a:noFill/>
          <a:ln w="28575" cmpd="sng">
            <a:solidFill>
              <a:schemeClr val="accent6">
                <a:lumMod val="60000"/>
                <a:lumOff val="40000"/>
              </a:schemeClr>
            </a:solidFill>
            <a:prstDash val="sysDash"/>
            <a:miter lim="800000"/>
            <a:headEnd/>
            <a:tailEnd/>
          </a:ln>
          <a:effectLst>
            <a:outerShdw dist="20000" dir="5400000" algn="ctr" rotWithShape="0">
              <a:srgbClr val="000000">
                <a:alpha val="35999"/>
              </a:srgbClr>
            </a:outerShdw>
          </a:effectLst>
        </p:spPr>
        <p:txBody>
          <a:bodyPr/>
          <a:lstStyle/>
          <a:p>
            <a:pPr marL="0" marR="0" lvl="0" indent="0" algn="l" defTabSz="912813"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第一层面</a:t>
            </a:r>
            <a:r>
              <a:rPr kumimoji="1"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：国际</a:t>
            </a:r>
            <a:r>
              <a:rPr kumimoji="0"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海事</a:t>
            </a:r>
            <a:r>
              <a:rPr kumimoji="0"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工程及</a:t>
            </a:r>
            <a:r>
              <a:rPr kumimoji="0"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相关建筑领域</a:t>
            </a:r>
            <a:r>
              <a:rPr kumimoji="0"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一体化服务，价值链</a:t>
            </a:r>
            <a:r>
              <a:rPr kumimoji="0"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rPr>
              <a:t>合格</a:t>
            </a:r>
            <a:r>
              <a:rPr kumimoji="0"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的组织者和领导者。</a:t>
            </a:r>
            <a:endPar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2" name="圆角矩形标注 7"/>
          <p:cNvSpPr>
            <a:spLocks noChangeArrowheads="1"/>
          </p:cNvSpPr>
          <p:nvPr/>
        </p:nvSpPr>
        <p:spPr bwMode="auto">
          <a:xfrm>
            <a:off x="4160660" y="4357694"/>
            <a:ext cx="2590802" cy="1285884"/>
          </a:xfrm>
          <a:prstGeom prst="wedgeRoundRectCallout">
            <a:avLst>
              <a:gd name="adj1" fmla="val -54089"/>
              <a:gd name="adj2" fmla="val -83235"/>
              <a:gd name="adj3" fmla="val 16667"/>
            </a:avLst>
          </a:prstGeom>
          <a:noFill/>
          <a:ln w="28575" cmpd="sng">
            <a:solidFill>
              <a:srgbClr val="00B050"/>
            </a:solidFill>
            <a:prstDash val="sysDash"/>
            <a:miter lim="800000"/>
            <a:headEnd/>
            <a:tailEnd/>
          </a:ln>
          <a:effectLst>
            <a:outerShdw dist="20000" dir="5400000" algn="ctr" rotWithShape="0">
              <a:srgbClr val="000000">
                <a:alpha val="35999"/>
              </a:srgbClr>
            </a:outerShdw>
          </a:effectLst>
        </p:spPr>
        <p:txBody>
          <a:bodyPr/>
          <a:lstStyle/>
          <a:p>
            <a:pPr marL="0" marR="0" lvl="0" indent="0" algn="l" defTabSz="912813"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第二层面</a:t>
            </a:r>
            <a:r>
              <a:rPr kumimoji="1"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：国际海事</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工程及</a:t>
            </a:r>
            <a:r>
              <a:rPr kumimoji="1"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相关建筑领域</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一体化服务，价值链</a:t>
            </a:r>
            <a:r>
              <a:rPr kumimoji="1"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rPr>
              <a:t>优秀</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的组织者和领导者 。</a:t>
            </a:r>
          </a:p>
        </p:txBody>
      </p:sp>
      <p:sp>
        <p:nvSpPr>
          <p:cNvPr id="43" name="圆角矩形标注 8"/>
          <p:cNvSpPr>
            <a:spLocks noChangeArrowheads="1"/>
          </p:cNvSpPr>
          <p:nvPr/>
        </p:nvSpPr>
        <p:spPr bwMode="auto">
          <a:xfrm>
            <a:off x="3589156" y="1500174"/>
            <a:ext cx="2590801" cy="1214446"/>
          </a:xfrm>
          <a:prstGeom prst="wedgeRoundRectCallout">
            <a:avLst>
              <a:gd name="adj1" fmla="val 45912"/>
              <a:gd name="adj2" fmla="val 66877"/>
              <a:gd name="adj3" fmla="val 16667"/>
            </a:avLst>
          </a:prstGeom>
          <a:noFill/>
          <a:ln w="28575" cmpd="sng">
            <a:solidFill>
              <a:srgbClr val="7030A0"/>
            </a:solidFill>
            <a:prstDash val="sysDash"/>
            <a:miter lim="800000"/>
            <a:headEnd/>
            <a:tailEnd/>
          </a:ln>
          <a:effectLst>
            <a:outerShdw dist="20000" dir="5400000" algn="ctr" rotWithShape="0">
              <a:srgbClr val="000000">
                <a:alpha val="35999"/>
              </a:srgbClr>
            </a:outerShdw>
          </a:effectLst>
        </p:spPr>
        <p:txBody>
          <a:bodyPr/>
          <a:lstStyle/>
          <a:p>
            <a:pPr lvl="0" defTabSz="912813" fontAlgn="auto">
              <a:spcBef>
                <a:spcPts val="0"/>
              </a:spcBef>
              <a:spcAft>
                <a:spcPts val="0"/>
              </a:spcAft>
              <a:defRPr/>
            </a:pPr>
            <a:r>
              <a:rPr kumimoji="0"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a:t>
            </a:r>
            <a:r>
              <a:rPr lang="zh-CN" altLang="en-US" sz="1600" b="1" kern="0" dirty="0">
                <a:solidFill>
                  <a:sysClr val="windowText" lastClr="000000"/>
                </a:solidFill>
                <a:latin typeface="微软雅黑" pitchFamily="34" charset="-122"/>
                <a:ea typeface="微软雅黑" pitchFamily="34" charset="-122"/>
              </a:rPr>
              <a:t>第三层面：国际</a:t>
            </a:r>
            <a:r>
              <a:rPr lang="zh-CN" altLang="en-US" sz="1600" b="1" kern="0" dirty="0">
                <a:solidFill>
                  <a:srgbClr val="C00000"/>
                </a:solidFill>
                <a:latin typeface="微软雅黑" pitchFamily="34" charset="-122"/>
                <a:ea typeface="微软雅黑" pitchFamily="34" charset="-122"/>
              </a:rPr>
              <a:t>交通基础设施</a:t>
            </a:r>
            <a:r>
              <a:rPr lang="zh-CN" altLang="en-US" sz="1600" b="1" kern="0" dirty="0">
                <a:solidFill>
                  <a:sysClr val="windowText" lastClr="000000"/>
                </a:solidFill>
                <a:latin typeface="微软雅黑" pitchFamily="34" charset="-122"/>
                <a:ea typeface="微软雅黑" pitchFamily="34" charset="-122"/>
              </a:rPr>
              <a:t>及相关建筑领域一体化服务价值</a:t>
            </a:r>
            <a:r>
              <a:rPr lang="zh-CN" altLang="en-US" sz="1600" b="1" kern="0" dirty="0" smtClean="0">
                <a:solidFill>
                  <a:sysClr val="windowText" lastClr="000000"/>
                </a:solidFill>
                <a:latin typeface="微软雅黑" pitchFamily="34" charset="-122"/>
                <a:ea typeface="微软雅黑" pitchFamily="34" charset="-122"/>
              </a:rPr>
              <a:t>链</a:t>
            </a:r>
            <a:r>
              <a:rPr lang="zh-CN" altLang="en-US" sz="2000" b="1" kern="0" dirty="0">
                <a:solidFill>
                  <a:srgbClr val="C00000"/>
                </a:solidFill>
                <a:latin typeface="微软雅黑" pitchFamily="34" charset="-122"/>
                <a:ea typeface="微软雅黑" pitchFamily="34" charset="-122"/>
              </a:rPr>
              <a:t>卓越</a:t>
            </a:r>
            <a:r>
              <a:rPr lang="zh-CN" altLang="en-US" sz="1600" b="1" kern="0" dirty="0" smtClean="0">
                <a:solidFill>
                  <a:sysClr val="windowText" lastClr="000000"/>
                </a:solidFill>
                <a:latin typeface="微软雅黑" pitchFamily="34" charset="-122"/>
                <a:ea typeface="微软雅黑" pitchFamily="34" charset="-122"/>
              </a:rPr>
              <a:t>的</a:t>
            </a:r>
            <a:r>
              <a:rPr lang="zh-CN" altLang="en-US" sz="1600" b="1" kern="0" dirty="0">
                <a:solidFill>
                  <a:sysClr val="windowText" lastClr="000000"/>
                </a:solidFill>
                <a:latin typeface="微软雅黑" pitchFamily="34" charset="-122"/>
                <a:ea typeface="微软雅黑" pitchFamily="34" charset="-122"/>
              </a:rPr>
              <a:t>组织者和领导者</a:t>
            </a:r>
            <a:r>
              <a:rPr lang="zh-CN" altLang="en-US" sz="1600" b="1" i="1" kern="0" dirty="0">
                <a:solidFill>
                  <a:sysClr val="windowText" lastClr="000000"/>
                </a:solidFill>
                <a:latin typeface="微软雅黑" pitchFamily="34" charset="-122"/>
                <a:ea typeface="微软雅黑" pitchFamily="34" charset="-122"/>
              </a:rPr>
              <a:t>。</a:t>
            </a:r>
            <a:endParaRPr kumimoji="0" lang="zh-CN" altLang="en-US" sz="1600" b="1" i="1"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marL="0" marR="0" lvl="0" indent="0" algn="l" defTabSz="912813"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4" name="Rectangle 50"/>
          <p:cNvSpPr>
            <a:spLocks noChangeArrowheads="1"/>
          </p:cNvSpPr>
          <p:nvPr/>
        </p:nvSpPr>
        <p:spPr bwMode="auto">
          <a:xfrm>
            <a:off x="2071670" y="4786322"/>
            <a:ext cx="982844" cy="306387"/>
          </a:xfrm>
          <a:prstGeom prst="rect">
            <a:avLst/>
          </a:prstGeom>
          <a:noFill/>
          <a:ln w="9525" cap="flat" cmpd="sng" algn="ctr">
            <a:no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2010</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年</a:t>
            </a:r>
          </a:p>
        </p:txBody>
      </p:sp>
      <p:sp>
        <p:nvSpPr>
          <p:cNvPr id="45" name="Rectangle 50"/>
          <p:cNvSpPr>
            <a:spLocks noChangeArrowheads="1"/>
          </p:cNvSpPr>
          <p:nvPr/>
        </p:nvSpPr>
        <p:spPr bwMode="auto">
          <a:xfrm>
            <a:off x="4000496" y="3500438"/>
            <a:ext cx="982844" cy="304800"/>
          </a:xfrm>
          <a:prstGeom prst="rect">
            <a:avLst/>
          </a:prstGeom>
          <a:noFill/>
          <a:ln w="9525" cap="flat" cmpd="sng" algn="ctr">
            <a:no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2015</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年</a:t>
            </a:r>
          </a:p>
        </p:txBody>
      </p:sp>
      <p:sp>
        <p:nvSpPr>
          <p:cNvPr id="46" name="Rectangle 50"/>
          <p:cNvSpPr>
            <a:spLocks noChangeArrowheads="1"/>
          </p:cNvSpPr>
          <p:nvPr/>
        </p:nvSpPr>
        <p:spPr bwMode="auto">
          <a:xfrm>
            <a:off x="6572264" y="2928934"/>
            <a:ext cx="942944" cy="304800"/>
          </a:xfrm>
          <a:prstGeom prst="rect">
            <a:avLst/>
          </a:prstGeom>
          <a:noFill/>
          <a:ln w="9525" cap="flat" cmpd="sng" algn="ctr">
            <a:no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2020</a:t>
            </a:r>
            <a:r>
              <a:rPr kumimoji="1" lang="zh-CN" altLang="en-US" sz="16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9"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1000" fill="hold"/>
                                        <p:tgtEl>
                                          <p:spTgt spid="40"/>
                                        </p:tgtEl>
                                        <p:attrNameLst>
                                          <p:attrName>ppt_x</p:attrName>
                                        </p:attrNameLst>
                                      </p:cBhvr>
                                      <p:tavLst>
                                        <p:tav tm="0">
                                          <p:val>
                                            <p:strVal val="#ppt_x-.2"/>
                                          </p:val>
                                        </p:tav>
                                        <p:tav tm="100000">
                                          <p:val>
                                            <p:strVal val="#ppt_x"/>
                                          </p:val>
                                        </p:tav>
                                      </p:tavLst>
                                    </p:anim>
                                    <p:anim calcmode="lin" valueType="num">
                                      <p:cBhvr>
                                        <p:cTn id="15"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linds(horizontal)">
                                      <p:cBhvr>
                                        <p:cTn id="20" dur="500"/>
                                        <p:tgtEl>
                                          <p:spTgt spid="44"/>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linds(horizontal)">
                                      <p:cBhvr>
                                        <p:cTn id="29" dur="500"/>
                                        <p:tgtEl>
                                          <p:spTgt spid="45"/>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1000" fill="hold"/>
                                        <p:tgtEl>
                                          <p:spTgt spid="42"/>
                                        </p:tgtEl>
                                        <p:attrNameLst>
                                          <p:attrName>ppt_x</p:attrName>
                                        </p:attrNameLst>
                                      </p:cBhvr>
                                      <p:tavLst>
                                        <p:tav tm="0">
                                          <p:val>
                                            <p:strVal val="#ppt_x-.2"/>
                                          </p:val>
                                        </p:tav>
                                        <p:tav tm="100000">
                                          <p:val>
                                            <p:strVal val="#ppt_x"/>
                                          </p:val>
                                        </p:tav>
                                      </p:tavLst>
                                    </p:anim>
                                    <p:anim calcmode="lin" valueType="num">
                                      <p:cBhvr>
                                        <p:cTn id="33"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2"/>
                                        </p:tgtEl>
                                      </p:cBhvr>
                                    </p:animEffect>
                                  </p:childTnLst>
                                </p:cTn>
                              </p:par>
                            </p:childTnLst>
                          </p:cTn>
                        </p:par>
                        <p:par>
                          <p:cTn id="35" fill="hold">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linds(horizontal)">
                                      <p:cBhvr>
                                        <p:cTn id="38" dur="500"/>
                                        <p:tgtEl>
                                          <p:spTgt spid="4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1" grpId="0" animBg="1"/>
      <p:bldP spid="42" grpId="0" animBg="1"/>
      <p:bldP spid="43" grpId="0" animBg="1"/>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a:spLocks noGrp="1" noChangeArrowheads="1"/>
          </p:cNvSpPr>
          <p:nvPr>
            <p:ph type="title"/>
          </p:nvPr>
        </p:nvSpPr>
        <p:spPr>
          <a:xfrm>
            <a:off x="1187624" y="332656"/>
            <a:ext cx="5178434" cy="685800"/>
          </a:xfrm>
        </p:spPr>
        <p:txBody>
          <a:bodyPr/>
          <a:lstStyle/>
          <a:p>
            <a:r>
              <a:rPr lang="zh-CN" altLang="en-US" dirty="0" smtClean="0">
                <a:solidFill>
                  <a:schemeClr val="bg1"/>
                </a:solidFill>
                <a:latin typeface="微软雅黑" pitchFamily="34" charset="-122"/>
                <a:ea typeface="微软雅黑" pitchFamily="34" charset="-122"/>
              </a:rPr>
              <a:t>国内交通基建市场</a:t>
            </a:r>
            <a:endParaRPr lang="en-US" altLang="zh-CN" dirty="0">
              <a:solidFill>
                <a:schemeClr val="bg1"/>
              </a:solidFill>
              <a:latin typeface="微软雅黑" pitchFamily="34" charset="-122"/>
              <a:ea typeface="微软雅黑" pitchFamily="34" charset="-122"/>
            </a:endParaRPr>
          </a:p>
        </p:txBody>
      </p:sp>
      <p:sp>
        <p:nvSpPr>
          <p:cNvPr id="35" name="Line 83"/>
          <p:cNvSpPr>
            <a:spLocks noChangeShapeType="1"/>
          </p:cNvSpPr>
          <p:nvPr/>
        </p:nvSpPr>
        <p:spPr bwMode="black">
          <a:xfrm>
            <a:off x="1043608"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4"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grpSp>
        <p:nvGrpSpPr>
          <p:cNvPr id="17" name="组合 16"/>
          <p:cNvGrpSpPr/>
          <p:nvPr/>
        </p:nvGrpSpPr>
        <p:grpSpPr>
          <a:xfrm>
            <a:off x="1874139" y="1471632"/>
            <a:ext cx="5070475" cy="4814888"/>
            <a:chOff x="1789081" y="1471632"/>
            <a:chExt cx="5070475" cy="4814888"/>
          </a:xfrm>
        </p:grpSpPr>
        <p:sp>
          <p:nvSpPr>
            <p:cNvPr id="18" name="AutoShape 4"/>
            <p:cNvSpPr>
              <a:spLocks noChangeArrowheads="1"/>
            </p:cNvSpPr>
            <p:nvPr/>
          </p:nvSpPr>
          <p:spPr bwMode="gray">
            <a:xfrm flipH="1">
              <a:off x="2416144" y="2033607"/>
              <a:ext cx="1873250" cy="1873250"/>
            </a:xfrm>
            <a:prstGeom prst="rtTriangle">
              <a:avLst/>
            </a:prstGeom>
            <a:gradFill rotWithShape="1">
              <a:gsLst>
                <a:gs pos="0">
                  <a:srgbClr val="25557B"/>
                </a:gs>
                <a:gs pos="100000">
                  <a:srgbClr val="25557B">
                    <a:gamma/>
                    <a:tint val="45490"/>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Line 5"/>
            <p:cNvSpPr>
              <a:spLocks noChangeShapeType="1"/>
            </p:cNvSpPr>
            <p:nvPr/>
          </p:nvSpPr>
          <p:spPr bwMode="gray">
            <a:xfrm>
              <a:off x="4322731" y="1471632"/>
              <a:ext cx="0" cy="4814888"/>
            </a:xfrm>
            <a:prstGeom prst="line">
              <a:avLst/>
            </a:prstGeom>
            <a:noFill/>
            <a:ln w="9525">
              <a:solidFill>
                <a:srgbClr val="080808"/>
              </a:solidFill>
              <a:prstDash val="lgDash"/>
              <a:round/>
              <a:headEnd type="stealth" w="med" len="me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6"/>
            <p:cNvSpPr>
              <a:spLocks noChangeArrowheads="1"/>
            </p:cNvSpPr>
            <p:nvPr/>
          </p:nvSpPr>
          <p:spPr bwMode="gray">
            <a:xfrm>
              <a:off x="4348131" y="2033607"/>
              <a:ext cx="1873250" cy="1873250"/>
            </a:xfrm>
            <a:prstGeom prst="rtTriangle">
              <a:avLst/>
            </a:prstGeom>
            <a:gradFill rotWithShape="1">
              <a:gsLst>
                <a:gs pos="0">
                  <a:srgbClr val="E4C244"/>
                </a:gs>
                <a:gs pos="100000">
                  <a:srgbClr val="E4C244">
                    <a:gamma/>
                    <a:tint val="54510"/>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AutoShape 7"/>
            <p:cNvSpPr>
              <a:spLocks noChangeArrowheads="1"/>
            </p:cNvSpPr>
            <p:nvPr/>
          </p:nvSpPr>
          <p:spPr bwMode="gray">
            <a:xfrm rot="5400000">
              <a:off x="4349719" y="3975120"/>
              <a:ext cx="1873250" cy="1873250"/>
            </a:xfrm>
            <a:prstGeom prst="rtTriangle">
              <a:avLst/>
            </a:prstGeom>
            <a:gradFill rotWithShape="1">
              <a:gsLst>
                <a:gs pos="0">
                  <a:srgbClr val="A18317"/>
                </a:gs>
                <a:gs pos="100000">
                  <a:srgbClr val="A18317">
                    <a:gamma/>
                    <a:tint val="57647"/>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AutoShape 8"/>
            <p:cNvSpPr>
              <a:spLocks noChangeArrowheads="1"/>
            </p:cNvSpPr>
            <p:nvPr/>
          </p:nvSpPr>
          <p:spPr bwMode="gray">
            <a:xfrm rot="16200000" flipH="1">
              <a:off x="2417731" y="3975120"/>
              <a:ext cx="1873250" cy="1873250"/>
            </a:xfrm>
            <a:prstGeom prst="rtTriangle">
              <a:avLst/>
            </a:prstGeom>
            <a:gradFill rotWithShape="1">
              <a:gsLst>
                <a:gs pos="0">
                  <a:srgbClr val="153047"/>
                </a:gs>
                <a:gs pos="100000">
                  <a:srgbClr val="153047">
                    <a:gamma/>
                    <a:tint val="60784"/>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9"/>
            <p:cNvSpPr>
              <a:spLocks noChangeShapeType="1"/>
            </p:cNvSpPr>
            <p:nvPr/>
          </p:nvSpPr>
          <p:spPr bwMode="gray">
            <a:xfrm>
              <a:off x="1789081" y="3943370"/>
              <a:ext cx="5070475" cy="0"/>
            </a:xfrm>
            <a:prstGeom prst="line">
              <a:avLst/>
            </a:prstGeom>
            <a:noFill/>
            <a:ln w="9525">
              <a:solidFill>
                <a:srgbClr val="080808"/>
              </a:solidFill>
              <a:prstDash val="lgDash"/>
              <a:round/>
              <a:headEnd/>
              <a:tailEnd type="stealth"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4" name="Rectangle 10"/>
          <p:cNvSpPr>
            <a:spLocks noChangeArrowheads="1"/>
          </p:cNvSpPr>
          <p:nvPr/>
        </p:nvSpPr>
        <p:spPr bwMode="gray">
          <a:xfrm>
            <a:off x="727968" y="2056147"/>
            <a:ext cx="2571768" cy="1015663"/>
          </a:xfrm>
          <a:prstGeom prst="rect">
            <a:avLst/>
          </a:prstGeom>
          <a:noFill/>
          <a:ln w="28575" algn="ctr">
            <a:solidFill>
              <a:srgbClr val="7030A0"/>
            </a:solidFill>
            <a:prstDash val="sysDash"/>
            <a:miter lim="800000"/>
            <a:headEnd/>
            <a:tailEnd/>
          </a:ln>
          <a:effectLst/>
        </p:spPr>
        <p:txBody>
          <a:bodyPr wrap="square">
            <a:spAutoFit/>
          </a:bodyPr>
          <a:lstStyle/>
          <a:p>
            <a:pPr lvl="0"/>
            <a:r>
              <a:rPr lang="zh-CN" altLang="en-US" sz="2000" b="1" dirty="0" smtClean="0">
                <a:latin typeface="微软雅黑" pitchFamily="34" charset="-122"/>
                <a:ea typeface="微软雅黑" pitchFamily="34" charset="-122"/>
              </a:rPr>
              <a:t>国内基建行业快速增长的态势出现回落，</a:t>
            </a:r>
            <a:r>
              <a:rPr lang="zh-CN" altLang="en-US" sz="2000" b="1" dirty="0" smtClean="0">
                <a:solidFill>
                  <a:srgbClr val="FF0000"/>
                </a:solidFill>
                <a:latin typeface="微软雅黑" pitchFamily="34" charset="-122"/>
                <a:ea typeface="微软雅黑" pitchFamily="34" charset="-122"/>
              </a:rPr>
              <a:t>市场整体环境严峻</a:t>
            </a:r>
            <a:endParaRPr lang="zh-CN" altLang="en-US" sz="2000" b="1" dirty="0">
              <a:solidFill>
                <a:srgbClr val="FF0000"/>
              </a:solidFill>
              <a:latin typeface="微软雅黑" pitchFamily="34" charset="-122"/>
              <a:ea typeface="微软雅黑" pitchFamily="34" charset="-122"/>
            </a:endParaRPr>
          </a:p>
        </p:txBody>
      </p:sp>
      <p:sp>
        <p:nvSpPr>
          <p:cNvPr id="25" name="Rectangle 10"/>
          <p:cNvSpPr>
            <a:spLocks noChangeArrowheads="1"/>
          </p:cNvSpPr>
          <p:nvPr/>
        </p:nvSpPr>
        <p:spPr bwMode="gray">
          <a:xfrm>
            <a:off x="5657190" y="2071678"/>
            <a:ext cx="2500330" cy="1015663"/>
          </a:xfrm>
          <a:prstGeom prst="rect">
            <a:avLst/>
          </a:prstGeom>
          <a:noFill/>
          <a:ln w="28575" algn="ctr">
            <a:solidFill>
              <a:srgbClr val="7030A0"/>
            </a:solidFill>
            <a:prstDash val="sysDash"/>
            <a:miter lim="800000"/>
            <a:headEnd/>
            <a:tailEnd/>
          </a:ln>
          <a:effectLst/>
        </p:spPr>
        <p:txBody>
          <a:bodyPr wrap="square">
            <a:spAutoFit/>
          </a:bodyPr>
          <a:lstStyle/>
          <a:p>
            <a:pPr lvl="0"/>
            <a:r>
              <a:rPr lang="zh-CN" altLang="en-US" sz="2000" b="1" dirty="0" smtClean="0">
                <a:latin typeface="微软雅黑" pitchFamily="34" charset="-122"/>
                <a:ea typeface="微软雅黑" pitchFamily="34" charset="-122"/>
              </a:rPr>
              <a:t>行业存在过剩产能，</a:t>
            </a:r>
            <a:r>
              <a:rPr lang="zh-CN" altLang="en-US" sz="2000" b="1" dirty="0" smtClean="0">
                <a:solidFill>
                  <a:srgbClr val="FF0000"/>
                </a:solidFill>
                <a:latin typeface="微软雅黑" pitchFamily="34" charset="-122"/>
                <a:ea typeface="微软雅黑" pitchFamily="34" charset="-122"/>
              </a:rPr>
              <a:t>竞争激烈</a:t>
            </a:r>
            <a:r>
              <a:rPr lang="zh-CN" altLang="en-US" sz="2000" b="1" dirty="0" smtClean="0">
                <a:latin typeface="微软雅黑" pitchFamily="34" charset="-122"/>
                <a:ea typeface="微软雅黑" pitchFamily="34" charset="-122"/>
              </a:rPr>
              <a:t>，企业利润率低、经营风险高</a:t>
            </a:r>
            <a:endParaRPr lang="zh-CN" altLang="en-US" sz="2000" dirty="0">
              <a:latin typeface="微软雅黑" pitchFamily="34" charset="-122"/>
              <a:ea typeface="微软雅黑" pitchFamily="34" charset="-122"/>
            </a:endParaRPr>
          </a:p>
        </p:txBody>
      </p:sp>
      <p:sp>
        <p:nvSpPr>
          <p:cNvPr id="28" name="Rectangle 10"/>
          <p:cNvSpPr>
            <a:spLocks noChangeArrowheads="1"/>
          </p:cNvSpPr>
          <p:nvPr/>
        </p:nvSpPr>
        <p:spPr bwMode="gray">
          <a:xfrm>
            <a:off x="799406" y="4904914"/>
            <a:ext cx="2500331" cy="1015663"/>
          </a:xfrm>
          <a:prstGeom prst="rect">
            <a:avLst/>
          </a:prstGeom>
          <a:noFill/>
          <a:ln w="28575" algn="ctr">
            <a:solidFill>
              <a:srgbClr val="7030A0"/>
            </a:solidFill>
            <a:prstDash val="sysDash"/>
            <a:miter lim="800000"/>
            <a:headEnd/>
            <a:tailEnd/>
          </a:ln>
          <a:effectLst/>
        </p:spPr>
        <p:txBody>
          <a:bodyPr wrap="square">
            <a:spAutoFit/>
          </a:bodyPr>
          <a:lstStyle/>
          <a:p>
            <a:pPr lvl="0"/>
            <a:r>
              <a:rPr lang="zh-CN" altLang="en-US" sz="2000" b="1" dirty="0" smtClean="0">
                <a:latin typeface="微软雅黑" pitchFamily="34" charset="-122"/>
                <a:ea typeface="微软雅黑" pitchFamily="34" charset="-122"/>
              </a:rPr>
              <a:t>国家积极实施“</a:t>
            </a:r>
            <a:r>
              <a:rPr lang="zh-CN" altLang="en-US" sz="2000" b="1" dirty="0" smtClean="0">
                <a:solidFill>
                  <a:srgbClr val="FF0000"/>
                </a:solidFill>
                <a:latin typeface="微软雅黑" pitchFamily="34" charset="-122"/>
                <a:ea typeface="微软雅黑" pitchFamily="34" charset="-122"/>
              </a:rPr>
              <a:t>走出去</a:t>
            </a:r>
            <a:r>
              <a:rPr lang="zh-CN" altLang="en-US" sz="2000" b="1" dirty="0" smtClean="0">
                <a:latin typeface="微软雅黑" pitchFamily="34" charset="-122"/>
                <a:ea typeface="微软雅黑" pitchFamily="34" charset="-122"/>
              </a:rPr>
              <a:t>”战略，鼓励企业到海外发展</a:t>
            </a:r>
            <a:endParaRPr lang="zh-CN" altLang="en-US" sz="2000" dirty="0">
              <a:latin typeface="微软雅黑" pitchFamily="34" charset="-122"/>
              <a:ea typeface="微软雅黑" pitchFamily="34" charset="-122"/>
            </a:endParaRPr>
          </a:p>
        </p:txBody>
      </p:sp>
      <p:sp>
        <p:nvSpPr>
          <p:cNvPr id="31" name="Rectangle 10"/>
          <p:cNvSpPr>
            <a:spLocks noChangeArrowheads="1"/>
          </p:cNvSpPr>
          <p:nvPr/>
        </p:nvSpPr>
        <p:spPr bwMode="gray">
          <a:xfrm>
            <a:off x="5627550" y="4857760"/>
            <a:ext cx="2659226" cy="1015663"/>
          </a:xfrm>
          <a:prstGeom prst="rect">
            <a:avLst/>
          </a:prstGeom>
          <a:noFill/>
          <a:ln w="28575" algn="ctr">
            <a:solidFill>
              <a:srgbClr val="7030A0"/>
            </a:solidFill>
            <a:prstDash val="sysDash"/>
            <a:miter lim="800000"/>
            <a:headEnd/>
            <a:tailEnd/>
          </a:ln>
          <a:effectLst/>
        </p:spPr>
        <p:txBody>
          <a:bodyPr wrap="square">
            <a:spAutoFit/>
          </a:bodyPr>
          <a:lstStyle/>
          <a:p>
            <a:pPr lvl="0"/>
            <a:r>
              <a:rPr lang="zh-CN" altLang="en-US" sz="2000" b="1" dirty="0" smtClean="0">
                <a:solidFill>
                  <a:srgbClr val="FF0000"/>
                </a:solidFill>
                <a:latin typeface="微软雅黑" pitchFamily="34" charset="-122"/>
                <a:ea typeface="微软雅黑" pitchFamily="34" charset="-122"/>
              </a:rPr>
              <a:t>国际化</a:t>
            </a:r>
            <a:r>
              <a:rPr lang="zh-CN" altLang="en-US" sz="2000" b="1" dirty="0" smtClean="0">
                <a:latin typeface="微软雅黑" pitchFamily="34" charset="-122"/>
                <a:ea typeface="微软雅黑" pitchFamily="34" charset="-122"/>
              </a:rPr>
              <a:t>已经成为中国建筑企业的未来发展之路</a:t>
            </a:r>
            <a:endParaRPr lang="zh-CN" altLang="en-US" sz="2000" b="1" dirty="0">
              <a:latin typeface="微软雅黑" pitchFamily="34" charset="-122"/>
              <a:ea typeface="微软雅黑" pitchFamily="34" charset="-122"/>
            </a:endParaRPr>
          </a:p>
        </p:txBody>
      </p:sp>
      <p:grpSp>
        <p:nvGrpSpPr>
          <p:cNvPr id="36" name="组合 72"/>
          <p:cNvGrpSpPr/>
          <p:nvPr/>
        </p:nvGrpSpPr>
        <p:grpSpPr>
          <a:xfrm rot="13500000">
            <a:off x="3205151" y="4557401"/>
            <a:ext cx="571585" cy="504054"/>
            <a:chOff x="1012881" y="2276872"/>
            <a:chExt cx="391407" cy="638542"/>
          </a:xfrm>
          <a:solidFill>
            <a:srgbClr val="E4C244"/>
          </a:solidFill>
        </p:grpSpPr>
        <p:grpSp>
          <p:nvGrpSpPr>
            <p:cNvPr id="37" name="Group 30"/>
            <p:cNvGrpSpPr>
              <a:grpSpLocks/>
            </p:cNvGrpSpPr>
            <p:nvPr/>
          </p:nvGrpSpPr>
          <p:grpSpPr bwMode="auto">
            <a:xfrm rot="10800000">
              <a:off x="1012881" y="2276861"/>
              <a:ext cx="156104" cy="638544"/>
              <a:chOff x="964" y="1780"/>
              <a:chExt cx="130" cy="402"/>
            </a:xfrm>
            <a:grpFill/>
          </p:grpSpPr>
          <p:sp>
            <p:nvSpPr>
              <p:cNvPr id="42" name="Oval 31"/>
              <p:cNvSpPr>
                <a:spLocks noChangeArrowheads="1"/>
              </p:cNvSpPr>
              <p:nvPr/>
            </p:nvSpPr>
            <p:spPr bwMode="gray">
              <a:xfrm>
                <a:off x="968" y="1780"/>
                <a:ext cx="126" cy="120"/>
              </a:xfrm>
              <a:prstGeom prst="ellipse">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Oval 32"/>
              <p:cNvSpPr>
                <a:spLocks noChangeArrowheads="1"/>
              </p:cNvSpPr>
              <p:nvPr/>
            </p:nvSpPr>
            <p:spPr bwMode="gray">
              <a:xfrm>
                <a:off x="964" y="2062"/>
                <a:ext cx="126" cy="120"/>
              </a:xfrm>
              <a:prstGeom prst="ellipse">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AutoShape 33"/>
              <p:cNvSpPr>
                <a:spLocks noChangeArrowheads="1"/>
              </p:cNvSpPr>
              <p:nvPr/>
            </p:nvSpPr>
            <p:spPr bwMode="gray">
              <a:xfrm>
                <a:off x="996" y="1836"/>
                <a:ext cx="62" cy="300"/>
              </a:xfrm>
              <a:prstGeom prst="roundRect">
                <a:avLst>
                  <a:gd name="adj" fmla="val 50000"/>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8" name="Group 30"/>
            <p:cNvGrpSpPr>
              <a:grpSpLocks/>
            </p:cNvGrpSpPr>
            <p:nvPr/>
          </p:nvGrpSpPr>
          <p:grpSpPr bwMode="auto">
            <a:xfrm rot="10800000">
              <a:off x="1248184" y="2276861"/>
              <a:ext cx="156104" cy="638544"/>
              <a:chOff x="964" y="1780"/>
              <a:chExt cx="130" cy="402"/>
            </a:xfrm>
            <a:grpFill/>
          </p:grpSpPr>
          <p:sp>
            <p:nvSpPr>
              <p:cNvPr id="39" name="Oval 31"/>
              <p:cNvSpPr>
                <a:spLocks noChangeArrowheads="1"/>
              </p:cNvSpPr>
              <p:nvPr/>
            </p:nvSpPr>
            <p:spPr bwMode="gray">
              <a:xfrm>
                <a:off x="968" y="1780"/>
                <a:ext cx="126" cy="120"/>
              </a:xfrm>
              <a:prstGeom prst="ellipse">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Oval 32"/>
              <p:cNvSpPr>
                <a:spLocks noChangeArrowheads="1"/>
              </p:cNvSpPr>
              <p:nvPr/>
            </p:nvSpPr>
            <p:spPr bwMode="gray">
              <a:xfrm>
                <a:off x="964" y="2062"/>
                <a:ext cx="126" cy="120"/>
              </a:xfrm>
              <a:prstGeom prst="ellipse">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33"/>
              <p:cNvSpPr>
                <a:spLocks noChangeArrowheads="1"/>
              </p:cNvSpPr>
              <p:nvPr/>
            </p:nvSpPr>
            <p:spPr bwMode="gray">
              <a:xfrm>
                <a:off x="996" y="1836"/>
                <a:ext cx="62" cy="300"/>
              </a:xfrm>
              <a:prstGeom prst="roundRect">
                <a:avLst>
                  <a:gd name="adj" fmla="val 50000"/>
                </a:avLst>
              </a:prstGeom>
              <a:grpFill/>
              <a:ln w="38100" algn="ctr">
                <a:solidFill>
                  <a:srgbClr val="2C3766">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45" name="组合 72"/>
          <p:cNvGrpSpPr/>
          <p:nvPr/>
        </p:nvGrpSpPr>
        <p:grpSpPr>
          <a:xfrm rot="18900000">
            <a:off x="3126873" y="2868685"/>
            <a:ext cx="571585" cy="504054"/>
            <a:chOff x="1012881" y="2276872"/>
            <a:chExt cx="391407" cy="638542"/>
          </a:xfrm>
        </p:grpSpPr>
        <p:grpSp>
          <p:nvGrpSpPr>
            <p:cNvPr id="46" name="Group 30"/>
            <p:cNvGrpSpPr>
              <a:grpSpLocks/>
            </p:cNvGrpSpPr>
            <p:nvPr/>
          </p:nvGrpSpPr>
          <p:grpSpPr bwMode="auto">
            <a:xfrm rot="10800000">
              <a:off x="1012881" y="2276861"/>
              <a:ext cx="156104" cy="638544"/>
              <a:chOff x="964" y="1780"/>
              <a:chExt cx="130" cy="402"/>
            </a:xfrm>
          </p:grpSpPr>
          <p:sp>
            <p:nvSpPr>
              <p:cNvPr id="51"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7" name="Group 30"/>
            <p:cNvGrpSpPr>
              <a:grpSpLocks/>
            </p:cNvGrpSpPr>
            <p:nvPr/>
          </p:nvGrpSpPr>
          <p:grpSpPr bwMode="auto">
            <a:xfrm rot="10800000">
              <a:off x="1248184" y="2276861"/>
              <a:ext cx="156104" cy="638544"/>
              <a:chOff x="964" y="1780"/>
              <a:chExt cx="130" cy="402"/>
            </a:xfrm>
          </p:grpSpPr>
          <p:sp>
            <p:nvSpPr>
              <p:cNvPr id="48"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E4C244">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54" name="组合 72"/>
          <p:cNvGrpSpPr/>
          <p:nvPr/>
        </p:nvGrpSpPr>
        <p:grpSpPr>
          <a:xfrm rot="2700000">
            <a:off x="5215105" y="2940693"/>
            <a:ext cx="571585" cy="504054"/>
            <a:chOff x="1012881" y="2276872"/>
            <a:chExt cx="391407" cy="638542"/>
          </a:xfrm>
        </p:grpSpPr>
        <p:grpSp>
          <p:nvGrpSpPr>
            <p:cNvPr id="55" name="Group 30"/>
            <p:cNvGrpSpPr>
              <a:grpSpLocks/>
            </p:cNvGrpSpPr>
            <p:nvPr/>
          </p:nvGrpSpPr>
          <p:grpSpPr bwMode="auto">
            <a:xfrm rot="10800000">
              <a:off x="1012881" y="2276861"/>
              <a:ext cx="156104" cy="638544"/>
              <a:chOff x="964" y="1780"/>
              <a:chExt cx="130" cy="402"/>
            </a:xfrm>
          </p:grpSpPr>
          <p:sp>
            <p:nvSpPr>
              <p:cNvPr id="60"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6" name="Group 30"/>
            <p:cNvGrpSpPr>
              <a:grpSpLocks/>
            </p:cNvGrpSpPr>
            <p:nvPr/>
          </p:nvGrpSpPr>
          <p:grpSpPr bwMode="auto">
            <a:xfrm rot="10800000">
              <a:off x="1248184" y="2276861"/>
              <a:ext cx="156104" cy="638544"/>
              <a:chOff x="964" y="1780"/>
              <a:chExt cx="130" cy="402"/>
            </a:xfrm>
          </p:grpSpPr>
          <p:sp>
            <p:nvSpPr>
              <p:cNvPr id="57"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ACB4BF">
                    <a:lumMod val="75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63" name="组合 72"/>
          <p:cNvGrpSpPr/>
          <p:nvPr/>
        </p:nvGrpSpPr>
        <p:grpSpPr>
          <a:xfrm rot="8100000">
            <a:off x="5133977" y="4485963"/>
            <a:ext cx="571585" cy="504054"/>
            <a:chOff x="1012881" y="2276872"/>
            <a:chExt cx="391407" cy="638542"/>
          </a:xfrm>
        </p:grpSpPr>
        <p:grpSp>
          <p:nvGrpSpPr>
            <p:cNvPr id="64" name="Group 30"/>
            <p:cNvGrpSpPr>
              <a:grpSpLocks/>
            </p:cNvGrpSpPr>
            <p:nvPr/>
          </p:nvGrpSpPr>
          <p:grpSpPr bwMode="auto">
            <a:xfrm rot="10800000">
              <a:off x="1012881" y="2276861"/>
              <a:ext cx="156104" cy="638544"/>
              <a:chOff x="964" y="1780"/>
              <a:chExt cx="130" cy="402"/>
            </a:xfrm>
          </p:grpSpPr>
          <p:sp>
            <p:nvSpPr>
              <p:cNvPr id="69"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5" name="Group 30"/>
            <p:cNvGrpSpPr>
              <a:grpSpLocks/>
            </p:cNvGrpSpPr>
            <p:nvPr/>
          </p:nvGrpSpPr>
          <p:grpSpPr bwMode="auto">
            <a:xfrm rot="10800000">
              <a:off x="1248184" y="2276861"/>
              <a:ext cx="156104" cy="638544"/>
              <a:chOff x="964" y="1780"/>
              <a:chExt cx="130" cy="402"/>
            </a:xfrm>
          </p:grpSpPr>
          <p:sp>
            <p:nvSpPr>
              <p:cNvPr id="66" name="Oval 31"/>
              <p:cNvSpPr>
                <a:spLocks noChangeArrowheads="1"/>
              </p:cNvSpPr>
              <p:nvPr/>
            </p:nvSpPr>
            <p:spPr bwMode="gray">
              <a:xfrm>
                <a:off x="968" y="1780"/>
                <a:ext cx="126" cy="120"/>
              </a:xfrm>
              <a:prstGeom prst="ellipse">
                <a:avLst/>
              </a:prstGeom>
              <a:solidFill>
                <a:srgbClr val="000000">
                  <a:alpha val="20000"/>
                </a:srgbClr>
              </a:soli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solidFill>
                  <a:srgbClr val="25557B">
                    <a:lumMod val="60000"/>
                    <a:lumOff val="4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linds(horizontal)">
                                      <p:cBhvr>
                                        <p:cTn id="29" dur="500"/>
                                        <p:tgtEl>
                                          <p:spTgt spid="54"/>
                                        </p:tgtEl>
                                      </p:cBhvr>
                                    </p:animEffect>
                                  </p:childTnLst>
                                </p:cTn>
                              </p:par>
                            </p:childTnLst>
                          </p:cTn>
                        </p:par>
                        <p:par>
                          <p:cTn id="30" fill="hold">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500"/>
                                        <p:tgtEl>
                                          <p:spTgt spid="28"/>
                                        </p:tgtEl>
                                      </p:cBhvr>
                                    </p:animEffect>
                                  </p:childTnLst>
                                </p:cTn>
                              </p:par>
                              <p:par>
                                <p:cTn id="34" presetID="3" presetClass="entr" presetSubtype="1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par>
                                <p:cTn id="41" presetID="3" presetClass="entr" presetSubtype="1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24" grpId="0" animBg="1"/>
      <p:bldP spid="25" grpId="0" animBg="1"/>
      <p:bldP spid="28"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404664"/>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中国港湾的三大转变</a:t>
            </a:r>
          </a:p>
        </p:txBody>
      </p:sp>
      <p:sp>
        <p:nvSpPr>
          <p:cNvPr id="4" name="Line 83"/>
          <p:cNvSpPr>
            <a:spLocks noChangeShapeType="1"/>
          </p:cNvSpPr>
          <p:nvPr/>
        </p:nvSpPr>
        <p:spPr bwMode="black">
          <a:xfrm>
            <a:off x="971600" y="980728"/>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8" name="Line 6"/>
          <p:cNvSpPr>
            <a:spLocks noChangeShapeType="1"/>
          </p:cNvSpPr>
          <p:nvPr/>
        </p:nvSpPr>
        <p:spPr bwMode="gray">
          <a:xfrm>
            <a:off x="1142976" y="3244490"/>
            <a:ext cx="0" cy="2065089"/>
          </a:xfrm>
          <a:prstGeom prst="line">
            <a:avLst/>
          </a:prstGeom>
          <a:noFill/>
          <a:ln w="9525">
            <a:solidFill>
              <a:srgbClr val="1C1C1C"/>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Freeform 2"/>
          <p:cNvSpPr>
            <a:spLocks/>
          </p:cNvSpPr>
          <p:nvPr/>
        </p:nvSpPr>
        <p:spPr bwMode="gray">
          <a:xfrm>
            <a:off x="5220072" y="2237517"/>
            <a:ext cx="2520280" cy="3691813"/>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rgbClr val="009999"/>
              </a:gs>
              <a:gs pos="100000">
                <a:srgbClr val="009999">
                  <a:gamma/>
                  <a:tint val="0"/>
                  <a:invGamma/>
                </a:srgbClr>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3"/>
          <p:cNvSpPr>
            <a:spLocks/>
          </p:cNvSpPr>
          <p:nvPr/>
        </p:nvSpPr>
        <p:spPr bwMode="gray">
          <a:xfrm>
            <a:off x="3362871" y="2666146"/>
            <a:ext cx="1713185" cy="3263184"/>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rgbClr val="333399"/>
              </a:gs>
              <a:gs pos="100000">
                <a:srgbClr val="333399">
                  <a:gamma/>
                  <a:tint val="0"/>
                  <a:invGamma/>
                </a:srgbClr>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4"/>
          <p:cNvSpPr>
            <a:spLocks/>
          </p:cNvSpPr>
          <p:nvPr/>
        </p:nvSpPr>
        <p:spPr bwMode="gray">
          <a:xfrm>
            <a:off x="1238796" y="2880459"/>
            <a:ext cx="1981200" cy="3048871"/>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rgbClr val="BBE0E3"/>
              </a:gs>
              <a:gs pos="100000">
                <a:srgbClr val="BBE0E3">
                  <a:gamma/>
                  <a:tint val="0"/>
                  <a:invGamma/>
                </a:srgbClr>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Line 6"/>
          <p:cNvSpPr>
            <a:spLocks noChangeShapeType="1"/>
          </p:cNvSpPr>
          <p:nvPr/>
        </p:nvSpPr>
        <p:spPr bwMode="gray">
          <a:xfrm>
            <a:off x="3294609" y="2798750"/>
            <a:ext cx="0" cy="2497137"/>
          </a:xfrm>
          <a:prstGeom prst="line">
            <a:avLst/>
          </a:prstGeom>
          <a:noFill/>
          <a:ln w="9525">
            <a:solidFill>
              <a:srgbClr val="1C1C1C"/>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 name="Line 7"/>
          <p:cNvSpPr>
            <a:spLocks noChangeShapeType="1"/>
          </p:cNvSpPr>
          <p:nvPr/>
        </p:nvSpPr>
        <p:spPr bwMode="gray">
          <a:xfrm>
            <a:off x="5148064" y="2852936"/>
            <a:ext cx="0" cy="2497137"/>
          </a:xfrm>
          <a:prstGeom prst="line">
            <a:avLst/>
          </a:prstGeom>
          <a:noFill/>
          <a:ln w="9525">
            <a:solidFill>
              <a:srgbClr val="1C1C1C"/>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 name="Line 8"/>
          <p:cNvSpPr>
            <a:spLocks noChangeShapeType="1"/>
          </p:cNvSpPr>
          <p:nvPr/>
        </p:nvSpPr>
        <p:spPr bwMode="gray">
          <a:xfrm>
            <a:off x="7643834" y="2492362"/>
            <a:ext cx="0" cy="2803525"/>
          </a:xfrm>
          <a:prstGeom prst="line">
            <a:avLst/>
          </a:prstGeom>
          <a:noFill/>
          <a:ln w="9525">
            <a:solidFill>
              <a:srgbClr val="1C1C1C"/>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Freeform 9"/>
          <p:cNvSpPr>
            <a:spLocks/>
          </p:cNvSpPr>
          <p:nvPr/>
        </p:nvSpPr>
        <p:spPr bwMode="gray">
          <a:xfrm>
            <a:off x="1043608" y="1340768"/>
            <a:ext cx="7153276" cy="169227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miter lim="800000"/>
            <a:headEnd/>
            <a:tailEnd/>
          </a:ln>
          <a:scene3d>
            <a:camera prst="legacyPerspectiveTopRight">
              <a:rot lat="600000" lon="20999974"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10"/>
          <p:cNvSpPr>
            <a:spLocks noChangeArrowheads="1"/>
          </p:cNvSpPr>
          <p:nvPr/>
        </p:nvSpPr>
        <p:spPr bwMode="gray">
          <a:xfrm>
            <a:off x="5500694" y="5473221"/>
            <a:ext cx="2037501" cy="456109"/>
          </a:xfrm>
          <a:prstGeom prst="bevel">
            <a:avLst>
              <a:gd name="adj" fmla="val 5949"/>
            </a:avLst>
          </a:prstGeom>
          <a:solidFill>
            <a:srgbClr val="009999"/>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转变三</a:t>
            </a:r>
            <a:endParaRPr kumimoji="0" lang="en-US" altLang="zh-CN"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endParaRPr>
          </a:p>
        </p:txBody>
      </p:sp>
      <p:sp>
        <p:nvSpPr>
          <p:cNvPr id="20" name="Text Box 11"/>
          <p:cNvSpPr txBox="1">
            <a:spLocks noChangeArrowheads="1"/>
          </p:cNvSpPr>
          <p:nvPr/>
        </p:nvSpPr>
        <p:spPr bwMode="gray">
          <a:xfrm>
            <a:off x="1187624" y="4241077"/>
            <a:ext cx="2098492" cy="830997"/>
          </a:xfrm>
          <a:prstGeom prst="rect">
            <a:avLst/>
          </a:prstGeom>
          <a:noFill/>
          <a:ln w="9525">
            <a:noFill/>
            <a:miter lim="800000"/>
            <a:headEnd/>
            <a:tailEnd/>
          </a:ln>
        </p:spPr>
        <p:txBody>
          <a:bodyPr wrap="square">
            <a:spAutoFit/>
          </a:bodyPr>
          <a:lstStyle/>
          <a:p>
            <a:pPr lvl="0" fontAlgn="auto">
              <a:spcBef>
                <a:spcPts val="0"/>
              </a:spcBef>
              <a:spcAft>
                <a:spcPts val="0"/>
              </a:spcAft>
              <a:defRPr/>
            </a:pPr>
            <a:r>
              <a:rPr lang="zh-CN" altLang="en-US" sz="2400" b="1" kern="0" dirty="0" smtClean="0">
                <a:latin typeface="微软雅黑" pitchFamily="34" charset="-122"/>
                <a:ea typeface="微软雅黑" pitchFamily="34" charset="-122"/>
              </a:rPr>
              <a:t>从</a:t>
            </a:r>
            <a:r>
              <a:rPr lang="zh-CN" altLang="en-US" sz="2400" b="1" kern="0" dirty="0" smtClean="0">
                <a:solidFill>
                  <a:schemeClr val="accent6">
                    <a:lumMod val="75000"/>
                  </a:schemeClr>
                </a:solidFill>
                <a:latin typeface="微软雅黑" pitchFamily="34" charset="-122"/>
                <a:ea typeface="微软雅黑" pitchFamily="34" charset="-122"/>
              </a:rPr>
              <a:t>外经窗口型</a:t>
            </a:r>
            <a:r>
              <a:rPr lang="zh-CN" altLang="en-US" sz="2400" b="1" kern="0" dirty="0" smtClean="0">
                <a:latin typeface="微软雅黑" pitchFamily="34" charset="-122"/>
                <a:ea typeface="微软雅黑" pitchFamily="34" charset="-122"/>
              </a:rPr>
              <a:t>向</a:t>
            </a:r>
            <a:r>
              <a:rPr lang="zh-CN" altLang="en-US" sz="2400" b="1" kern="0" dirty="0" smtClean="0">
                <a:solidFill>
                  <a:srgbClr val="0070C0"/>
                </a:solidFill>
                <a:latin typeface="微软雅黑" pitchFamily="34" charset="-122"/>
                <a:ea typeface="微软雅黑" pitchFamily="34" charset="-122"/>
              </a:rPr>
              <a:t>经营管理型</a:t>
            </a:r>
            <a:endParaRPr lang="en-US" sz="2400" b="1" kern="0" dirty="0">
              <a:latin typeface="微软雅黑" pitchFamily="34" charset="-122"/>
              <a:ea typeface="微软雅黑" pitchFamily="34" charset="-122"/>
            </a:endParaRPr>
          </a:p>
        </p:txBody>
      </p:sp>
      <p:sp>
        <p:nvSpPr>
          <p:cNvPr id="21" name="AutoShape 13"/>
          <p:cNvSpPr>
            <a:spLocks noChangeArrowheads="1"/>
          </p:cNvSpPr>
          <p:nvPr/>
        </p:nvSpPr>
        <p:spPr bwMode="gray">
          <a:xfrm>
            <a:off x="3467647" y="5473221"/>
            <a:ext cx="1464394" cy="456109"/>
          </a:xfrm>
          <a:prstGeom prst="bevel">
            <a:avLst>
              <a:gd name="adj" fmla="val 5949"/>
            </a:avLst>
          </a:prstGeom>
          <a:solidFill>
            <a:srgbClr val="009999"/>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转变二</a:t>
            </a:r>
            <a:endParaRPr kumimoji="0" lang="en-US" altLang="zh-CN"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endParaRPr>
          </a:p>
        </p:txBody>
      </p:sp>
      <p:sp>
        <p:nvSpPr>
          <p:cNvPr id="22" name="AutoShape 14"/>
          <p:cNvSpPr>
            <a:spLocks noChangeArrowheads="1"/>
          </p:cNvSpPr>
          <p:nvPr/>
        </p:nvSpPr>
        <p:spPr bwMode="gray">
          <a:xfrm>
            <a:off x="1314996" y="5473221"/>
            <a:ext cx="1781175" cy="456109"/>
          </a:xfrm>
          <a:prstGeom prst="bevel">
            <a:avLst>
              <a:gd name="adj" fmla="val 5949"/>
            </a:avLst>
          </a:prstGeom>
          <a:solidFill>
            <a:srgbClr val="009999"/>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转变一</a:t>
            </a:r>
            <a:endParaRPr kumimoji="0" lang="en-US" altLang="zh-CN" sz="24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endParaRPr>
          </a:p>
        </p:txBody>
      </p:sp>
      <p:sp>
        <p:nvSpPr>
          <p:cNvPr id="23" name="Text Box 15"/>
          <p:cNvSpPr txBox="1">
            <a:spLocks noChangeArrowheads="1"/>
          </p:cNvSpPr>
          <p:nvPr/>
        </p:nvSpPr>
        <p:spPr bwMode="gray">
          <a:xfrm>
            <a:off x="3347864" y="3857628"/>
            <a:ext cx="1804243" cy="830997"/>
          </a:xfrm>
          <a:prstGeom prst="rect">
            <a:avLst/>
          </a:prstGeom>
          <a:noFill/>
          <a:ln w="9525">
            <a:noFill/>
            <a:miter lim="800000"/>
            <a:headEnd/>
            <a:tailEnd/>
          </a:ln>
        </p:spPr>
        <p:txBody>
          <a:bodyPr wrap="square">
            <a:spAutoFit/>
          </a:bodyPr>
          <a:lstStyle/>
          <a:p>
            <a:pPr lvl="0" fontAlgn="auto">
              <a:spcBef>
                <a:spcPts val="0"/>
              </a:spcBef>
              <a:spcAft>
                <a:spcPts val="0"/>
              </a:spcAft>
              <a:defRPr/>
            </a:pPr>
            <a:r>
              <a:rPr lang="zh-CN" altLang="en-US" sz="2400" b="1" kern="0" dirty="0" smtClean="0">
                <a:latin typeface="微软雅黑" pitchFamily="34" charset="-122"/>
                <a:ea typeface="微软雅黑" pitchFamily="34" charset="-122"/>
              </a:rPr>
              <a:t>从</a:t>
            </a:r>
            <a:r>
              <a:rPr lang="zh-CN" altLang="en-US" sz="2400" b="1" kern="0" dirty="0" smtClean="0">
                <a:solidFill>
                  <a:schemeClr val="accent6">
                    <a:lumMod val="75000"/>
                  </a:schemeClr>
                </a:solidFill>
                <a:latin typeface="微软雅黑" pitchFamily="34" charset="-122"/>
                <a:ea typeface="微软雅黑" pitchFamily="34" charset="-122"/>
              </a:rPr>
              <a:t>机会经营</a:t>
            </a:r>
            <a:r>
              <a:rPr lang="zh-CN" altLang="en-US" sz="2400" b="1" kern="0" dirty="0" smtClean="0">
                <a:latin typeface="微软雅黑" pitchFamily="34" charset="-122"/>
                <a:ea typeface="微软雅黑" pitchFamily="34" charset="-122"/>
              </a:rPr>
              <a:t>向 </a:t>
            </a:r>
            <a:r>
              <a:rPr lang="zh-CN" altLang="en-US" sz="2400" b="1" kern="0" dirty="0" smtClean="0">
                <a:solidFill>
                  <a:srgbClr val="0070C0"/>
                </a:solidFill>
                <a:latin typeface="微软雅黑" pitchFamily="34" charset="-122"/>
                <a:ea typeface="微软雅黑" pitchFamily="34" charset="-122"/>
              </a:rPr>
              <a:t>战略经营</a:t>
            </a:r>
            <a:endParaRPr lang="en-US" sz="2400" b="1" kern="0" dirty="0">
              <a:latin typeface="微软雅黑" pitchFamily="34" charset="-122"/>
              <a:ea typeface="微软雅黑" pitchFamily="34" charset="-122"/>
            </a:endParaRPr>
          </a:p>
        </p:txBody>
      </p:sp>
      <p:sp>
        <p:nvSpPr>
          <p:cNvPr id="24" name="Text Box 16"/>
          <p:cNvSpPr txBox="1">
            <a:spLocks noChangeArrowheads="1"/>
          </p:cNvSpPr>
          <p:nvPr/>
        </p:nvSpPr>
        <p:spPr bwMode="gray">
          <a:xfrm>
            <a:off x="5286380" y="3140968"/>
            <a:ext cx="2428892" cy="1569660"/>
          </a:xfrm>
          <a:prstGeom prst="rect">
            <a:avLst/>
          </a:prstGeom>
          <a:noFill/>
          <a:ln w="9525">
            <a:noFill/>
            <a:miter lim="800000"/>
            <a:headEnd/>
            <a:tailEnd/>
          </a:ln>
        </p:spPr>
        <p:txBody>
          <a:bodyPr wrap="square">
            <a:spAutoFit/>
          </a:bodyPr>
          <a:lstStyle/>
          <a:p>
            <a:pPr lvl="0" fontAlgn="auto">
              <a:spcBef>
                <a:spcPts val="0"/>
              </a:spcBef>
              <a:spcAft>
                <a:spcPts val="0"/>
              </a:spcAft>
              <a:defRPr/>
            </a:pPr>
            <a:r>
              <a:rPr lang="zh-CN" altLang="en-US" sz="2400" b="1" kern="0" dirty="0" smtClean="0">
                <a:latin typeface="微软雅黑" pitchFamily="34" charset="-122"/>
                <a:ea typeface="微软雅黑" pitchFamily="34" charset="-122"/>
              </a:rPr>
              <a:t>从</a:t>
            </a:r>
            <a:r>
              <a:rPr lang="zh-CN" altLang="en-US" sz="2400" b="1" kern="0" dirty="0" smtClean="0">
                <a:solidFill>
                  <a:schemeClr val="accent6">
                    <a:lumMod val="75000"/>
                  </a:schemeClr>
                </a:solidFill>
                <a:latin typeface="微软雅黑" pitchFamily="34" charset="-122"/>
                <a:ea typeface="微软雅黑" pitchFamily="34" charset="-122"/>
              </a:rPr>
              <a:t>价值链低端现汇施工模式</a:t>
            </a:r>
            <a:endParaRPr lang="en-US" altLang="zh-CN" sz="2400" b="1" kern="0" dirty="0" smtClean="0">
              <a:solidFill>
                <a:schemeClr val="accent6">
                  <a:lumMod val="75000"/>
                </a:schemeClr>
              </a:solidFill>
              <a:latin typeface="微软雅黑" pitchFamily="34" charset="-122"/>
              <a:ea typeface="微软雅黑" pitchFamily="34" charset="-122"/>
            </a:endParaRPr>
          </a:p>
          <a:p>
            <a:pPr lvl="0" fontAlgn="auto">
              <a:spcBef>
                <a:spcPts val="0"/>
              </a:spcBef>
              <a:spcAft>
                <a:spcPts val="0"/>
              </a:spcAft>
              <a:defRPr/>
            </a:pPr>
            <a:r>
              <a:rPr lang="zh-CN" altLang="en-US" sz="2400" b="1" kern="0" dirty="0" smtClean="0">
                <a:latin typeface="微软雅黑" pitchFamily="34" charset="-122"/>
                <a:ea typeface="微软雅黑" pitchFamily="34" charset="-122"/>
              </a:rPr>
              <a:t>向</a:t>
            </a:r>
            <a:r>
              <a:rPr lang="zh-CN" altLang="en-US" sz="2400" b="1" kern="0" dirty="0" smtClean="0">
                <a:solidFill>
                  <a:srgbClr val="0070C0"/>
                </a:solidFill>
                <a:latin typeface="微软雅黑" pitchFamily="34" charset="-122"/>
                <a:ea typeface="微软雅黑" pitchFamily="34" charset="-122"/>
              </a:rPr>
              <a:t>高端经营管理模式</a:t>
            </a:r>
            <a:endParaRPr lang="zh-CN" altLang="en-US" sz="2400" kern="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1000"/>
                                        <p:tgtEl>
                                          <p:spTgt spid="2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1000"/>
                                        <p:tgtEl>
                                          <p:spTgt spid="2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1000"/>
                                        <p:tgtEl>
                                          <p:spTgt spid="24"/>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p:bldP spid="21" grpId="0" animBg="1"/>
      <p:bldP spid="22"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中国港湾的核心竞争优势</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9" name="立方体 18"/>
          <p:cNvSpPr/>
          <p:nvPr/>
        </p:nvSpPr>
        <p:spPr>
          <a:xfrm>
            <a:off x="1835696" y="4143380"/>
            <a:ext cx="5472608" cy="1512168"/>
          </a:xfrm>
          <a:prstGeom prst="cube">
            <a:avLst/>
          </a:prstGeom>
          <a:solidFill>
            <a:srgbClr val="7030A0">
              <a:alpha val="6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楷体_GB2312" pitchFamily="49" charset="-122"/>
                <a:cs typeface="Times New Roman" pitchFamily="18" charset="0"/>
              </a:rPr>
              <a:t>CHEC</a:t>
            </a:r>
            <a:r>
              <a:rPr kumimoji="0" lang="zh-CN" altLang="en-US" sz="36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楷体_GB2312" pitchFamily="49" charset="-122"/>
                <a:ea typeface="楷体_GB2312" pitchFamily="49" charset="-122"/>
                <a:cs typeface="+mn-cs"/>
              </a:rPr>
              <a:t>品牌优势</a:t>
            </a:r>
            <a:endParaRPr kumimoji="0" lang="zh-CN" altLang="en-US" sz="36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楷体_GB2312" pitchFamily="49" charset="-122"/>
              <a:ea typeface="楷体_GB2312" pitchFamily="49" charset="-122"/>
              <a:cs typeface="+mn-cs"/>
            </a:endParaRPr>
          </a:p>
        </p:txBody>
      </p:sp>
      <p:sp>
        <p:nvSpPr>
          <p:cNvPr id="20" name="立方体 19"/>
          <p:cNvSpPr/>
          <p:nvPr/>
        </p:nvSpPr>
        <p:spPr>
          <a:xfrm>
            <a:off x="1907704" y="2060848"/>
            <a:ext cx="2016224" cy="1512168"/>
          </a:xfrm>
          <a:prstGeom prst="cube">
            <a:avLst/>
          </a:prstGeom>
          <a:solidFill>
            <a:srgbClr val="0070C0">
              <a:alpha val="5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rPr>
              <a:t>全球化</a:t>
            </a:r>
            <a:endParaRPr kumimoji="0" lang="en-US" altLang="zh-CN" sz="2400" b="0" i="0" u="none" strike="noStrike" kern="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rPr>
              <a:t>市场营</a:t>
            </a:r>
            <a:endParaRPr kumimoji="0" lang="en-US" altLang="zh-CN" sz="2400" b="0" i="0" u="none" strike="noStrike" kern="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rPr>
              <a:t>销网络</a:t>
            </a:r>
            <a:endParaRPr kumimoji="0" lang="zh-CN" altLang="en-US" sz="2400" b="0" i="0" u="none" strike="noStrike" kern="0" cap="none" spc="0" normalizeH="0" baseline="0" noProof="0" dirty="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Calibri"/>
              <a:ea typeface="宋体"/>
              <a:cs typeface="+mn-cs"/>
            </a:endParaRPr>
          </a:p>
        </p:txBody>
      </p:sp>
      <p:sp>
        <p:nvSpPr>
          <p:cNvPr id="21" name="立方体 20"/>
          <p:cNvSpPr/>
          <p:nvPr/>
        </p:nvSpPr>
        <p:spPr>
          <a:xfrm>
            <a:off x="3635896" y="2060848"/>
            <a:ext cx="2016224" cy="1512168"/>
          </a:xfrm>
          <a:prstGeom prst="cube">
            <a:avLst/>
          </a:prstGeom>
          <a:solidFill>
            <a:srgbClr val="FFC000">
              <a:alpha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rPr>
              <a:t>全球优质资源整合能力</a:t>
            </a:r>
          </a:p>
        </p:txBody>
      </p:sp>
      <p:sp>
        <p:nvSpPr>
          <p:cNvPr id="22" name="立方体 21"/>
          <p:cNvSpPr/>
          <p:nvPr/>
        </p:nvSpPr>
        <p:spPr>
          <a:xfrm>
            <a:off x="5364088" y="2060848"/>
            <a:ext cx="2016224" cy="1512168"/>
          </a:xfrm>
          <a:prstGeom prst="cube">
            <a:avLst/>
          </a:prstGeom>
          <a:solidFill>
            <a:srgbClr val="92D050">
              <a:alpha val="8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rPr>
              <a:t>国际化</a:t>
            </a:r>
            <a:endParaRPr kumimoji="0" lang="en-US" altLang="zh-CN"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rPr>
              <a:t>商务营</a:t>
            </a:r>
            <a:endParaRPr kumimoji="0" lang="en-US" altLang="zh-CN"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rPr>
              <a:t>销团队</a:t>
            </a:r>
            <a:endParaRPr kumimoji="0" lang="zh-CN" alt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宋体"/>
              <a:cs typeface="+mn-cs"/>
            </a:endParaRPr>
          </a:p>
        </p:txBody>
      </p:sp>
      <p:grpSp>
        <p:nvGrpSpPr>
          <p:cNvPr id="23" name="组合 22"/>
          <p:cNvGrpSpPr/>
          <p:nvPr/>
        </p:nvGrpSpPr>
        <p:grpSpPr>
          <a:xfrm>
            <a:off x="2483768" y="3573016"/>
            <a:ext cx="4176464" cy="720080"/>
            <a:chOff x="2411760" y="3789040"/>
            <a:chExt cx="4176464" cy="720080"/>
          </a:xfrm>
        </p:grpSpPr>
        <p:sp>
          <p:nvSpPr>
            <p:cNvPr id="24" name="下箭头 23"/>
            <p:cNvSpPr/>
            <p:nvPr/>
          </p:nvSpPr>
          <p:spPr>
            <a:xfrm>
              <a:off x="5940152" y="3789040"/>
              <a:ext cx="648072" cy="720080"/>
            </a:xfrm>
            <a:prstGeom prst="downArrow">
              <a:avLst/>
            </a:prstGeom>
            <a:solidFill>
              <a:srgbClr val="C00000">
                <a:alpha val="7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下箭头 24"/>
            <p:cNvSpPr/>
            <p:nvPr/>
          </p:nvSpPr>
          <p:spPr>
            <a:xfrm>
              <a:off x="4139952" y="3789040"/>
              <a:ext cx="648072" cy="720080"/>
            </a:xfrm>
            <a:prstGeom prst="downArrow">
              <a:avLst/>
            </a:prstGeom>
            <a:solidFill>
              <a:srgbClr val="C00000">
                <a:alpha val="7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下箭头 25"/>
            <p:cNvSpPr/>
            <p:nvPr/>
          </p:nvSpPr>
          <p:spPr>
            <a:xfrm>
              <a:off x="2411760" y="3789040"/>
              <a:ext cx="648072" cy="720080"/>
            </a:xfrm>
            <a:prstGeom prst="downArrow">
              <a:avLst/>
            </a:prstGeom>
            <a:solidFill>
              <a:srgbClr val="C00000">
                <a:alpha val="7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1+#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ppt_x"/>
                                          </p:val>
                                        </p:tav>
                                        <p:tav tm="100000">
                                          <p:val>
                                            <p:strVal val="#ppt_x"/>
                                          </p:val>
                                        </p:tav>
                                      </p:tavLst>
                                    </p:anim>
                                    <p:anim calcmode="lin" valueType="num">
                                      <p:cBhvr additive="base">
                                        <p:cTn id="23" dur="1000" fill="hold"/>
                                        <p:tgtEl>
                                          <p:spTgt spid="21"/>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par>
                                <p:cTn id="28" presetID="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ppt_x"/>
                                          </p:val>
                                        </p:tav>
                                        <p:tav tm="100000">
                                          <p:val>
                                            <p:strVal val="#ppt_x"/>
                                          </p:val>
                                        </p:tav>
                                      </p:tavLst>
                                    </p:anim>
                                    <p:anim calcmode="lin" valueType="num">
                                      <p:cBhvr additive="base">
                                        <p:cTn id="31"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14308"/>
            <a:ext cx="5607062" cy="685800"/>
          </a:xfrm>
        </p:spPr>
        <p:txBody>
          <a:bodyPr/>
          <a:lstStyle/>
          <a:p>
            <a:r>
              <a:rPr lang="zh-CN" altLang="en-US" dirty="0" smtClean="0">
                <a:solidFill>
                  <a:schemeClr val="bg1"/>
                </a:solidFill>
                <a:latin typeface="微软雅黑" pitchFamily="34" charset="-122"/>
                <a:ea typeface="微软雅黑" pitchFamily="34" charset="-122"/>
              </a:rPr>
              <a:t>中国港湾未来发展战略</a:t>
            </a:r>
            <a:endParaRPr lang="en-US" altLang="zh-CN" dirty="0" smtClean="0">
              <a:solidFill>
                <a:schemeClr val="bg1"/>
              </a:solidFill>
              <a:latin typeface="微软雅黑" pitchFamily="34" charset="-122"/>
              <a:ea typeface="微软雅黑" pitchFamily="34" charset="-122"/>
            </a:endParaRP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19" name="组合 18"/>
          <p:cNvGrpSpPr/>
          <p:nvPr/>
        </p:nvGrpSpPr>
        <p:grpSpPr>
          <a:xfrm>
            <a:off x="2760663" y="2721981"/>
            <a:ext cx="3743325" cy="3743325"/>
            <a:chOff x="2760663" y="2493987"/>
            <a:chExt cx="3743325" cy="3743325"/>
          </a:xfrm>
        </p:grpSpPr>
        <p:sp>
          <p:nvSpPr>
            <p:cNvPr id="20" name="Oval 3"/>
            <p:cNvSpPr>
              <a:spLocks noChangeArrowheads="1"/>
            </p:cNvSpPr>
            <p:nvPr/>
          </p:nvSpPr>
          <p:spPr bwMode="gray">
            <a:xfrm>
              <a:off x="2760663" y="2493987"/>
              <a:ext cx="3743325" cy="37433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endParaRPr lang="zh-CN" altLang="en-US"/>
            </a:p>
          </p:txBody>
        </p:sp>
        <p:sp>
          <p:nvSpPr>
            <p:cNvPr id="21" name="Oval 4"/>
            <p:cNvSpPr>
              <a:spLocks noChangeArrowheads="1"/>
            </p:cNvSpPr>
            <p:nvPr/>
          </p:nvSpPr>
          <p:spPr bwMode="gray">
            <a:xfrm>
              <a:off x="3254375" y="2973412"/>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w="9525">
              <a:noFill/>
              <a:round/>
              <a:headEnd/>
              <a:tailEnd/>
            </a:ln>
            <a:effectLst>
              <a:prstShdw prst="shdw17" dist="17961" dir="2700000">
                <a:srgbClr val="FFFFFF">
                  <a:gamma/>
                  <a:shade val="60000"/>
                  <a:invGamma/>
                </a:srgbClr>
              </a:prstShdw>
            </a:effectLst>
          </p:spPr>
          <p:txBody>
            <a:bodyPr wrap="none" anchor="ctr"/>
            <a:lstStyle/>
            <a:p>
              <a:endParaRPr lang="zh-CN" altLang="en-US"/>
            </a:p>
          </p:txBody>
        </p:sp>
        <p:sp>
          <p:nvSpPr>
            <p:cNvPr id="22" name="Text Box 5"/>
            <p:cNvSpPr txBox="1">
              <a:spLocks noChangeArrowheads="1"/>
            </p:cNvSpPr>
            <p:nvPr/>
          </p:nvSpPr>
          <p:spPr bwMode="gray">
            <a:xfrm>
              <a:off x="3730625" y="3998937"/>
              <a:ext cx="1854200" cy="731739"/>
            </a:xfrm>
            <a:prstGeom prst="rect">
              <a:avLst/>
            </a:prstGeom>
            <a:noFill/>
            <a:ln w="9525" algn="ctr">
              <a:noFill/>
              <a:miter lim="800000"/>
              <a:headEnd/>
              <a:tailEnd/>
            </a:ln>
            <a:effectLst/>
          </p:spPr>
          <p:txBody>
            <a:bodyPr>
              <a:spAutoFit/>
            </a:bodyPr>
            <a:lstStyle/>
            <a:p>
              <a:pPr algn="ctr">
                <a:lnSpc>
                  <a:spcPts val="1700"/>
                </a:lnSpc>
                <a:spcBef>
                  <a:spcPct val="50000"/>
                </a:spcBef>
              </a:pPr>
              <a:r>
                <a:rPr lang="zh-CN" altLang="en-US" sz="2400" b="1" dirty="0" smtClean="0">
                  <a:solidFill>
                    <a:srgbClr val="7030A0"/>
                  </a:solidFill>
                  <a:latin typeface="微软雅黑" pitchFamily="34" charset="-122"/>
                  <a:ea typeface="微软雅黑" pitchFamily="34" charset="-122"/>
                  <a:cs typeface="Arial" pitchFamily="34" charset="0"/>
                </a:rPr>
                <a:t>中港未来</a:t>
              </a:r>
              <a:endParaRPr lang="en-US" altLang="zh-CN" sz="2400" b="1" dirty="0" smtClean="0">
                <a:solidFill>
                  <a:srgbClr val="7030A0"/>
                </a:solidFill>
                <a:latin typeface="微软雅黑" pitchFamily="34" charset="-122"/>
                <a:ea typeface="微软雅黑" pitchFamily="34" charset="-122"/>
                <a:cs typeface="Arial" pitchFamily="34" charset="0"/>
              </a:endParaRPr>
            </a:p>
            <a:p>
              <a:pPr algn="ctr">
                <a:lnSpc>
                  <a:spcPts val="1700"/>
                </a:lnSpc>
                <a:spcBef>
                  <a:spcPct val="50000"/>
                </a:spcBef>
              </a:pPr>
              <a:r>
                <a:rPr lang="zh-CN" altLang="en-US" sz="2400" b="1" dirty="0" smtClean="0">
                  <a:solidFill>
                    <a:srgbClr val="7030A0"/>
                  </a:solidFill>
                  <a:latin typeface="微软雅黑" pitchFamily="34" charset="-122"/>
                  <a:ea typeface="微软雅黑" pitchFamily="34" charset="-122"/>
                  <a:cs typeface="Arial" pitchFamily="34" charset="0"/>
                </a:rPr>
                <a:t>发展战略</a:t>
              </a:r>
              <a:endParaRPr lang="en-US" altLang="zh-CN" sz="2400" b="1" dirty="0">
                <a:solidFill>
                  <a:srgbClr val="7030A0"/>
                </a:solidFill>
                <a:latin typeface="微软雅黑" pitchFamily="34" charset="-122"/>
                <a:ea typeface="微软雅黑" pitchFamily="34" charset="-122"/>
                <a:cs typeface="Arial" pitchFamily="34" charset="0"/>
              </a:endParaRPr>
            </a:p>
          </p:txBody>
        </p:sp>
      </p:grpSp>
      <p:sp>
        <p:nvSpPr>
          <p:cNvPr id="23" name="Text Box 6"/>
          <p:cNvSpPr txBox="1">
            <a:spLocks noChangeArrowheads="1"/>
          </p:cNvSpPr>
          <p:nvPr/>
        </p:nvSpPr>
        <p:spPr bwMode="gray">
          <a:xfrm>
            <a:off x="5868144" y="2218993"/>
            <a:ext cx="2985669" cy="1426031"/>
          </a:xfrm>
          <a:prstGeom prst="rect">
            <a:avLst/>
          </a:prstGeom>
          <a:noFill/>
          <a:ln w="9525" algn="ctr">
            <a:noFill/>
            <a:miter lim="800000"/>
            <a:headEnd/>
            <a:tailEnd/>
          </a:ln>
          <a:effectLst/>
        </p:spPr>
        <p:txBody>
          <a:bodyPr wrap="square">
            <a:spAutoFit/>
          </a:bodyPr>
          <a:lstStyle/>
          <a:p>
            <a:pPr marL="285750" indent="-285750" eaLnBrk="0" hangingPunct="0">
              <a:lnSpc>
                <a:spcPts val="1400"/>
              </a:lnSpc>
              <a:spcBef>
                <a:spcPts val="400"/>
              </a:spcBef>
              <a:buFont typeface="Wingdings" pitchFamily="2" charset="2"/>
              <a:buChar char="Ø"/>
            </a:pPr>
            <a:r>
              <a:rPr lang="zh-CN" altLang="en-US" sz="1200" b="1" dirty="0" smtClean="0">
                <a:solidFill>
                  <a:schemeClr val="accent6"/>
                </a:solidFill>
                <a:latin typeface="微软雅黑" pitchFamily="34" charset="-122"/>
                <a:ea typeface="微软雅黑" pitchFamily="34" charset="-122"/>
              </a:rPr>
              <a:t>角色定位：</a:t>
            </a:r>
            <a:endParaRPr lang="en-US" altLang="zh-CN" sz="1200" b="1" dirty="0">
              <a:latin typeface="微软雅黑" pitchFamily="34" charset="-122"/>
              <a:ea typeface="微软雅黑" pitchFamily="34" charset="-122"/>
            </a:endParaRPr>
          </a:p>
          <a:p>
            <a:pPr eaLnBrk="0" hangingPunct="0">
              <a:lnSpc>
                <a:spcPts val="1400"/>
              </a:lnSpc>
              <a:spcBef>
                <a:spcPts val="400"/>
              </a:spcBef>
            </a:pPr>
            <a:r>
              <a:rPr lang="zh-CN" altLang="en-US" sz="1200" b="1" dirty="0" smtClean="0">
                <a:latin typeface="微软雅黑" pitchFamily="34" charset="-122"/>
                <a:ea typeface="微软雅黑" pitchFamily="34" charset="-122"/>
              </a:rPr>
              <a:t>      传统</a:t>
            </a:r>
            <a:r>
              <a:rPr lang="zh-CN" altLang="en-US" sz="1200" b="1" dirty="0">
                <a:latin typeface="微软雅黑" pitchFamily="34" charset="-122"/>
                <a:ea typeface="微软雅黑" pitchFamily="34" charset="-122"/>
              </a:rPr>
              <a:t>工程承包</a:t>
            </a:r>
            <a:r>
              <a:rPr lang="zh-CN" altLang="en-US" sz="1200" b="1" dirty="0" smtClean="0">
                <a:latin typeface="微软雅黑" pitchFamily="34" charset="-122"/>
                <a:ea typeface="微软雅黑" pitchFamily="34" charset="-122"/>
              </a:rPr>
              <a:t>商</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综合发展商</a:t>
            </a:r>
            <a:endParaRPr lang="en-US" altLang="zh-CN" sz="1200" b="1" dirty="0" smtClean="0">
              <a:latin typeface="微软雅黑" pitchFamily="34" charset="-122"/>
              <a:ea typeface="微软雅黑" pitchFamily="34" charset="-122"/>
            </a:endParaRPr>
          </a:p>
          <a:p>
            <a:pPr marL="285750" indent="-285750" eaLnBrk="0" hangingPunct="0">
              <a:lnSpc>
                <a:spcPts val="1400"/>
              </a:lnSpc>
              <a:spcBef>
                <a:spcPts val="400"/>
              </a:spcBef>
              <a:buFont typeface="Wingdings" pitchFamily="2" charset="2"/>
              <a:buChar char="Ø"/>
            </a:pPr>
            <a:r>
              <a:rPr lang="zh-CN" altLang="en-US" sz="1200" b="1" dirty="0">
                <a:solidFill>
                  <a:schemeClr val="accent6"/>
                </a:solidFill>
                <a:latin typeface="微软雅黑" pitchFamily="34" charset="-122"/>
                <a:ea typeface="微软雅黑" pitchFamily="34" charset="-122"/>
              </a:rPr>
              <a:t>经营定位：</a:t>
            </a:r>
            <a:endParaRPr lang="en-US" altLang="zh-CN" sz="1200" b="1" dirty="0">
              <a:solidFill>
                <a:schemeClr val="accent6"/>
              </a:solidFill>
              <a:latin typeface="微软雅黑" pitchFamily="34" charset="-122"/>
              <a:ea typeface="微软雅黑" pitchFamily="34" charset="-122"/>
            </a:endParaRPr>
          </a:p>
          <a:p>
            <a:pPr eaLnBrk="0" hangingPunct="0">
              <a:lnSpc>
                <a:spcPts val="1400"/>
              </a:lnSpc>
              <a:spcBef>
                <a:spcPts val="400"/>
              </a:spcBef>
            </a:pPr>
            <a:r>
              <a:rPr lang="zh-CN" altLang="en-US" sz="1200" b="1" dirty="0" smtClean="0">
                <a:latin typeface="微软雅黑" pitchFamily="34" charset="-122"/>
                <a:ea typeface="微软雅黑" pitchFamily="34" charset="-122"/>
              </a:rPr>
              <a:t>      被动</a:t>
            </a:r>
            <a:r>
              <a:rPr lang="zh-CN" altLang="en-US" sz="1200" b="1" dirty="0">
                <a:latin typeface="微软雅黑" pitchFamily="34" charset="-122"/>
                <a:ea typeface="微软雅黑" pitchFamily="34" charset="-122"/>
              </a:rPr>
              <a:t>等待</a:t>
            </a:r>
            <a:r>
              <a:rPr lang="zh-CN" altLang="en-US" sz="1200" b="1" dirty="0" smtClean="0">
                <a:latin typeface="微软雅黑" pitchFamily="34" charset="-122"/>
                <a:ea typeface="微软雅黑" pitchFamily="34" charset="-122"/>
              </a:rPr>
              <a:t>市场</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主动</a:t>
            </a:r>
            <a:r>
              <a:rPr lang="zh-CN" altLang="en-US" sz="1200" b="1" dirty="0">
                <a:latin typeface="微软雅黑" pitchFamily="34" charset="-122"/>
                <a:ea typeface="微软雅黑" pitchFamily="34" charset="-122"/>
              </a:rPr>
              <a:t>适应和创造</a:t>
            </a:r>
            <a:r>
              <a:rPr lang="zh-CN" altLang="en-US" sz="1200" b="1" dirty="0" smtClean="0">
                <a:latin typeface="微软雅黑" pitchFamily="34" charset="-122"/>
                <a:ea typeface="微软雅黑" pitchFamily="34" charset="-122"/>
              </a:rPr>
              <a:t>市场</a:t>
            </a:r>
            <a:endParaRPr lang="en-US" altLang="zh-CN" sz="1200" b="1" dirty="0" smtClean="0">
              <a:latin typeface="微软雅黑" pitchFamily="34" charset="-122"/>
              <a:ea typeface="微软雅黑" pitchFamily="34" charset="-122"/>
            </a:endParaRPr>
          </a:p>
          <a:p>
            <a:pPr marL="285750" indent="-285750" eaLnBrk="0" hangingPunct="0">
              <a:lnSpc>
                <a:spcPts val="1400"/>
              </a:lnSpc>
              <a:spcBef>
                <a:spcPts val="400"/>
              </a:spcBef>
              <a:buFont typeface="Wingdings" pitchFamily="2" charset="2"/>
              <a:buChar char="Ø"/>
            </a:pPr>
            <a:r>
              <a:rPr lang="zh-CN" altLang="en-US" sz="1200" b="1" dirty="0" smtClean="0">
                <a:solidFill>
                  <a:schemeClr val="accent6"/>
                </a:solidFill>
                <a:latin typeface="微软雅黑" pitchFamily="34" charset="-122"/>
                <a:ea typeface="微软雅黑" pitchFamily="34" charset="-122"/>
              </a:rPr>
              <a:t>组织者定位：</a:t>
            </a:r>
            <a:endParaRPr lang="en-US" altLang="zh-CN" sz="1200" b="1" dirty="0" smtClean="0">
              <a:solidFill>
                <a:schemeClr val="accent6"/>
              </a:solidFill>
              <a:latin typeface="微软雅黑" pitchFamily="34" charset="-122"/>
              <a:ea typeface="微软雅黑" pitchFamily="34" charset="-122"/>
            </a:endParaRPr>
          </a:p>
          <a:p>
            <a:pPr eaLnBrk="0" hangingPunct="0">
              <a:lnSpc>
                <a:spcPts val="1400"/>
              </a:lnSpc>
              <a:spcBef>
                <a:spcPts val="400"/>
              </a:spcBef>
            </a:pPr>
            <a:r>
              <a:rPr lang="zh-CN" altLang="en-US" sz="1200" b="1" dirty="0" smtClean="0">
                <a:latin typeface="微软雅黑" pitchFamily="34" charset="-122"/>
                <a:ea typeface="微软雅黑" pitchFamily="34" charset="-122"/>
              </a:rPr>
              <a:t>      工程师视野</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商人视野</a:t>
            </a:r>
            <a:endParaRPr lang="en-US" altLang="zh-CN" sz="1200" b="1" dirty="0">
              <a:solidFill>
                <a:srgbClr val="080808"/>
              </a:solidFill>
              <a:latin typeface="微软雅黑" pitchFamily="34" charset="-122"/>
              <a:ea typeface="微软雅黑" pitchFamily="34" charset="-122"/>
              <a:cs typeface="Arial" pitchFamily="34" charset="0"/>
            </a:endParaRPr>
          </a:p>
        </p:txBody>
      </p:sp>
      <p:sp>
        <p:nvSpPr>
          <p:cNvPr id="25" name="Text Box 8"/>
          <p:cNvSpPr txBox="1">
            <a:spLocks noChangeArrowheads="1"/>
          </p:cNvSpPr>
          <p:nvPr/>
        </p:nvSpPr>
        <p:spPr bwMode="gray">
          <a:xfrm>
            <a:off x="6732240" y="4869160"/>
            <a:ext cx="2304256" cy="1118255"/>
          </a:xfrm>
          <a:prstGeom prst="rect">
            <a:avLst/>
          </a:prstGeom>
          <a:noFill/>
          <a:ln w="9525" algn="ctr">
            <a:noFill/>
            <a:miter lim="800000"/>
            <a:headEnd/>
            <a:tailEnd/>
          </a:ln>
          <a:effectLst/>
        </p:spPr>
        <p:txBody>
          <a:bodyPr wrap="square">
            <a:spAutoFit/>
          </a:bodyPr>
          <a:lstStyle/>
          <a:p>
            <a:pPr marL="285750" indent="-285750" eaLnBrk="0" hangingPunct="0">
              <a:lnSpc>
                <a:spcPts val="1800"/>
              </a:lnSpc>
              <a:spcBef>
                <a:spcPts val="400"/>
              </a:spcBef>
              <a:buFont typeface="Wingdings" pitchFamily="2" charset="2"/>
              <a:buChar char="Ø"/>
            </a:pPr>
            <a:r>
              <a:rPr lang="zh-CN" altLang="en-US" sz="1200" b="1" dirty="0" smtClean="0">
                <a:latin typeface="微软雅黑" pitchFamily="34" charset="-122"/>
                <a:ea typeface="微软雅黑" pitchFamily="34" charset="-122"/>
              </a:rPr>
              <a:t>整合资金、技术、设备、</a:t>
            </a:r>
            <a:endParaRPr lang="en-US" altLang="zh-CN" sz="1200" b="1" dirty="0" smtClean="0">
              <a:latin typeface="微软雅黑" pitchFamily="34" charset="-122"/>
              <a:ea typeface="微软雅黑" pitchFamily="34" charset="-122"/>
            </a:endParaRPr>
          </a:p>
          <a:p>
            <a:pPr eaLnBrk="0" hangingPunct="0">
              <a:lnSpc>
                <a:spcPts val="1800"/>
              </a:lnSpc>
              <a:spcBef>
                <a:spcPts val="400"/>
              </a:spcBef>
            </a:pPr>
            <a:r>
              <a:rPr lang="en-US" altLang="zh-CN" sz="1200" b="1" dirty="0">
                <a:latin typeface="微软雅黑" pitchFamily="34" charset="-122"/>
                <a:ea typeface="微软雅黑" pitchFamily="34" charset="-122"/>
              </a:rPr>
              <a:t> </a:t>
            </a:r>
            <a:r>
              <a:rPr lang="en-US" altLang="zh-CN" sz="1200" b="1" dirty="0" smtClean="0">
                <a:latin typeface="微软雅黑" pitchFamily="34" charset="-122"/>
                <a:ea typeface="微软雅黑" pitchFamily="34" charset="-122"/>
              </a:rPr>
              <a:t>     </a:t>
            </a:r>
            <a:r>
              <a:rPr lang="zh-CN" altLang="en-US" sz="1200" b="1" dirty="0" smtClean="0">
                <a:latin typeface="微软雅黑" pitchFamily="34" charset="-122"/>
                <a:ea typeface="微软雅黑" pitchFamily="34" charset="-122"/>
              </a:rPr>
              <a:t>人力资源等</a:t>
            </a:r>
            <a:endParaRPr lang="en-US" altLang="zh-CN" sz="1200" b="1" dirty="0" smtClean="0">
              <a:latin typeface="微软雅黑" pitchFamily="34" charset="-122"/>
              <a:ea typeface="微软雅黑" pitchFamily="34" charset="-122"/>
            </a:endParaRPr>
          </a:p>
          <a:p>
            <a:pPr marL="285750" indent="-285750" eaLnBrk="0" hangingPunct="0">
              <a:lnSpc>
                <a:spcPts val="1800"/>
              </a:lnSpc>
              <a:spcBef>
                <a:spcPts val="400"/>
              </a:spcBef>
              <a:buFont typeface="Wingdings" pitchFamily="2" charset="2"/>
              <a:buChar char="Ø"/>
            </a:pPr>
            <a:r>
              <a:rPr lang="zh-CN" altLang="zh-CN" sz="1200" b="1" dirty="0" smtClean="0">
                <a:latin typeface="微软雅黑" pitchFamily="34" charset="-122"/>
                <a:ea typeface="微软雅黑" pitchFamily="34" charset="-122"/>
              </a:rPr>
              <a:t>提供</a:t>
            </a:r>
            <a:r>
              <a:rPr lang="zh-CN" altLang="en-US" sz="1200" b="1" dirty="0" smtClean="0">
                <a:latin typeface="微软雅黑" pitchFamily="34" charset="-122"/>
                <a:ea typeface="微软雅黑" pitchFamily="34" charset="-122"/>
              </a:rPr>
              <a:t>全产业链</a:t>
            </a:r>
            <a:r>
              <a:rPr lang="zh-CN" altLang="zh-CN" sz="1200" b="1" dirty="0" smtClean="0">
                <a:latin typeface="微软雅黑" pitchFamily="34" charset="-122"/>
                <a:ea typeface="微软雅黑" pitchFamily="34" charset="-122"/>
              </a:rPr>
              <a:t>一体化</a:t>
            </a:r>
            <a:r>
              <a:rPr lang="zh-CN" altLang="en-US" sz="1200" b="1" dirty="0" smtClean="0">
                <a:latin typeface="微软雅黑" pitchFamily="34" charset="-122"/>
                <a:ea typeface="微软雅黑" pitchFamily="34" charset="-122"/>
              </a:rPr>
              <a:t>服务，成为服务集成商</a:t>
            </a:r>
            <a:endParaRPr lang="en-US" altLang="zh-CN" sz="1200" b="1" dirty="0">
              <a:solidFill>
                <a:srgbClr val="080808"/>
              </a:solidFill>
              <a:latin typeface="微软雅黑" pitchFamily="34" charset="-122"/>
              <a:ea typeface="微软雅黑" pitchFamily="34" charset="-122"/>
              <a:cs typeface="Arial" pitchFamily="34" charset="0"/>
            </a:endParaRPr>
          </a:p>
        </p:txBody>
      </p:sp>
      <p:grpSp>
        <p:nvGrpSpPr>
          <p:cNvPr id="26" name="组合 25"/>
          <p:cNvGrpSpPr/>
          <p:nvPr/>
        </p:nvGrpSpPr>
        <p:grpSpPr>
          <a:xfrm>
            <a:off x="3871913" y="2247318"/>
            <a:ext cx="1479550" cy="1447800"/>
            <a:chOff x="3871913" y="2019324"/>
            <a:chExt cx="1479550" cy="1447800"/>
          </a:xfrm>
        </p:grpSpPr>
        <p:grpSp>
          <p:nvGrpSpPr>
            <p:cNvPr id="27" name="Group 30"/>
            <p:cNvGrpSpPr>
              <a:grpSpLocks/>
            </p:cNvGrpSpPr>
            <p:nvPr/>
          </p:nvGrpSpPr>
          <p:grpSpPr bwMode="auto">
            <a:xfrm>
              <a:off x="3871913" y="2019324"/>
              <a:ext cx="1466850" cy="1447800"/>
              <a:chOff x="708" y="2203"/>
              <a:chExt cx="751" cy="741"/>
            </a:xfrm>
          </p:grpSpPr>
          <p:sp>
            <p:nvSpPr>
              <p:cNvPr id="29" name="Oval 31"/>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zh-CN" altLang="en-US"/>
              </a:p>
            </p:txBody>
          </p:sp>
          <p:pic>
            <p:nvPicPr>
              <p:cNvPr id="30" name="Picture 32" descr="cir_lighteffect0"/>
              <p:cNvPicPr>
                <a:picLocks noChangeAspect="1" noChangeArrowheads="1"/>
              </p:cNvPicPr>
              <p:nvPr/>
            </p:nvPicPr>
            <p:blipFill>
              <a:blip r:embed="rId2" cstate="print">
                <a:lum bright="18000" contrast="-12000"/>
              </a:blip>
              <a:srcRect/>
              <a:stretch>
                <a:fillRect/>
              </a:stretch>
            </p:blipFill>
            <p:spPr bwMode="gray">
              <a:xfrm>
                <a:off x="708" y="2203"/>
                <a:ext cx="751" cy="644"/>
              </a:xfrm>
              <a:prstGeom prst="rect">
                <a:avLst/>
              </a:prstGeom>
              <a:noFill/>
            </p:spPr>
          </p:pic>
        </p:grpSp>
        <p:sp>
          <p:nvSpPr>
            <p:cNvPr id="28" name="Rectangle 33"/>
            <p:cNvSpPr>
              <a:spLocks noChangeArrowheads="1"/>
            </p:cNvSpPr>
            <p:nvPr/>
          </p:nvSpPr>
          <p:spPr bwMode="gray">
            <a:xfrm>
              <a:off x="3900488" y="2350244"/>
              <a:ext cx="1450975" cy="707886"/>
            </a:xfrm>
            <a:prstGeom prst="rect">
              <a:avLst/>
            </a:prstGeom>
            <a:noFill/>
            <a:ln w="9525" algn="ctr">
              <a:noFill/>
              <a:miter lim="800000"/>
              <a:headEnd/>
              <a:tailEnd/>
            </a:ln>
            <a:effectLst/>
          </p:spPr>
          <p:txBody>
            <a:bodyPr>
              <a:spAutoFit/>
            </a:bodyPr>
            <a:lstStyle/>
            <a:p>
              <a:pPr algn="ctr"/>
              <a:r>
                <a:rPr lang="en-US" altLang="zh-CN" sz="2000" b="1" dirty="0" smtClean="0">
                  <a:latin typeface="微软雅黑" pitchFamily="34" charset="-122"/>
                  <a:ea typeface="微软雅黑" pitchFamily="34" charset="-122"/>
                </a:rPr>
                <a:t>A</a:t>
              </a:r>
            </a:p>
            <a:p>
              <a:pPr algn="ctr"/>
              <a:r>
                <a:rPr lang="zh-CN" altLang="en-US" sz="2000" b="1" dirty="0">
                  <a:latin typeface="微软雅黑" pitchFamily="34" charset="-122"/>
                  <a:ea typeface="微软雅黑" pitchFamily="34" charset="-122"/>
                </a:rPr>
                <a:t>三个转变</a:t>
              </a:r>
              <a:endParaRPr lang="en-US" altLang="zh-CN" sz="2000" b="1" dirty="0">
                <a:solidFill>
                  <a:srgbClr val="F8F8F8"/>
                </a:solidFill>
                <a:latin typeface="微软雅黑" pitchFamily="34" charset="-122"/>
                <a:ea typeface="微软雅黑" pitchFamily="34" charset="-122"/>
                <a:cs typeface="Arial" pitchFamily="34" charset="0"/>
              </a:endParaRPr>
            </a:p>
          </p:txBody>
        </p:sp>
      </p:grpSp>
      <p:grpSp>
        <p:nvGrpSpPr>
          <p:cNvPr id="31" name="组合 30"/>
          <p:cNvGrpSpPr/>
          <p:nvPr/>
        </p:nvGrpSpPr>
        <p:grpSpPr>
          <a:xfrm>
            <a:off x="2387600" y="4599993"/>
            <a:ext cx="1631950" cy="1612900"/>
            <a:chOff x="2387600" y="4371999"/>
            <a:chExt cx="1631950" cy="1612900"/>
          </a:xfrm>
        </p:grpSpPr>
        <p:grpSp>
          <p:nvGrpSpPr>
            <p:cNvPr id="32" name="Group 16"/>
            <p:cNvGrpSpPr>
              <a:grpSpLocks/>
            </p:cNvGrpSpPr>
            <p:nvPr/>
          </p:nvGrpSpPr>
          <p:grpSpPr bwMode="auto">
            <a:xfrm>
              <a:off x="2387600" y="4371999"/>
              <a:ext cx="1631950" cy="1612900"/>
              <a:chOff x="437" y="1700"/>
              <a:chExt cx="1110" cy="1096"/>
            </a:xfrm>
          </p:grpSpPr>
          <p:grpSp>
            <p:nvGrpSpPr>
              <p:cNvPr id="38" name="Group 17"/>
              <p:cNvGrpSpPr>
                <a:grpSpLocks/>
              </p:cNvGrpSpPr>
              <p:nvPr/>
            </p:nvGrpSpPr>
            <p:grpSpPr bwMode="auto">
              <a:xfrm>
                <a:off x="437" y="1700"/>
                <a:ext cx="1110" cy="1096"/>
                <a:chOff x="437" y="1700"/>
                <a:chExt cx="1110" cy="1096"/>
              </a:xfrm>
            </p:grpSpPr>
            <p:sp>
              <p:nvSpPr>
                <p:cNvPr id="42" name="Oval 18"/>
                <p:cNvSpPr>
                  <a:spLocks noChangeArrowheads="1"/>
                </p:cNvSpPr>
                <p:nvPr/>
              </p:nvSpPr>
              <p:spPr bwMode="gray">
                <a:xfrm>
                  <a:off x="437" y="1700"/>
                  <a:ext cx="1110" cy="1096"/>
                </a:xfrm>
                <a:prstGeom prst="ellipse">
                  <a:avLst/>
                </a:prstGeom>
                <a:solidFill>
                  <a:schemeClr val="accent2">
                    <a:alpha val="10001"/>
                  </a:schemeClr>
                </a:solidFill>
                <a:ln w="57150">
                  <a:noFill/>
                  <a:round/>
                  <a:headEnd/>
                  <a:tailEnd/>
                </a:ln>
                <a:effectLst/>
              </p:spPr>
              <p:txBody>
                <a:bodyPr wrap="none" anchor="ctr"/>
                <a:lstStyle/>
                <a:p>
                  <a:endParaRPr lang="zh-CN" altLang="en-US"/>
                </a:p>
              </p:txBody>
            </p:sp>
            <p:sp>
              <p:nvSpPr>
                <p:cNvPr id="43" name="Oval 19"/>
                <p:cNvSpPr>
                  <a:spLocks noChangeArrowheads="1"/>
                </p:cNvSpPr>
                <p:nvPr/>
              </p:nvSpPr>
              <p:spPr bwMode="gray">
                <a:xfrm>
                  <a:off x="462" y="1725"/>
                  <a:ext cx="1062" cy="1048"/>
                </a:xfrm>
                <a:prstGeom prst="ellipse">
                  <a:avLst/>
                </a:prstGeom>
                <a:solidFill>
                  <a:schemeClr val="accent2">
                    <a:alpha val="10001"/>
                  </a:schemeClr>
                </a:solidFill>
                <a:ln w="57150">
                  <a:noFill/>
                  <a:round/>
                  <a:headEnd/>
                  <a:tailEnd/>
                </a:ln>
                <a:effectLst/>
              </p:spPr>
              <p:txBody>
                <a:bodyPr wrap="none" anchor="ctr"/>
                <a:lstStyle/>
                <a:p>
                  <a:endParaRPr lang="zh-CN" altLang="en-US"/>
                </a:p>
              </p:txBody>
            </p:sp>
          </p:grpSp>
          <p:grpSp>
            <p:nvGrpSpPr>
              <p:cNvPr id="39" name="Group 20"/>
              <p:cNvGrpSpPr>
                <a:grpSpLocks/>
              </p:cNvGrpSpPr>
              <p:nvPr/>
            </p:nvGrpSpPr>
            <p:grpSpPr bwMode="auto">
              <a:xfrm>
                <a:off x="486" y="1748"/>
                <a:ext cx="1026" cy="1014"/>
                <a:chOff x="437" y="1700"/>
                <a:chExt cx="1110" cy="1096"/>
              </a:xfrm>
            </p:grpSpPr>
            <p:sp>
              <p:nvSpPr>
                <p:cNvPr id="40" name="Oval 21"/>
                <p:cNvSpPr>
                  <a:spLocks noChangeArrowheads="1"/>
                </p:cNvSpPr>
                <p:nvPr/>
              </p:nvSpPr>
              <p:spPr bwMode="gray">
                <a:xfrm>
                  <a:off x="437" y="1700"/>
                  <a:ext cx="1110" cy="1096"/>
                </a:xfrm>
                <a:prstGeom prst="ellipse">
                  <a:avLst/>
                </a:prstGeom>
                <a:solidFill>
                  <a:schemeClr val="accent2">
                    <a:alpha val="10001"/>
                  </a:schemeClr>
                </a:solidFill>
                <a:ln w="57150">
                  <a:noFill/>
                  <a:round/>
                  <a:headEnd/>
                  <a:tailEnd/>
                </a:ln>
                <a:effectLst/>
              </p:spPr>
              <p:txBody>
                <a:bodyPr wrap="none" anchor="ctr"/>
                <a:lstStyle/>
                <a:p>
                  <a:endParaRPr lang="zh-CN" altLang="en-US"/>
                </a:p>
              </p:txBody>
            </p:sp>
            <p:sp>
              <p:nvSpPr>
                <p:cNvPr id="41" name="Oval 22"/>
                <p:cNvSpPr>
                  <a:spLocks noChangeArrowheads="1"/>
                </p:cNvSpPr>
                <p:nvPr/>
              </p:nvSpPr>
              <p:spPr bwMode="gray">
                <a:xfrm>
                  <a:off x="462" y="1725"/>
                  <a:ext cx="1062" cy="1048"/>
                </a:xfrm>
                <a:prstGeom prst="ellipse">
                  <a:avLst/>
                </a:prstGeom>
                <a:solidFill>
                  <a:schemeClr val="accent2">
                    <a:alpha val="10001"/>
                  </a:schemeClr>
                </a:solidFill>
                <a:ln w="57150">
                  <a:noFill/>
                  <a:round/>
                  <a:headEnd/>
                  <a:tailEnd/>
                </a:ln>
                <a:effectLst/>
              </p:spPr>
              <p:txBody>
                <a:bodyPr wrap="none" anchor="ctr"/>
                <a:lstStyle/>
                <a:p>
                  <a:endParaRPr lang="zh-CN" altLang="en-US"/>
                </a:p>
              </p:txBody>
            </p:sp>
          </p:grpSp>
        </p:grpSp>
        <p:grpSp>
          <p:nvGrpSpPr>
            <p:cNvPr id="33" name="组合 42"/>
            <p:cNvGrpSpPr/>
            <p:nvPr/>
          </p:nvGrpSpPr>
          <p:grpSpPr>
            <a:xfrm>
              <a:off x="2459038" y="4433912"/>
              <a:ext cx="1466850" cy="1447800"/>
              <a:chOff x="2459038" y="4433912"/>
              <a:chExt cx="1466850" cy="1447800"/>
            </a:xfrm>
          </p:grpSpPr>
          <p:grpSp>
            <p:nvGrpSpPr>
              <p:cNvPr id="34" name="Group 34"/>
              <p:cNvGrpSpPr>
                <a:grpSpLocks/>
              </p:cNvGrpSpPr>
              <p:nvPr/>
            </p:nvGrpSpPr>
            <p:grpSpPr bwMode="auto">
              <a:xfrm>
                <a:off x="2459038" y="4433912"/>
                <a:ext cx="1466850" cy="1447800"/>
                <a:chOff x="708" y="2203"/>
                <a:chExt cx="751" cy="741"/>
              </a:xfrm>
            </p:grpSpPr>
            <p:sp>
              <p:nvSpPr>
                <p:cNvPr id="36" name="Oval 35"/>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zh-CN" altLang="en-US"/>
                </a:p>
              </p:txBody>
            </p:sp>
            <p:pic>
              <p:nvPicPr>
                <p:cNvPr id="37" name="Picture 36" descr="cir_lighteffect0"/>
                <p:cNvPicPr>
                  <a:picLocks noChangeAspect="1" noChangeArrowheads="1"/>
                </p:cNvPicPr>
                <p:nvPr/>
              </p:nvPicPr>
              <p:blipFill>
                <a:blip r:embed="rId2" cstate="print">
                  <a:lum bright="18000" contrast="-12000"/>
                </a:blip>
                <a:srcRect/>
                <a:stretch>
                  <a:fillRect/>
                </a:stretch>
              </p:blipFill>
              <p:spPr bwMode="gray">
                <a:xfrm>
                  <a:off x="708" y="2203"/>
                  <a:ext cx="751" cy="644"/>
                </a:xfrm>
                <a:prstGeom prst="rect">
                  <a:avLst/>
                </a:prstGeom>
                <a:noFill/>
              </p:spPr>
            </p:pic>
          </p:grpSp>
          <p:sp>
            <p:nvSpPr>
              <p:cNvPr id="35" name="Rectangle 37"/>
              <p:cNvSpPr>
                <a:spLocks noChangeArrowheads="1"/>
              </p:cNvSpPr>
              <p:nvPr/>
            </p:nvSpPr>
            <p:spPr bwMode="gray">
              <a:xfrm>
                <a:off x="2474913" y="4779136"/>
                <a:ext cx="1450975" cy="707886"/>
              </a:xfrm>
              <a:prstGeom prst="rect">
                <a:avLst/>
              </a:prstGeom>
              <a:noFill/>
              <a:ln w="9525" algn="ctr">
                <a:noFill/>
                <a:miter lim="800000"/>
                <a:headEnd/>
                <a:tailEnd/>
              </a:ln>
              <a:effectLst/>
            </p:spPr>
            <p:txBody>
              <a:bodyPr>
                <a:spAutoFit/>
              </a:bodyPr>
              <a:lstStyle/>
              <a:p>
                <a:pPr algn="ctr"/>
                <a:r>
                  <a:rPr lang="en-US" altLang="zh-CN" sz="2000" b="1" dirty="0" smtClean="0">
                    <a:latin typeface="微软雅黑" pitchFamily="34" charset="-122"/>
                    <a:ea typeface="微软雅黑" pitchFamily="34" charset="-122"/>
                  </a:rPr>
                  <a:t>B</a:t>
                </a:r>
              </a:p>
              <a:p>
                <a:pPr algn="ctr"/>
                <a:r>
                  <a:rPr lang="zh-CN" altLang="zh-CN" sz="2000" b="1" dirty="0" smtClean="0">
                    <a:latin typeface="微软雅黑" pitchFamily="34" charset="-122"/>
                    <a:ea typeface="微软雅黑" pitchFamily="34" charset="-122"/>
                  </a:rPr>
                  <a:t>跨国经营</a:t>
                </a:r>
                <a:endParaRPr lang="en-US" altLang="zh-CN" sz="2000" b="1" dirty="0">
                  <a:solidFill>
                    <a:srgbClr val="F8F8F8"/>
                  </a:solidFill>
                  <a:latin typeface="微软雅黑" pitchFamily="34" charset="-122"/>
                  <a:ea typeface="微软雅黑" pitchFamily="34" charset="-122"/>
                  <a:cs typeface="Arial" pitchFamily="34" charset="0"/>
                </a:endParaRPr>
              </a:p>
            </p:txBody>
          </p:sp>
        </p:grpSp>
      </p:grpSp>
      <p:grpSp>
        <p:nvGrpSpPr>
          <p:cNvPr id="44" name="组合 43"/>
          <p:cNvGrpSpPr/>
          <p:nvPr/>
        </p:nvGrpSpPr>
        <p:grpSpPr>
          <a:xfrm>
            <a:off x="5118100" y="4599993"/>
            <a:ext cx="1631950" cy="1612900"/>
            <a:chOff x="5118100" y="4371999"/>
            <a:chExt cx="1631950" cy="1612900"/>
          </a:xfrm>
        </p:grpSpPr>
        <p:grpSp>
          <p:nvGrpSpPr>
            <p:cNvPr id="45" name="Group 23"/>
            <p:cNvGrpSpPr>
              <a:grpSpLocks/>
            </p:cNvGrpSpPr>
            <p:nvPr/>
          </p:nvGrpSpPr>
          <p:grpSpPr bwMode="auto">
            <a:xfrm>
              <a:off x="5118100" y="4371999"/>
              <a:ext cx="1631950" cy="1612900"/>
              <a:chOff x="437" y="1700"/>
              <a:chExt cx="1110" cy="1096"/>
            </a:xfrm>
          </p:grpSpPr>
          <p:grpSp>
            <p:nvGrpSpPr>
              <p:cNvPr id="67" name="Group 24"/>
              <p:cNvGrpSpPr>
                <a:grpSpLocks/>
              </p:cNvGrpSpPr>
              <p:nvPr/>
            </p:nvGrpSpPr>
            <p:grpSpPr bwMode="auto">
              <a:xfrm>
                <a:off x="437" y="1700"/>
                <a:ext cx="1110" cy="1096"/>
                <a:chOff x="437" y="1700"/>
                <a:chExt cx="1110" cy="1096"/>
              </a:xfrm>
            </p:grpSpPr>
            <p:sp>
              <p:nvSpPr>
                <p:cNvPr id="71" name="Oval 25"/>
                <p:cNvSpPr>
                  <a:spLocks noChangeArrowheads="1"/>
                </p:cNvSpPr>
                <p:nvPr/>
              </p:nvSpPr>
              <p:spPr bwMode="gray">
                <a:xfrm>
                  <a:off x="437" y="1700"/>
                  <a:ext cx="1110" cy="1096"/>
                </a:xfrm>
                <a:prstGeom prst="ellipse">
                  <a:avLst/>
                </a:prstGeom>
                <a:solidFill>
                  <a:schemeClr val="hlink">
                    <a:alpha val="10001"/>
                  </a:schemeClr>
                </a:solidFill>
                <a:ln w="57150">
                  <a:noFill/>
                  <a:round/>
                  <a:headEnd/>
                  <a:tailEnd/>
                </a:ln>
                <a:effectLst/>
              </p:spPr>
              <p:txBody>
                <a:bodyPr wrap="none" anchor="ctr"/>
                <a:lstStyle/>
                <a:p>
                  <a:endParaRPr lang="zh-CN" altLang="en-US"/>
                </a:p>
              </p:txBody>
            </p:sp>
            <p:sp>
              <p:nvSpPr>
                <p:cNvPr id="72" name="Oval 26"/>
                <p:cNvSpPr>
                  <a:spLocks noChangeArrowheads="1"/>
                </p:cNvSpPr>
                <p:nvPr/>
              </p:nvSpPr>
              <p:spPr bwMode="gray">
                <a:xfrm>
                  <a:off x="462" y="1725"/>
                  <a:ext cx="1062" cy="1048"/>
                </a:xfrm>
                <a:prstGeom prst="ellipse">
                  <a:avLst/>
                </a:prstGeom>
                <a:solidFill>
                  <a:srgbClr val="817E00">
                    <a:alpha val="10001"/>
                  </a:srgbClr>
                </a:solidFill>
                <a:ln w="57150">
                  <a:noFill/>
                  <a:round/>
                  <a:headEnd/>
                  <a:tailEnd/>
                </a:ln>
                <a:effectLst/>
              </p:spPr>
              <p:txBody>
                <a:bodyPr wrap="none" anchor="ctr"/>
                <a:lstStyle/>
                <a:p>
                  <a:endParaRPr lang="zh-CN" altLang="en-US"/>
                </a:p>
              </p:txBody>
            </p:sp>
          </p:grpSp>
          <p:grpSp>
            <p:nvGrpSpPr>
              <p:cNvPr id="68" name="Group 27"/>
              <p:cNvGrpSpPr>
                <a:grpSpLocks/>
              </p:cNvGrpSpPr>
              <p:nvPr/>
            </p:nvGrpSpPr>
            <p:grpSpPr bwMode="auto">
              <a:xfrm>
                <a:off x="486" y="1748"/>
                <a:ext cx="1026" cy="1014"/>
                <a:chOff x="437" y="1700"/>
                <a:chExt cx="1110" cy="1096"/>
              </a:xfrm>
            </p:grpSpPr>
            <p:sp>
              <p:nvSpPr>
                <p:cNvPr id="69" name="Oval 28"/>
                <p:cNvSpPr>
                  <a:spLocks noChangeArrowheads="1"/>
                </p:cNvSpPr>
                <p:nvPr/>
              </p:nvSpPr>
              <p:spPr bwMode="gray">
                <a:xfrm>
                  <a:off x="437" y="1700"/>
                  <a:ext cx="1110" cy="1096"/>
                </a:xfrm>
                <a:prstGeom prst="ellipse">
                  <a:avLst/>
                </a:prstGeom>
                <a:solidFill>
                  <a:srgbClr val="817E00">
                    <a:alpha val="10001"/>
                  </a:srgbClr>
                </a:solidFill>
                <a:ln w="57150">
                  <a:noFill/>
                  <a:round/>
                  <a:headEnd/>
                  <a:tailEnd/>
                </a:ln>
                <a:effectLst/>
              </p:spPr>
              <p:txBody>
                <a:bodyPr wrap="none" anchor="ctr"/>
                <a:lstStyle/>
                <a:p>
                  <a:endParaRPr lang="zh-CN" altLang="en-US"/>
                </a:p>
              </p:txBody>
            </p:sp>
            <p:sp>
              <p:nvSpPr>
                <p:cNvPr id="70" name="Oval 29"/>
                <p:cNvSpPr>
                  <a:spLocks noChangeArrowheads="1"/>
                </p:cNvSpPr>
                <p:nvPr/>
              </p:nvSpPr>
              <p:spPr bwMode="gray">
                <a:xfrm>
                  <a:off x="462" y="1725"/>
                  <a:ext cx="1062" cy="1048"/>
                </a:xfrm>
                <a:prstGeom prst="ellipse">
                  <a:avLst/>
                </a:prstGeom>
                <a:solidFill>
                  <a:srgbClr val="817E00">
                    <a:alpha val="10001"/>
                  </a:srgbClr>
                </a:solidFill>
                <a:ln w="57150">
                  <a:noFill/>
                  <a:round/>
                  <a:headEnd/>
                  <a:tailEnd/>
                </a:ln>
                <a:effectLst/>
              </p:spPr>
              <p:txBody>
                <a:bodyPr wrap="none" anchor="ctr"/>
                <a:lstStyle/>
                <a:p>
                  <a:endParaRPr lang="zh-CN" altLang="en-US"/>
                </a:p>
              </p:txBody>
            </p:sp>
          </p:grpSp>
        </p:grpSp>
        <p:grpSp>
          <p:nvGrpSpPr>
            <p:cNvPr id="46" name="Group 38"/>
            <p:cNvGrpSpPr>
              <a:grpSpLocks/>
            </p:cNvGrpSpPr>
            <p:nvPr/>
          </p:nvGrpSpPr>
          <p:grpSpPr bwMode="auto">
            <a:xfrm>
              <a:off x="5219700" y="4433912"/>
              <a:ext cx="1466850" cy="1447800"/>
              <a:chOff x="708" y="2203"/>
              <a:chExt cx="751" cy="741"/>
            </a:xfrm>
          </p:grpSpPr>
          <p:sp>
            <p:nvSpPr>
              <p:cNvPr id="65" name="Oval 39"/>
              <p:cNvSpPr>
                <a:spLocks noChangeArrowheads="1"/>
              </p:cNvSpPr>
              <p:nvPr/>
            </p:nvSpPr>
            <p:spPr bwMode="gray">
              <a:xfrm>
                <a:off x="728" y="2235"/>
                <a:ext cx="716" cy="709"/>
              </a:xfrm>
              <a:prstGeom prst="ellipse">
                <a:avLst/>
              </a:prstGeom>
              <a:gradFill rotWithShape="1">
                <a:gsLst>
                  <a:gs pos="0">
                    <a:srgbClr val="0099CC"/>
                  </a:gs>
                  <a:gs pos="100000">
                    <a:srgbClr val="0099CC">
                      <a:gamma/>
                      <a:shade val="31765"/>
                      <a:invGamma/>
                    </a:srgbClr>
                  </a:gs>
                </a:gsLst>
                <a:lin ang="5400000" scaled="1"/>
              </a:gradFill>
              <a:ln w="38100" algn="ctr">
                <a:solidFill>
                  <a:srgbClr val="F8F8F8">
                    <a:alpha val="80000"/>
                  </a:srgbClr>
                </a:solidFill>
                <a:round/>
                <a:headEnd/>
                <a:tailEnd/>
              </a:ln>
              <a:effectLst/>
            </p:spPr>
            <p:txBody>
              <a:bodyPr wrap="none" anchor="ctr"/>
              <a:lstStyle/>
              <a:p>
                <a:endParaRPr lang="zh-CN" altLang="en-US"/>
              </a:p>
            </p:txBody>
          </p:sp>
          <p:pic>
            <p:nvPicPr>
              <p:cNvPr id="66" name="Picture 40" descr="cir_lighteffect0"/>
              <p:cNvPicPr>
                <a:picLocks noChangeAspect="1" noChangeArrowheads="1"/>
              </p:cNvPicPr>
              <p:nvPr/>
            </p:nvPicPr>
            <p:blipFill>
              <a:blip r:embed="rId2" cstate="print">
                <a:lum bright="18000" contrast="-12000"/>
              </a:blip>
              <a:srcRect/>
              <a:stretch>
                <a:fillRect/>
              </a:stretch>
            </p:blipFill>
            <p:spPr bwMode="gray">
              <a:xfrm>
                <a:off x="708" y="2203"/>
                <a:ext cx="751" cy="644"/>
              </a:xfrm>
              <a:prstGeom prst="rect">
                <a:avLst/>
              </a:prstGeom>
              <a:noFill/>
            </p:spPr>
          </p:pic>
        </p:grpSp>
        <p:grpSp>
          <p:nvGrpSpPr>
            <p:cNvPr id="47" name="组合 43"/>
            <p:cNvGrpSpPr/>
            <p:nvPr/>
          </p:nvGrpSpPr>
          <p:grpSpPr>
            <a:xfrm>
              <a:off x="5202238" y="4433912"/>
              <a:ext cx="1466850" cy="1447800"/>
              <a:chOff x="5202238" y="4433912"/>
              <a:chExt cx="1466850" cy="1447800"/>
            </a:xfrm>
          </p:grpSpPr>
          <p:grpSp>
            <p:nvGrpSpPr>
              <p:cNvPr id="48" name="Group 41"/>
              <p:cNvGrpSpPr>
                <a:grpSpLocks/>
              </p:cNvGrpSpPr>
              <p:nvPr/>
            </p:nvGrpSpPr>
            <p:grpSpPr bwMode="auto">
              <a:xfrm>
                <a:off x="5202238" y="4433912"/>
                <a:ext cx="1466850" cy="1447800"/>
                <a:chOff x="708" y="2203"/>
                <a:chExt cx="751" cy="741"/>
              </a:xfrm>
            </p:grpSpPr>
            <p:sp>
              <p:nvSpPr>
                <p:cNvPr id="63" name="Oval 42"/>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zh-CN" altLang="en-US"/>
                </a:p>
              </p:txBody>
            </p:sp>
            <p:pic>
              <p:nvPicPr>
                <p:cNvPr id="64" name="Picture 43" descr="cir_lighteffect0"/>
                <p:cNvPicPr>
                  <a:picLocks noChangeAspect="1" noChangeArrowheads="1"/>
                </p:cNvPicPr>
                <p:nvPr/>
              </p:nvPicPr>
              <p:blipFill>
                <a:blip r:embed="rId2" cstate="print">
                  <a:lum bright="18000" contrast="-12000"/>
                </a:blip>
                <a:srcRect/>
                <a:stretch>
                  <a:fillRect/>
                </a:stretch>
              </p:blipFill>
              <p:spPr bwMode="gray">
                <a:xfrm>
                  <a:off x="708" y="2203"/>
                  <a:ext cx="751" cy="644"/>
                </a:xfrm>
                <a:prstGeom prst="rect">
                  <a:avLst/>
                </a:prstGeom>
                <a:noFill/>
              </p:spPr>
            </p:pic>
          </p:grpSp>
          <p:sp>
            <p:nvSpPr>
              <p:cNvPr id="49" name="Rectangle 44"/>
              <p:cNvSpPr>
                <a:spLocks noChangeArrowheads="1"/>
              </p:cNvSpPr>
              <p:nvPr/>
            </p:nvSpPr>
            <p:spPr bwMode="gray">
              <a:xfrm>
                <a:off x="5214942" y="4779136"/>
                <a:ext cx="1450975" cy="707886"/>
              </a:xfrm>
              <a:prstGeom prst="rect">
                <a:avLst/>
              </a:prstGeom>
              <a:noFill/>
              <a:ln w="9525" algn="ctr">
                <a:noFill/>
                <a:miter lim="800000"/>
                <a:headEnd/>
                <a:tailEnd/>
              </a:ln>
              <a:effectLst/>
            </p:spPr>
            <p:txBody>
              <a:bodyPr>
                <a:spAutoFit/>
              </a:bodyPr>
              <a:lstStyle/>
              <a:p>
                <a:pPr algn="ctr"/>
                <a:r>
                  <a:rPr lang="en-US" altLang="zh-CN" sz="2000" b="1" dirty="0" smtClean="0">
                    <a:latin typeface="微软雅黑" pitchFamily="34" charset="-122"/>
                    <a:ea typeface="微软雅黑" pitchFamily="34" charset="-122"/>
                  </a:rPr>
                  <a:t>C</a:t>
                </a:r>
              </a:p>
              <a:p>
                <a:pPr algn="ctr"/>
                <a:r>
                  <a:rPr lang="zh-CN" altLang="zh-CN" sz="2000" b="1" dirty="0" smtClean="0">
                    <a:latin typeface="微软雅黑" pitchFamily="34" charset="-122"/>
                    <a:ea typeface="微软雅黑" pitchFamily="34" charset="-122"/>
                  </a:rPr>
                  <a:t>资源整合</a:t>
                </a:r>
                <a:endParaRPr lang="en-US" altLang="zh-CN" sz="2000" b="1" dirty="0">
                  <a:solidFill>
                    <a:srgbClr val="F8F8F8"/>
                  </a:solidFill>
                  <a:latin typeface="微软雅黑" pitchFamily="34" charset="-122"/>
                  <a:ea typeface="微软雅黑" pitchFamily="34" charset="-122"/>
                  <a:cs typeface="Arial" pitchFamily="34" charset="0"/>
                </a:endParaRPr>
              </a:p>
            </p:txBody>
          </p:sp>
        </p:grpSp>
      </p:grpSp>
      <p:grpSp>
        <p:nvGrpSpPr>
          <p:cNvPr id="73" name="组合 200"/>
          <p:cNvGrpSpPr/>
          <p:nvPr/>
        </p:nvGrpSpPr>
        <p:grpSpPr>
          <a:xfrm>
            <a:off x="755576" y="1214420"/>
            <a:ext cx="7527232" cy="807842"/>
            <a:chOff x="331475" y="2834084"/>
            <a:chExt cx="7696200" cy="1027746"/>
          </a:xfrm>
        </p:grpSpPr>
        <p:sp>
          <p:nvSpPr>
            <p:cNvPr id="74" name="AutoShape 4"/>
            <p:cNvSpPr>
              <a:spLocks noChangeArrowheads="1"/>
            </p:cNvSpPr>
            <p:nvPr/>
          </p:nvSpPr>
          <p:spPr bwMode="gray">
            <a:xfrm>
              <a:off x="331475" y="2834084"/>
              <a:ext cx="7696200" cy="727075"/>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ea typeface="宋体" charset="-122"/>
              </a:endParaRPr>
            </a:p>
          </p:txBody>
        </p:sp>
        <p:sp>
          <p:nvSpPr>
            <p:cNvPr id="75" name="TextBox 74"/>
            <p:cNvSpPr txBox="1"/>
            <p:nvPr/>
          </p:nvSpPr>
          <p:spPr>
            <a:xfrm>
              <a:off x="539383" y="2961250"/>
              <a:ext cx="7335763" cy="900580"/>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000" b="1" dirty="0" smtClean="0">
                  <a:latin typeface="微软雅黑" pitchFamily="34" charset="-122"/>
                  <a:ea typeface="微软雅黑" pitchFamily="34" charset="-122"/>
                </a:rPr>
                <a:t>践行</a:t>
              </a:r>
              <a:r>
                <a:rPr lang="zh-CN" altLang="en-US" sz="2000" b="1" dirty="0" smtClean="0">
                  <a:solidFill>
                    <a:srgbClr val="7030A0"/>
                  </a:solidFill>
                  <a:latin typeface="微软雅黑" pitchFamily="34" charset="-122"/>
                  <a:ea typeface="微软雅黑" pitchFamily="34" charset="-122"/>
                </a:rPr>
                <a:t>“五商中交”</a:t>
              </a:r>
              <a:r>
                <a:rPr lang="zh-CN" altLang="en-US" sz="2000" b="1" dirty="0" smtClean="0">
                  <a:latin typeface="微软雅黑" pitchFamily="34" charset="-122"/>
                  <a:ea typeface="微软雅黑" pitchFamily="34" charset="-122"/>
                </a:rPr>
                <a:t>战略，从</a:t>
              </a:r>
              <a:r>
                <a:rPr lang="zh-CN" altLang="en-US" sz="2000" b="1" dirty="0" smtClean="0">
                  <a:solidFill>
                    <a:srgbClr val="7030A0"/>
                  </a:solidFill>
                  <a:latin typeface="微软雅黑" pitchFamily="34" charset="-122"/>
                  <a:ea typeface="微软雅黑" pitchFamily="34" charset="-122"/>
                </a:rPr>
                <a:t>传统工程承包商</a:t>
              </a:r>
              <a:r>
                <a:rPr lang="zh-CN" altLang="en-US" sz="2000" b="1" dirty="0" smtClean="0">
                  <a:latin typeface="微软雅黑" pitchFamily="34" charset="-122"/>
                  <a:ea typeface="微软雅黑" pitchFamily="34" charset="-122"/>
                </a:rPr>
                <a:t>向</a:t>
              </a:r>
              <a:r>
                <a:rPr lang="zh-CN" altLang="en-US" sz="2000" b="1" dirty="0" smtClean="0">
                  <a:solidFill>
                    <a:srgbClr val="7030A0"/>
                  </a:solidFill>
                  <a:latin typeface="微软雅黑" pitchFamily="34" charset="-122"/>
                  <a:ea typeface="微软雅黑" pitchFamily="34" charset="-122"/>
                </a:rPr>
                <a:t>综合发展商</a:t>
              </a:r>
              <a:r>
                <a:rPr lang="zh-CN" altLang="en-US" sz="2000" b="1" dirty="0" smtClean="0">
                  <a:latin typeface="微软雅黑" pitchFamily="34" charset="-122"/>
                  <a:ea typeface="微软雅黑" pitchFamily="34" charset="-122"/>
                </a:rPr>
                <a:t>转型</a:t>
              </a:r>
              <a:endParaRPr lang="zh-CN" altLang="en-US" sz="2000" b="1" dirty="0">
                <a:latin typeface="微软雅黑" pitchFamily="34" charset="-122"/>
                <a:ea typeface="微软雅黑" pitchFamily="34" charset="-122"/>
              </a:endParaRPr>
            </a:p>
          </p:txBody>
        </p:sp>
      </p:grpSp>
      <p:sp>
        <p:nvSpPr>
          <p:cNvPr id="24" name="Text Box 7"/>
          <p:cNvSpPr txBox="1">
            <a:spLocks noChangeArrowheads="1"/>
          </p:cNvSpPr>
          <p:nvPr/>
        </p:nvSpPr>
        <p:spPr bwMode="gray">
          <a:xfrm>
            <a:off x="395537" y="4954329"/>
            <a:ext cx="2016223" cy="1066959"/>
          </a:xfrm>
          <a:prstGeom prst="rect">
            <a:avLst/>
          </a:prstGeom>
          <a:noFill/>
          <a:ln w="9525" algn="ctr">
            <a:noFill/>
            <a:miter lim="800000"/>
            <a:headEnd/>
            <a:tailEnd/>
          </a:ln>
          <a:effectLst/>
        </p:spPr>
        <p:txBody>
          <a:bodyPr wrap="square">
            <a:spAutoFit/>
          </a:bodyPr>
          <a:lstStyle/>
          <a:p>
            <a:pPr marL="285750" indent="-285750" eaLnBrk="0" hangingPunct="0">
              <a:lnSpc>
                <a:spcPts val="1800"/>
              </a:lnSpc>
              <a:spcBef>
                <a:spcPts val="400"/>
              </a:spcBef>
              <a:buFont typeface="Wingdings" pitchFamily="2" charset="2"/>
              <a:buChar char="Ø"/>
            </a:pPr>
            <a:r>
              <a:rPr lang="zh-CN" altLang="en-US" sz="1200" b="1" dirty="0">
                <a:latin typeface="微软雅黑" pitchFamily="34" charset="-122"/>
                <a:ea typeface="微软雅黑" pitchFamily="34" charset="-122"/>
              </a:rPr>
              <a:t>海外区域化管理及属地化经营</a:t>
            </a:r>
            <a:endParaRPr lang="en-US" altLang="zh-CN" sz="1200" b="1" dirty="0">
              <a:latin typeface="微软雅黑" pitchFamily="34" charset="-122"/>
              <a:ea typeface="微软雅黑" pitchFamily="34" charset="-122"/>
            </a:endParaRPr>
          </a:p>
          <a:p>
            <a:pPr marL="285750" indent="-285750" eaLnBrk="0" hangingPunct="0">
              <a:lnSpc>
                <a:spcPts val="1800"/>
              </a:lnSpc>
              <a:spcBef>
                <a:spcPts val="400"/>
              </a:spcBef>
              <a:buFont typeface="Wingdings" pitchFamily="2" charset="2"/>
              <a:buChar char="Ø"/>
            </a:pPr>
            <a:r>
              <a:rPr lang="zh-CN" altLang="en-US" sz="1200" b="1" dirty="0" smtClean="0">
                <a:latin typeface="微软雅黑" pitchFamily="34" charset="-122"/>
                <a:ea typeface="微软雅黑" pitchFamily="34" charset="-122"/>
              </a:rPr>
              <a:t>市场全球化、资源配置要素国际化</a:t>
            </a:r>
            <a:endParaRPr lang="en-US" altLang="zh-CN" sz="1200" b="1"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p:bldP spid="25"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3" y="332656"/>
            <a:ext cx="6192689" cy="685800"/>
          </a:xfrm>
        </p:spPr>
        <p:txBody>
          <a:bodyPr/>
          <a:lstStyle/>
          <a:p>
            <a:pPr>
              <a:defRPr/>
            </a:pPr>
            <a:r>
              <a:rPr lang="zh-CN" altLang="en-US" dirty="0" smtClean="0">
                <a:solidFill>
                  <a:schemeClr val="bg1"/>
                </a:solidFill>
                <a:latin typeface="微软雅黑" pitchFamily="34" charset="-122"/>
                <a:ea typeface="微软雅黑" pitchFamily="34" charset="-122"/>
              </a:rPr>
              <a:t>中国港湾与传统工程承包企业的区别</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66" name="组合 65"/>
          <p:cNvGrpSpPr/>
          <p:nvPr/>
        </p:nvGrpSpPr>
        <p:grpSpPr>
          <a:xfrm>
            <a:off x="1000100" y="1214422"/>
            <a:ext cx="3074988" cy="3494088"/>
            <a:chOff x="1000100" y="1214422"/>
            <a:chExt cx="3074988" cy="3494088"/>
          </a:xfrm>
        </p:grpSpPr>
        <p:grpSp>
          <p:nvGrpSpPr>
            <p:cNvPr id="47" name="Group 29"/>
            <p:cNvGrpSpPr>
              <a:grpSpLocks/>
            </p:cNvGrpSpPr>
            <p:nvPr/>
          </p:nvGrpSpPr>
          <p:grpSpPr bwMode="auto">
            <a:xfrm>
              <a:off x="2303438" y="1214422"/>
              <a:ext cx="1771650" cy="1770063"/>
              <a:chOff x="1307" y="1048"/>
              <a:chExt cx="1088" cy="1088"/>
            </a:xfrm>
          </p:grpSpPr>
          <p:sp>
            <p:nvSpPr>
              <p:cNvPr id="48" name="Oval 30"/>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Oval 31"/>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Oval 32"/>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1" name="AutoShape 36"/>
            <p:cNvSpPr>
              <a:spLocks noChangeArrowheads="1"/>
            </p:cNvSpPr>
            <p:nvPr/>
          </p:nvSpPr>
          <p:spPr bwMode="gray">
            <a:xfrm>
              <a:off x="1006450" y="2492360"/>
              <a:ext cx="3032125" cy="2216150"/>
            </a:xfrm>
            <a:prstGeom prst="flowChartDocument">
              <a:avLst/>
            </a:prstGeom>
            <a:solidFill>
              <a:srgbClr val="D5DFCB"/>
            </a:solidFill>
            <a:ln w="19050" algn="ctr">
              <a:noFill/>
              <a:miter lim="800000"/>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AutoShape 41"/>
            <p:cNvSpPr>
              <a:spLocks noChangeArrowheads="1"/>
            </p:cNvSpPr>
            <p:nvPr/>
          </p:nvSpPr>
          <p:spPr bwMode="gray">
            <a:xfrm>
              <a:off x="1000100" y="2241535"/>
              <a:ext cx="3059113" cy="406400"/>
            </a:xfrm>
            <a:prstGeom prst="bevel">
              <a:avLst>
                <a:gd name="adj" fmla="val 9569"/>
              </a:avLst>
            </a:prstGeom>
            <a:solidFill>
              <a:srgbClr val="A5BB8F"/>
            </a:solidFill>
            <a:ln w="1905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Text Box 45"/>
            <p:cNvSpPr txBox="1">
              <a:spLocks noChangeArrowheads="1"/>
            </p:cNvSpPr>
            <p:nvPr/>
          </p:nvSpPr>
          <p:spPr bwMode="auto">
            <a:xfrm>
              <a:off x="1100086" y="2269072"/>
              <a:ext cx="2828972" cy="369332"/>
            </a:xfrm>
            <a:prstGeom prst="rect">
              <a:avLst/>
            </a:prstGeom>
            <a:noFill/>
            <a:ln w="9525" algn="ctr">
              <a:noFill/>
              <a:miter lim="800000"/>
              <a:headEnd/>
              <a:tailEnd/>
            </a:ln>
            <a:effectLst/>
          </p:spPr>
          <p:txBody>
            <a:bodyPr wrap="square">
              <a:spAutoFit/>
            </a:bodyPr>
            <a:lstStyle/>
            <a:p>
              <a:pPr>
                <a:spcBef>
                  <a:spcPct val="50000"/>
                </a:spcBef>
              </a:pPr>
              <a:r>
                <a:rPr lang="zh-CN" altLang="en-US" b="1" dirty="0" smtClean="0">
                  <a:solidFill>
                    <a:srgbClr val="7030A0"/>
                  </a:solidFill>
                  <a:latin typeface="微软雅黑" pitchFamily="34" charset="-122"/>
                  <a:ea typeface="微软雅黑" pitchFamily="34" charset="-122"/>
                </a:rPr>
                <a:t>国际化管理型平台企业：</a:t>
              </a:r>
              <a:endParaRPr lang="en-US" altLang="zh-CN" b="1" dirty="0">
                <a:solidFill>
                  <a:srgbClr val="7030A0"/>
                </a:solidFill>
                <a:latin typeface="微软雅黑" pitchFamily="34" charset="-122"/>
                <a:ea typeface="微软雅黑" pitchFamily="34" charset="-122"/>
              </a:endParaRPr>
            </a:p>
          </p:txBody>
        </p:sp>
        <p:grpSp>
          <p:nvGrpSpPr>
            <p:cNvPr id="57" name="Group 46"/>
            <p:cNvGrpSpPr>
              <a:grpSpLocks/>
            </p:cNvGrpSpPr>
            <p:nvPr/>
          </p:nvGrpSpPr>
          <p:grpSpPr bwMode="auto">
            <a:xfrm>
              <a:off x="1687488" y="2925747"/>
              <a:ext cx="1684337" cy="1363663"/>
              <a:chOff x="3014" y="806"/>
              <a:chExt cx="1304" cy="1104"/>
            </a:xfrm>
          </p:grpSpPr>
          <p:sp>
            <p:nvSpPr>
              <p:cNvPr id="58" name="AutoShape 47"/>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AutoShape 48"/>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60" name="Rectangle 49"/>
            <p:cNvSpPr>
              <a:spLocks noChangeArrowheads="1"/>
            </p:cNvSpPr>
            <p:nvPr/>
          </p:nvSpPr>
          <p:spPr bwMode="black">
            <a:xfrm>
              <a:off x="1144565" y="2815163"/>
              <a:ext cx="2384413" cy="1528624"/>
            </a:xfrm>
            <a:prstGeom prst="rect">
              <a:avLst/>
            </a:prstGeom>
            <a:noFill/>
            <a:ln w="9525" algn="ctr">
              <a:noFill/>
              <a:miter lim="800000"/>
              <a:headEnd/>
              <a:tailEnd/>
            </a:ln>
            <a:effectLst/>
          </p:spPr>
          <p:txBody>
            <a:bodyPr wrap="square">
              <a:spAutoFit/>
            </a:bodyPr>
            <a:lstStyle/>
            <a:p>
              <a:pPr marL="114300" indent="-114300">
                <a:lnSpc>
                  <a:spcPts val="2800"/>
                </a:lnSpc>
                <a:buFontTx/>
                <a:buChar char="•"/>
              </a:pPr>
              <a:r>
                <a:rPr lang="zh-CN" altLang="en-US" sz="1600" b="1" dirty="0" smtClean="0">
                  <a:solidFill>
                    <a:srgbClr val="1C1C1C"/>
                  </a:solidFill>
                  <a:latin typeface="微软雅黑" pitchFamily="34" charset="-122"/>
                  <a:ea typeface="微软雅黑" pitchFamily="34" charset="-122"/>
                </a:rPr>
                <a:t>产业链高端</a:t>
              </a:r>
              <a:endParaRPr lang="en-US" altLang="zh-CN" sz="1600" b="1" dirty="0" smtClean="0">
                <a:solidFill>
                  <a:srgbClr val="1C1C1C"/>
                </a:solidFill>
                <a:latin typeface="微软雅黑" pitchFamily="34" charset="-122"/>
                <a:ea typeface="微软雅黑" pitchFamily="34" charset="-122"/>
              </a:endParaRPr>
            </a:p>
            <a:p>
              <a:pPr marL="114300" indent="-114300">
                <a:lnSpc>
                  <a:spcPts val="2800"/>
                </a:lnSpc>
                <a:buFontTx/>
                <a:buChar char="•"/>
              </a:pPr>
              <a:r>
                <a:rPr lang="zh-CN" altLang="en-US" sz="1600" b="1" dirty="0" smtClean="0">
                  <a:solidFill>
                    <a:srgbClr val="1C1C1C"/>
                  </a:solidFill>
                  <a:latin typeface="微软雅黑" pitchFamily="34" charset="-122"/>
                  <a:ea typeface="微软雅黑" pitchFamily="34" charset="-122"/>
                </a:rPr>
                <a:t>搭建平台</a:t>
              </a:r>
              <a:endParaRPr lang="en-US" altLang="zh-CN" sz="1600" b="1" dirty="0" smtClean="0">
                <a:solidFill>
                  <a:srgbClr val="1C1C1C"/>
                </a:solidFill>
                <a:latin typeface="微软雅黑" pitchFamily="34" charset="-122"/>
                <a:ea typeface="微软雅黑" pitchFamily="34" charset="-122"/>
              </a:endParaRPr>
            </a:p>
            <a:p>
              <a:pPr marL="114300" indent="-114300">
                <a:lnSpc>
                  <a:spcPts val="2800"/>
                </a:lnSpc>
                <a:buFontTx/>
                <a:buChar char="•"/>
              </a:pPr>
              <a:r>
                <a:rPr lang="zh-CN" altLang="en-US" sz="1600" b="1" dirty="0" smtClean="0">
                  <a:solidFill>
                    <a:srgbClr val="1C1C1C"/>
                  </a:solidFill>
                  <a:latin typeface="微软雅黑" pitchFamily="34" charset="-122"/>
                  <a:ea typeface="微软雅黑" pitchFamily="34" charset="-122"/>
                </a:rPr>
                <a:t>成就品牌</a:t>
              </a:r>
              <a:endParaRPr lang="en-US" altLang="zh-CN" sz="1600" b="1" dirty="0" smtClean="0">
                <a:solidFill>
                  <a:srgbClr val="1C1C1C"/>
                </a:solidFill>
                <a:latin typeface="微软雅黑" pitchFamily="34" charset="-122"/>
                <a:ea typeface="微软雅黑" pitchFamily="34" charset="-122"/>
              </a:endParaRPr>
            </a:p>
            <a:p>
              <a:pPr marL="114300" indent="-114300">
                <a:lnSpc>
                  <a:spcPts val="2800"/>
                </a:lnSpc>
                <a:buFontTx/>
                <a:buChar char="•"/>
              </a:pPr>
              <a:r>
                <a:rPr lang="zh-CN" altLang="en-US" sz="1600" b="1" dirty="0" smtClean="0">
                  <a:solidFill>
                    <a:srgbClr val="1C1C1C"/>
                  </a:solidFill>
                  <a:latin typeface="微软雅黑" pitchFamily="34" charset="-122"/>
                  <a:ea typeface="微软雅黑" pitchFamily="34" charset="-122"/>
                </a:rPr>
                <a:t>商务引领</a:t>
              </a:r>
              <a:endParaRPr lang="en-US" altLang="zh-CN" sz="1600" b="1" dirty="0">
                <a:solidFill>
                  <a:srgbClr val="1C1C1C"/>
                </a:solidFill>
                <a:latin typeface="微软雅黑" pitchFamily="34" charset="-122"/>
                <a:ea typeface="微软雅黑" pitchFamily="34" charset="-122"/>
              </a:endParaRPr>
            </a:p>
          </p:txBody>
        </p:sp>
      </p:grpSp>
      <p:grpSp>
        <p:nvGrpSpPr>
          <p:cNvPr id="67" name="组合 66"/>
          <p:cNvGrpSpPr/>
          <p:nvPr/>
        </p:nvGrpSpPr>
        <p:grpSpPr>
          <a:xfrm>
            <a:off x="5045102" y="2727345"/>
            <a:ext cx="3130887" cy="3559175"/>
            <a:chOff x="4830788" y="2727345"/>
            <a:chExt cx="3130887" cy="3559175"/>
          </a:xfrm>
        </p:grpSpPr>
        <p:grpSp>
          <p:nvGrpSpPr>
            <p:cNvPr id="43" name="Group 25"/>
            <p:cNvGrpSpPr>
              <a:grpSpLocks/>
            </p:cNvGrpSpPr>
            <p:nvPr/>
          </p:nvGrpSpPr>
          <p:grpSpPr bwMode="auto">
            <a:xfrm>
              <a:off x="6159523" y="2727345"/>
              <a:ext cx="1770063" cy="1771650"/>
              <a:chOff x="1307" y="1048"/>
              <a:chExt cx="1088" cy="1088"/>
            </a:xfrm>
          </p:grpSpPr>
          <p:sp>
            <p:nvSpPr>
              <p:cNvPr id="44" name="Oval 26"/>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Oval 27"/>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Oval 28"/>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2" name="AutoShape 40"/>
            <p:cNvSpPr>
              <a:spLocks noChangeArrowheads="1"/>
            </p:cNvSpPr>
            <p:nvPr/>
          </p:nvSpPr>
          <p:spPr bwMode="gray">
            <a:xfrm>
              <a:off x="4849836" y="4075132"/>
              <a:ext cx="3008312" cy="2211388"/>
            </a:xfrm>
            <a:prstGeom prst="flowChartDocument">
              <a:avLst/>
            </a:prstGeom>
            <a:solidFill>
              <a:srgbClr val="D9C1D7"/>
            </a:solidFill>
            <a:ln w="19050" algn="ctr">
              <a:noFill/>
              <a:miter lim="800000"/>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AutoShape 42"/>
            <p:cNvSpPr>
              <a:spLocks noChangeArrowheads="1"/>
            </p:cNvSpPr>
            <p:nvPr/>
          </p:nvSpPr>
          <p:spPr bwMode="gray">
            <a:xfrm>
              <a:off x="4830788" y="3833832"/>
              <a:ext cx="3041650" cy="407988"/>
            </a:xfrm>
            <a:prstGeom prst="bevel">
              <a:avLst>
                <a:gd name="adj" fmla="val 9569"/>
              </a:avLst>
            </a:prstGeom>
            <a:solidFill>
              <a:srgbClr val="BB8FB8"/>
            </a:solidFill>
            <a:ln w="1905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Text Box 44"/>
            <p:cNvSpPr txBox="1">
              <a:spLocks noChangeArrowheads="1"/>
            </p:cNvSpPr>
            <p:nvPr/>
          </p:nvSpPr>
          <p:spPr bwMode="auto">
            <a:xfrm>
              <a:off x="4862540" y="3857628"/>
              <a:ext cx="2908300" cy="369332"/>
            </a:xfrm>
            <a:prstGeom prst="rect">
              <a:avLst/>
            </a:prstGeom>
            <a:noFill/>
            <a:ln w="9525" algn="ctr">
              <a:noFill/>
              <a:miter lim="800000"/>
              <a:headEnd/>
              <a:tailEnd/>
            </a:ln>
            <a:effectLst/>
          </p:spPr>
          <p:txBody>
            <a:bodyPr>
              <a:spAutoFit/>
            </a:bodyPr>
            <a:lstStyle/>
            <a:p>
              <a:pPr>
                <a:spcBef>
                  <a:spcPct val="50000"/>
                </a:spcBef>
              </a:pPr>
              <a:r>
                <a:rPr lang="zh-CN" altLang="en-US" b="1" dirty="0" smtClean="0">
                  <a:solidFill>
                    <a:srgbClr val="C00000"/>
                  </a:solidFill>
                  <a:latin typeface="微软雅黑" pitchFamily="34" charset="-122"/>
                  <a:ea typeface="微软雅黑" pitchFamily="34" charset="-122"/>
                </a:rPr>
                <a:t>传统工程承包企业：</a:t>
              </a:r>
              <a:endParaRPr lang="en-US" altLang="zh-CN" b="1" dirty="0">
                <a:solidFill>
                  <a:srgbClr val="C00000"/>
                </a:solidFill>
                <a:latin typeface="微软雅黑" pitchFamily="34" charset="-122"/>
                <a:ea typeface="微软雅黑" pitchFamily="34" charset="-122"/>
              </a:endParaRPr>
            </a:p>
          </p:txBody>
        </p:sp>
        <p:grpSp>
          <p:nvGrpSpPr>
            <p:cNvPr id="61" name="Group 50"/>
            <p:cNvGrpSpPr>
              <a:grpSpLocks/>
            </p:cNvGrpSpPr>
            <p:nvPr/>
          </p:nvGrpSpPr>
          <p:grpSpPr bwMode="auto">
            <a:xfrm rot="10800000" flipV="1">
              <a:off x="5360991" y="4441851"/>
              <a:ext cx="1676400" cy="1363663"/>
              <a:chOff x="3014" y="806"/>
              <a:chExt cx="1304" cy="1104"/>
            </a:xfrm>
          </p:grpSpPr>
          <p:sp>
            <p:nvSpPr>
              <p:cNvPr id="62" name="AutoShape 51"/>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AutoShape 52"/>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64" name="Rectangle 49"/>
            <p:cNvSpPr>
              <a:spLocks noChangeArrowheads="1"/>
            </p:cNvSpPr>
            <p:nvPr/>
          </p:nvSpPr>
          <p:spPr bwMode="black">
            <a:xfrm>
              <a:off x="5005758" y="4437112"/>
              <a:ext cx="2955917" cy="1374735"/>
            </a:xfrm>
            <a:prstGeom prst="rect">
              <a:avLst/>
            </a:prstGeom>
            <a:noFill/>
            <a:ln w="9525" algn="ctr">
              <a:noFill/>
              <a:miter lim="800000"/>
              <a:headEnd/>
              <a:tailEnd/>
            </a:ln>
            <a:effectLst/>
          </p:spPr>
          <p:txBody>
            <a:bodyPr wrap="square">
              <a:spAutoFit/>
            </a:bodyPr>
            <a:lstStyle/>
            <a:p>
              <a:pPr marL="114300" indent="-114300">
                <a:lnSpc>
                  <a:spcPts val="2500"/>
                </a:lnSpc>
                <a:buFontTx/>
                <a:buChar char="•"/>
              </a:pPr>
              <a:r>
                <a:rPr lang="zh-CN" altLang="en-US" sz="1600" b="1" dirty="0" smtClean="0">
                  <a:solidFill>
                    <a:srgbClr val="1C1C1C"/>
                  </a:solidFill>
                  <a:latin typeface="微软雅黑" pitchFamily="34" charset="-122"/>
                  <a:ea typeface="微软雅黑" pitchFamily="34" charset="-122"/>
                </a:rPr>
                <a:t>产业链中低端</a:t>
              </a:r>
              <a:endParaRPr lang="en-US" altLang="zh-CN" sz="1600" b="1" dirty="0" smtClean="0">
                <a:solidFill>
                  <a:srgbClr val="1C1C1C"/>
                </a:solidFill>
                <a:latin typeface="微软雅黑" pitchFamily="34" charset="-122"/>
                <a:ea typeface="微软雅黑" pitchFamily="34" charset="-122"/>
              </a:endParaRPr>
            </a:p>
            <a:p>
              <a:pPr marL="114300" indent="-114300">
                <a:lnSpc>
                  <a:spcPts val="2500"/>
                </a:lnSpc>
                <a:buFontTx/>
                <a:buChar char="•"/>
              </a:pPr>
              <a:r>
                <a:rPr lang="zh-CN" altLang="en-US" sz="1600" b="1" dirty="0" smtClean="0">
                  <a:solidFill>
                    <a:srgbClr val="1C1C1C"/>
                  </a:solidFill>
                  <a:latin typeface="微软雅黑" pitchFamily="34" charset="-122"/>
                  <a:ea typeface="微软雅黑" pitchFamily="34" charset="-122"/>
                </a:rPr>
                <a:t>工程合同履行</a:t>
              </a:r>
              <a:endParaRPr lang="en-US" altLang="zh-CN" sz="1600" b="1" dirty="0" smtClean="0">
                <a:solidFill>
                  <a:srgbClr val="1C1C1C"/>
                </a:solidFill>
                <a:latin typeface="微软雅黑" pitchFamily="34" charset="-122"/>
                <a:ea typeface="微软雅黑" pitchFamily="34" charset="-122"/>
              </a:endParaRPr>
            </a:p>
            <a:p>
              <a:pPr marL="114300" indent="-114300">
                <a:lnSpc>
                  <a:spcPts val="2500"/>
                </a:lnSpc>
                <a:buFontTx/>
                <a:buChar char="•"/>
              </a:pPr>
              <a:r>
                <a:rPr lang="zh-CN" altLang="en-US" sz="1600" b="1" dirty="0" smtClean="0">
                  <a:solidFill>
                    <a:srgbClr val="1C1C1C"/>
                  </a:solidFill>
                  <a:latin typeface="微软雅黑" pitchFamily="34" charset="-122"/>
                  <a:ea typeface="微软雅黑" pitchFamily="34" charset="-122"/>
                </a:rPr>
                <a:t>工程项目实施</a:t>
              </a:r>
              <a:endParaRPr lang="en-US" altLang="zh-CN" sz="1600" b="1" dirty="0" smtClean="0">
                <a:solidFill>
                  <a:srgbClr val="1C1C1C"/>
                </a:solidFill>
                <a:latin typeface="微软雅黑" pitchFamily="34" charset="-122"/>
                <a:ea typeface="微软雅黑" pitchFamily="34" charset="-122"/>
              </a:endParaRPr>
            </a:p>
            <a:p>
              <a:pPr marL="114300" indent="-114300">
                <a:lnSpc>
                  <a:spcPts val="2500"/>
                </a:lnSpc>
                <a:buFontTx/>
                <a:buChar char="•"/>
              </a:pPr>
              <a:r>
                <a:rPr lang="zh-CN" altLang="en-US" sz="1600" b="1" dirty="0" smtClean="0">
                  <a:solidFill>
                    <a:srgbClr val="1C1C1C"/>
                  </a:solidFill>
                  <a:latin typeface="微软雅黑" pitchFamily="34" charset="-122"/>
                  <a:ea typeface="微软雅黑" pitchFamily="34" charset="-122"/>
                </a:rPr>
                <a:t>工程技术为本</a:t>
              </a:r>
              <a:endParaRPr lang="en-US" altLang="zh-CN" sz="1600" b="1" dirty="0" smtClean="0">
                <a:solidFill>
                  <a:srgbClr val="1C1C1C"/>
                </a:solidFill>
                <a:latin typeface="微软雅黑" pitchFamily="34" charset="-122"/>
                <a:ea typeface="微软雅黑" pitchFamily="34" charset="-122"/>
              </a:endParaRPr>
            </a:p>
          </p:txBody>
        </p:sp>
      </p:grpSp>
      <p:pic>
        <p:nvPicPr>
          <p:cNvPr id="65" name="Picture 33" descr="worldmap_ani8"/>
          <p:cNvPicPr>
            <a:picLocks noChangeAspect="1" noChangeArrowheads="1" noCrop="1"/>
          </p:cNvPicPr>
          <p:nvPr/>
        </p:nvPicPr>
        <p:blipFill>
          <a:blip r:embed="rId3" cstate="print"/>
          <a:srcRect/>
          <a:stretch>
            <a:fillRect/>
          </a:stretch>
        </p:blipFill>
        <p:spPr bwMode="gray">
          <a:xfrm>
            <a:off x="4248159" y="2071678"/>
            <a:ext cx="1609725" cy="161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15616"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中国港湾国际化人才要求</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07" name="Rectangle 1"/>
          <p:cNvSpPr>
            <a:spLocks noChangeArrowheads="1"/>
          </p:cNvSpPr>
          <p:nvPr/>
        </p:nvSpPr>
        <p:spPr bwMode="auto">
          <a:xfrm>
            <a:off x="4894420" y="1928802"/>
            <a:ext cx="403244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eaLnBrk="0" hangingPunct="0">
              <a:buClr>
                <a:srgbClr val="4F81BD"/>
              </a:buClr>
            </a:pPr>
            <a:r>
              <a:rPr lang="en-US" altLang="zh-CN" sz="1400" b="1" dirty="0" smtClean="0">
                <a:latin typeface="微软雅黑" pitchFamily="34" charset="-122"/>
                <a:ea typeface="微软雅黑" pitchFamily="34" charset="-122"/>
                <a:cs typeface="Times New Roman" pitchFamily="18" charset="0"/>
              </a:rPr>
              <a:t>Global Awareness &amp; State-of-The-Art Knowledge Structure </a:t>
            </a:r>
          </a:p>
          <a:p>
            <a:pPr algn="l" eaLnBrk="0" hangingPunct="0">
              <a:buClr>
                <a:srgbClr val="4F81BD"/>
              </a:buClr>
            </a:pPr>
            <a:r>
              <a:rPr lang="zh-CN" altLang="en-US" b="1" dirty="0" smtClean="0">
                <a:latin typeface="微软雅黑" pitchFamily="34" charset="-122"/>
                <a:ea typeface="微软雅黑" pitchFamily="34" charset="-122"/>
                <a:cs typeface="Times New Roman" pitchFamily="18" charset="0"/>
              </a:rPr>
              <a:t>国际化意识及国际一流的知识结构</a:t>
            </a:r>
            <a:endParaRPr lang="zh-CN" altLang="en-US" b="1" dirty="0" smtClean="0">
              <a:latin typeface="微软雅黑" pitchFamily="34" charset="-122"/>
              <a:ea typeface="微软雅黑" pitchFamily="34" charset="-122"/>
              <a:cs typeface="宋体" pitchFamily="2" charset="-122"/>
            </a:endParaRPr>
          </a:p>
        </p:txBody>
      </p:sp>
      <p:sp>
        <p:nvSpPr>
          <p:cNvPr id="108" name="TextBox 107"/>
          <p:cNvSpPr txBox="1"/>
          <p:nvPr/>
        </p:nvSpPr>
        <p:spPr>
          <a:xfrm>
            <a:off x="4894420" y="3945026"/>
            <a:ext cx="3816424" cy="1077218"/>
          </a:xfrm>
          <a:prstGeom prst="rect">
            <a:avLst/>
          </a:prstGeom>
          <a:noFill/>
        </p:spPr>
        <p:txBody>
          <a:bodyPr wrap="square" rtlCol="0">
            <a:spAutoFit/>
          </a:bodyPr>
          <a:lstStyle/>
          <a:p>
            <a:pPr algn="l">
              <a:buClr>
                <a:srgbClr val="4F81BD"/>
              </a:buClr>
            </a:pPr>
            <a:r>
              <a:rPr lang="en-US" altLang="zh-CN" sz="1400" b="1" dirty="0" smtClean="0">
                <a:latin typeface="微软雅黑" pitchFamily="34" charset="-122"/>
                <a:ea typeface="微软雅黑" pitchFamily="34" charset="-122"/>
                <a:cs typeface="Times New Roman" pitchFamily="18" charset="0"/>
              </a:rPr>
              <a:t>Decent Psychological Caliber &amp; Be Able to Work Under Pressure </a:t>
            </a:r>
          </a:p>
          <a:p>
            <a:pPr algn="l">
              <a:buClr>
                <a:srgbClr val="4F81BD"/>
              </a:buClr>
            </a:pPr>
            <a:r>
              <a:rPr lang="zh-CN" altLang="en-US" b="1" dirty="0" smtClean="0">
                <a:latin typeface="微软雅黑" pitchFamily="34" charset="-122"/>
                <a:ea typeface="微软雅黑" pitchFamily="34" charset="-122"/>
                <a:cs typeface="Times New Roman" pitchFamily="18" charset="0"/>
              </a:rPr>
              <a:t>很好的心理素质和应对压力的能力</a:t>
            </a:r>
            <a:endParaRPr lang="zh-CN" altLang="en-US" b="1" dirty="0" smtClean="0">
              <a:latin typeface="微软雅黑" pitchFamily="34" charset="-122"/>
              <a:ea typeface="微软雅黑" pitchFamily="34" charset="-122"/>
              <a:cs typeface="宋体" pitchFamily="2" charset="-122"/>
            </a:endParaRPr>
          </a:p>
          <a:p>
            <a:endParaRPr lang="zh-CN" altLang="en-US" b="1" dirty="0">
              <a:latin typeface="微软雅黑" pitchFamily="34" charset="-122"/>
              <a:ea typeface="微软雅黑" pitchFamily="34" charset="-122"/>
            </a:endParaRPr>
          </a:p>
        </p:txBody>
      </p:sp>
      <p:sp>
        <p:nvSpPr>
          <p:cNvPr id="109" name="TextBox 108"/>
          <p:cNvSpPr txBox="1"/>
          <p:nvPr/>
        </p:nvSpPr>
        <p:spPr>
          <a:xfrm>
            <a:off x="4894420" y="2864906"/>
            <a:ext cx="3960440" cy="1077218"/>
          </a:xfrm>
          <a:prstGeom prst="rect">
            <a:avLst/>
          </a:prstGeom>
          <a:noFill/>
        </p:spPr>
        <p:txBody>
          <a:bodyPr wrap="square" rtlCol="0">
            <a:spAutoFit/>
          </a:bodyPr>
          <a:lstStyle/>
          <a:p>
            <a:pPr algn="l">
              <a:buClr>
                <a:srgbClr val="4F81BD"/>
              </a:buClr>
            </a:pPr>
            <a:r>
              <a:rPr lang="en-US" altLang="zh-CN" sz="1400" b="1" dirty="0" smtClean="0">
                <a:latin typeface="微软雅黑" pitchFamily="34" charset="-122"/>
                <a:ea typeface="微软雅黑" pitchFamily="34" charset="-122"/>
                <a:cs typeface="Times New Roman" pitchFamily="18" charset="0"/>
              </a:rPr>
              <a:t>Skilled in Cross-Cultural Communication &amp;  Organizational Coordination </a:t>
            </a:r>
            <a:endParaRPr lang="zh-CN" altLang="en-US" sz="1400" b="1" dirty="0" smtClean="0">
              <a:latin typeface="微软雅黑" pitchFamily="34" charset="-122"/>
              <a:ea typeface="微软雅黑" pitchFamily="34" charset="-122"/>
              <a:cs typeface="宋体" pitchFamily="2" charset="-122"/>
            </a:endParaRPr>
          </a:p>
          <a:p>
            <a:pPr algn="l">
              <a:buClr>
                <a:srgbClr val="4F81BD"/>
              </a:buClr>
            </a:pPr>
            <a:r>
              <a:rPr lang="zh-CN" altLang="en-US" b="1" dirty="0" smtClean="0">
                <a:latin typeface="微软雅黑" pitchFamily="34" charset="-122"/>
                <a:ea typeface="微软雅黑" pitchFamily="34" charset="-122"/>
                <a:cs typeface="Times New Roman" pitchFamily="18" charset="0"/>
              </a:rPr>
              <a:t>较强的跨文化沟通和组织协调能力</a:t>
            </a:r>
            <a:endParaRPr lang="en-US" altLang="zh-CN" b="1" dirty="0" smtClean="0">
              <a:latin typeface="微软雅黑" pitchFamily="34" charset="-122"/>
              <a:ea typeface="微软雅黑" pitchFamily="34" charset="-122"/>
              <a:cs typeface="Times New Roman" pitchFamily="18" charset="0"/>
            </a:endParaRPr>
          </a:p>
          <a:p>
            <a:pPr>
              <a:buClr>
                <a:srgbClr val="4F81BD"/>
              </a:buClr>
            </a:pPr>
            <a:endParaRPr lang="zh-CN" altLang="en-US" b="1" dirty="0">
              <a:latin typeface="微软雅黑" pitchFamily="34" charset="-122"/>
              <a:ea typeface="微软雅黑" pitchFamily="34" charset="-122"/>
            </a:endParaRPr>
          </a:p>
        </p:txBody>
      </p:sp>
      <p:sp>
        <p:nvSpPr>
          <p:cNvPr id="110" name="TextBox 109"/>
          <p:cNvSpPr txBox="1"/>
          <p:nvPr/>
        </p:nvSpPr>
        <p:spPr>
          <a:xfrm>
            <a:off x="4894420" y="5097154"/>
            <a:ext cx="3820984" cy="800219"/>
          </a:xfrm>
          <a:prstGeom prst="rect">
            <a:avLst/>
          </a:prstGeom>
          <a:noFill/>
        </p:spPr>
        <p:txBody>
          <a:bodyPr wrap="square" rtlCol="0">
            <a:spAutoFit/>
          </a:bodyPr>
          <a:lstStyle/>
          <a:p>
            <a:pPr algn="l" eaLnBrk="0" hangingPunct="0">
              <a:buClr>
                <a:srgbClr val="4F81BD"/>
              </a:buClr>
            </a:pPr>
            <a:r>
              <a:rPr lang="en-US" altLang="zh-CN" sz="1400" b="1" dirty="0" smtClean="0">
                <a:latin typeface="微软雅黑" pitchFamily="34" charset="-122"/>
                <a:ea typeface="微软雅黑" pitchFamily="34" charset="-122"/>
                <a:cs typeface="Times New Roman" pitchFamily="18" charset="0"/>
              </a:rPr>
              <a:t>Business Sense, Engineering Expertise, Languages, &amp; Management Skills</a:t>
            </a:r>
            <a:endParaRPr lang="zh-CN" altLang="en-US" sz="1400" b="1" dirty="0" smtClean="0">
              <a:latin typeface="微软雅黑" pitchFamily="34" charset="-122"/>
              <a:ea typeface="微软雅黑" pitchFamily="34" charset="-122"/>
              <a:cs typeface="Times New Roman" pitchFamily="18" charset="0"/>
            </a:endParaRPr>
          </a:p>
          <a:p>
            <a:pPr algn="l" eaLnBrk="0" hangingPunct="0">
              <a:buClr>
                <a:srgbClr val="4F81BD"/>
              </a:buClr>
            </a:pPr>
            <a:r>
              <a:rPr lang="zh-CN" altLang="zh-CN" b="1" dirty="0" smtClean="0">
                <a:latin typeface="微软雅黑" pitchFamily="34" charset="-122"/>
                <a:ea typeface="微软雅黑" pitchFamily="34" charset="-122"/>
              </a:rPr>
              <a:t>精商务、懂技术、通外语、善管理</a:t>
            </a:r>
            <a:endParaRPr lang="en-US" altLang="zh-CN" b="1" dirty="0" smtClean="0">
              <a:latin typeface="微软雅黑" pitchFamily="34" charset="-122"/>
              <a:ea typeface="微软雅黑" pitchFamily="34" charset="-122"/>
            </a:endParaRPr>
          </a:p>
        </p:txBody>
      </p:sp>
      <p:grpSp>
        <p:nvGrpSpPr>
          <p:cNvPr id="111" name="组合 110"/>
          <p:cNvGrpSpPr/>
          <p:nvPr/>
        </p:nvGrpSpPr>
        <p:grpSpPr>
          <a:xfrm>
            <a:off x="3238236" y="2288842"/>
            <a:ext cx="1728192" cy="3168352"/>
            <a:chOff x="3275856" y="1628800"/>
            <a:chExt cx="1728192" cy="3168352"/>
          </a:xfrm>
        </p:grpSpPr>
        <p:grpSp>
          <p:nvGrpSpPr>
            <p:cNvPr id="112" name="组合 16"/>
            <p:cNvGrpSpPr/>
            <p:nvPr/>
          </p:nvGrpSpPr>
          <p:grpSpPr>
            <a:xfrm>
              <a:off x="3347864" y="1628800"/>
              <a:ext cx="1656184" cy="3168352"/>
              <a:chOff x="3347864" y="1628800"/>
              <a:chExt cx="1656184" cy="3168352"/>
            </a:xfrm>
          </p:grpSpPr>
          <p:cxnSp>
            <p:nvCxnSpPr>
              <p:cNvPr id="114" name="直接连接符 113"/>
              <p:cNvCxnSpPr/>
              <p:nvPr/>
            </p:nvCxnSpPr>
            <p:spPr>
              <a:xfrm>
                <a:off x="4499992" y="1628800"/>
                <a:ext cx="504056"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15" name="直接连接符 114"/>
              <p:cNvCxnSpPr/>
              <p:nvPr/>
            </p:nvCxnSpPr>
            <p:spPr>
              <a:xfrm flipV="1">
                <a:off x="3347864" y="1628800"/>
                <a:ext cx="1152128" cy="792088"/>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16" name="直接连接符 115"/>
              <p:cNvCxnSpPr/>
              <p:nvPr/>
            </p:nvCxnSpPr>
            <p:spPr>
              <a:xfrm>
                <a:off x="3491880" y="2636912"/>
                <a:ext cx="1512168"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17" name="直接连接符 116"/>
              <p:cNvCxnSpPr/>
              <p:nvPr/>
            </p:nvCxnSpPr>
            <p:spPr>
              <a:xfrm>
                <a:off x="3491880" y="3717032"/>
                <a:ext cx="1512168"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18" name="直接连接符 117"/>
              <p:cNvCxnSpPr/>
              <p:nvPr/>
            </p:nvCxnSpPr>
            <p:spPr>
              <a:xfrm>
                <a:off x="4572000" y="4797152"/>
                <a:ext cx="432048"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grpSp>
        <p:cxnSp>
          <p:nvCxnSpPr>
            <p:cNvPr id="113" name="直接连接符 112"/>
            <p:cNvCxnSpPr/>
            <p:nvPr/>
          </p:nvCxnSpPr>
          <p:spPr>
            <a:xfrm>
              <a:off x="3275856" y="3789040"/>
              <a:ext cx="1296144" cy="1008112"/>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grpSp>
      <p:pic>
        <p:nvPicPr>
          <p:cNvPr id="119" name="Picture 3" descr="C:\Documents and Settings\xrwang\桌面\pics for ppt\BusinessPeopleWalk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14" y="2611225"/>
            <a:ext cx="414340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3" name="AutoShape 14"/>
          <p:cNvSpPr>
            <a:spLocks noChangeArrowheads="1"/>
          </p:cNvSpPr>
          <p:nvPr/>
        </p:nvSpPr>
        <p:spPr bwMode="gray">
          <a:xfrm rot="10800000" flipH="1">
            <a:off x="827584" y="1412776"/>
            <a:ext cx="3103557" cy="468312"/>
          </a:xfrm>
          <a:prstGeom prst="chevron">
            <a:avLst>
              <a:gd name="adj" fmla="val 47562"/>
            </a:avLst>
          </a:prstGeom>
          <a:solidFill>
            <a:srgbClr val="242D56">
              <a:lumMod val="60000"/>
              <a:lumOff val="40000"/>
            </a:srgbClr>
          </a:solidFill>
          <a:ln w="19050" algn="ctr">
            <a:noFill/>
            <a:prstDash val="sys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24" name="TextBox 123"/>
          <p:cNvSpPr txBox="1"/>
          <p:nvPr/>
        </p:nvSpPr>
        <p:spPr>
          <a:xfrm>
            <a:off x="971600" y="1412776"/>
            <a:ext cx="29523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应具备的</a:t>
            </a:r>
            <a:r>
              <a:rPr kumimoji="0" lang="zh-CN" altLang="en-US" sz="2400" b="1" i="0" u="none" strike="noStrike" kern="0" cap="none" spc="0" normalizeH="0" baseline="0" noProof="0" dirty="0" smtClean="0">
                <a:ln>
                  <a:noFill/>
                </a:ln>
                <a:solidFill>
                  <a:srgbClr val="FFFF00"/>
                </a:solidFill>
                <a:effectLst/>
                <a:uLnTx/>
                <a:uFillTx/>
                <a:latin typeface="微软雅黑" pitchFamily="34" charset="-122"/>
                <a:ea typeface="微软雅黑" pitchFamily="34" charset="-122"/>
              </a:rPr>
              <a:t>基本素质</a:t>
            </a: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a:t>
            </a:r>
            <a:endParaRPr kumimoji="0" lang="zh-CN" altLang="en-US"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1000" fill="hold"/>
                                        <p:tgtEl>
                                          <p:spTgt spid="123"/>
                                        </p:tgtEl>
                                        <p:attrNameLst>
                                          <p:attrName>ppt_x</p:attrName>
                                        </p:attrNameLst>
                                      </p:cBhvr>
                                      <p:tavLst>
                                        <p:tav tm="0">
                                          <p:val>
                                            <p:strVal val="0-#ppt_w/2"/>
                                          </p:val>
                                        </p:tav>
                                        <p:tav tm="100000">
                                          <p:val>
                                            <p:strVal val="#ppt_x"/>
                                          </p:val>
                                        </p:tav>
                                      </p:tavLst>
                                    </p:anim>
                                    <p:anim calcmode="lin" valueType="num">
                                      <p:cBhvr additive="base">
                                        <p:cTn id="14" dur="1000" fill="hold"/>
                                        <p:tgtEl>
                                          <p:spTgt spid="1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1000" fill="hold"/>
                                        <p:tgtEl>
                                          <p:spTgt spid="124"/>
                                        </p:tgtEl>
                                        <p:attrNameLst>
                                          <p:attrName>ppt_x</p:attrName>
                                        </p:attrNameLst>
                                      </p:cBhvr>
                                      <p:tavLst>
                                        <p:tav tm="0">
                                          <p:val>
                                            <p:strVal val="0-#ppt_w/2"/>
                                          </p:val>
                                        </p:tav>
                                        <p:tav tm="100000">
                                          <p:val>
                                            <p:strVal val="#ppt_x"/>
                                          </p:val>
                                        </p:tav>
                                      </p:tavLst>
                                    </p:anim>
                                    <p:anim calcmode="lin" valueType="num">
                                      <p:cBhvr additive="base">
                                        <p:cTn id="18" dur="1000" fill="hold"/>
                                        <p:tgtEl>
                                          <p:spTgt spid="12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linds(horizontal)">
                                      <p:cBhvr>
                                        <p:cTn id="22" dur="500"/>
                                        <p:tgtEl>
                                          <p:spTgt spid="10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blinds(horizontal)">
                                      <p:cBhvr>
                                        <p:cTn id="25" dur="500"/>
                                        <p:tgtEl>
                                          <p:spTgt spid="10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blinds(horizontal)">
                                      <p:cBhvr>
                                        <p:cTn id="28" dur="500"/>
                                        <p:tgtEl>
                                          <p:spTgt spid="10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blinds(horizontal)">
                                      <p:cBhvr>
                                        <p:cTn id="31" dur="500"/>
                                        <p:tgtEl>
                                          <p:spTgt spid="110"/>
                                        </p:tgtEl>
                                      </p:cBhvr>
                                    </p:animEffect>
                                  </p:childTnLst>
                                </p:cTn>
                              </p:par>
                              <p:par>
                                <p:cTn id="32" presetID="3" presetClass="entr" presetSubtype="1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blinds(horizontal)">
                                      <p:cBhvr>
                                        <p:cTn id="34" dur="500"/>
                                        <p:tgtEl>
                                          <p:spTgt spid="111"/>
                                        </p:tgtEl>
                                      </p:cBhvr>
                                    </p:animEffect>
                                  </p:childTnLst>
                                </p:cTn>
                              </p:par>
                              <p:par>
                                <p:cTn id="35" presetID="3" presetClass="entr" presetSubtype="10"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blinds(horizontal)">
                                      <p:cBhvr>
                                        <p:cTn id="3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7" grpId="0"/>
      <p:bldP spid="108" grpId="0"/>
      <p:bldP spid="109" grpId="0"/>
      <p:bldP spid="110" grpId="0"/>
      <p:bldP spid="123" grpId="0" animBg="1"/>
      <p:bldP spid="1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15616"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a:t>
            </a:r>
            <a:r>
              <a:rPr lang="zh-CN" altLang="zh-CN" dirty="0" smtClean="0">
                <a:solidFill>
                  <a:schemeClr val="bg1"/>
                </a:solidFill>
                <a:latin typeface="微软雅黑" pitchFamily="34" charset="-122"/>
                <a:ea typeface="微软雅黑" pitchFamily="34" charset="-122"/>
              </a:rPr>
              <a:t>人才</a:t>
            </a:r>
            <a:r>
              <a:rPr lang="zh-CN" altLang="en-US" dirty="0" smtClean="0">
                <a:solidFill>
                  <a:schemeClr val="bg1"/>
                </a:solidFill>
                <a:latin typeface="微软雅黑" pitchFamily="34" charset="-122"/>
                <a:ea typeface="微软雅黑" pitchFamily="34" charset="-122"/>
              </a:rPr>
              <a:t>战略</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44" name="组合 43"/>
          <p:cNvGrpSpPr/>
          <p:nvPr/>
        </p:nvGrpSpPr>
        <p:grpSpPr>
          <a:xfrm>
            <a:off x="3428992" y="1785926"/>
            <a:ext cx="4843496" cy="1294813"/>
            <a:chOff x="3228997" y="0"/>
            <a:chExt cx="4843496" cy="1294813"/>
          </a:xfrm>
          <a:solidFill>
            <a:schemeClr val="accent3">
              <a:lumMod val="90000"/>
            </a:schemeClr>
          </a:solidFill>
        </p:grpSpPr>
        <p:sp>
          <p:nvSpPr>
            <p:cNvPr id="45" name="右箭头 44"/>
            <p:cNvSpPr/>
            <p:nvPr/>
          </p:nvSpPr>
          <p:spPr>
            <a:xfrm>
              <a:off x="3228997" y="0"/>
              <a:ext cx="4843496" cy="1294813"/>
            </a:xfrm>
            <a:prstGeom prst="rightArrow">
              <a:avLst>
                <a:gd name="adj1" fmla="val 75000"/>
                <a:gd name="adj2" fmla="val 50000"/>
              </a:avLst>
            </a:prstGeom>
            <a:grpFill/>
            <a:ln w="25400" cap="flat" cmpd="sng" algn="ctr">
              <a:solidFill>
                <a:sysClr val="window" lastClr="FFFFFF">
                  <a:hueOff val="0"/>
                  <a:satOff val="0"/>
                  <a:lumOff val="0"/>
                  <a:alphaOff val="0"/>
                </a:sysClr>
              </a:solidFill>
              <a:prstDash val="solid"/>
            </a:ln>
            <a:effectLst/>
          </p:spPr>
        </p:sp>
        <p:sp>
          <p:nvSpPr>
            <p:cNvPr id="46" name="右箭头 4"/>
            <p:cNvSpPr/>
            <p:nvPr/>
          </p:nvSpPr>
          <p:spPr>
            <a:xfrm>
              <a:off x="3228997" y="161852"/>
              <a:ext cx="4357941" cy="971109"/>
            </a:xfrm>
            <a:prstGeom prst="rect">
              <a:avLst/>
            </a:prstGeom>
            <a:grpFill/>
            <a:ln>
              <a:noFill/>
            </a:ln>
            <a:effectLst/>
          </p:spPr>
          <p:txBody>
            <a:bodyPr spcFirstLastPara="0" vert="horz" wrap="square" lIns="12700" tIns="12700" rIns="12700" bIns="12700" numCol="1" spcCol="1270" anchor="ctr" anchorCtr="0">
              <a:noAutofit/>
            </a:bodyPr>
            <a:lstStyle/>
            <a:p>
              <a:pPr marL="228600" marR="0" lvl="1" indent="-228600" algn="ctr" defTabSz="912813" eaLnBrk="1" fontAlgn="auto" latinLnBrk="0" hangingPunct="1">
                <a:lnSpc>
                  <a:spcPct val="90000"/>
                </a:lnSpc>
                <a:spcBef>
                  <a:spcPct val="0"/>
                </a:spcBef>
                <a:spcAft>
                  <a:spcPct val="15000"/>
                </a:spcAft>
                <a:buClrTx/>
                <a:buSzTx/>
                <a:tabLst/>
                <a:defRPr/>
              </a:pPr>
              <a:r>
                <a:rPr kumimoji="0" lang="zh-CN" altLang="en-US" sz="2000" b="1" i="0" u="none" strike="noStrike" kern="1200" cap="none" spc="0" normalizeH="0" baseline="0" noProof="0" dirty="0" smtClean="0">
                  <a:ln>
                    <a:noFill/>
                  </a:ln>
                  <a:solidFill>
                    <a:sysClr val="windowText" lastClr="000000">
                      <a:hueOff val="0"/>
                      <a:satOff val="0"/>
                      <a:lumOff val="0"/>
                      <a:alphaOff val="0"/>
                    </a:sysClr>
                  </a:solidFill>
                  <a:effectLst/>
                  <a:uLnTx/>
                  <a:uFillTx/>
                  <a:latin typeface="微软雅黑" pitchFamily="34" charset="-122"/>
                  <a:ea typeface="微软雅黑" pitchFamily="34" charset="-122"/>
                  <a:cs typeface="+mn-cs"/>
                </a:rPr>
                <a:t>国际化的</a:t>
              </a:r>
              <a:r>
                <a:rPr kumimoji="0" lang="zh-CN" altLang="en-US" sz="24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复合型</a:t>
              </a:r>
              <a:r>
                <a:rPr kumimoji="0" lang="zh-CN" altLang="en-US" sz="2000" b="1" i="0" u="none" strike="noStrike" kern="1200" cap="none" spc="0" normalizeH="0" baseline="0" noProof="0" dirty="0" smtClean="0">
                  <a:ln>
                    <a:noFill/>
                  </a:ln>
                  <a:solidFill>
                    <a:sysClr val="windowText" lastClr="000000"/>
                  </a:solidFill>
                  <a:effectLst/>
                  <a:uLnTx/>
                  <a:uFillTx/>
                  <a:latin typeface="微软雅黑" pitchFamily="34" charset="-122"/>
                  <a:ea typeface="微软雅黑" pitchFamily="34" charset="-122"/>
                  <a:cs typeface="+mn-cs"/>
                </a:rPr>
                <a:t>领军人物</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a:cs typeface="+mn-cs"/>
              </a:endParaRPr>
            </a:p>
          </p:txBody>
        </p:sp>
      </p:grpSp>
      <p:grpSp>
        <p:nvGrpSpPr>
          <p:cNvPr id="47" name="组合 46"/>
          <p:cNvGrpSpPr/>
          <p:nvPr/>
        </p:nvGrpSpPr>
        <p:grpSpPr>
          <a:xfrm>
            <a:off x="1214414" y="1857364"/>
            <a:ext cx="2228865" cy="1294813"/>
            <a:chOff x="0" y="0"/>
            <a:chExt cx="3228997" cy="1294813"/>
          </a:xfrm>
          <a:solidFill>
            <a:schemeClr val="accent1"/>
          </a:solidFill>
        </p:grpSpPr>
        <p:sp>
          <p:nvSpPr>
            <p:cNvPr id="48" name="圆角矩形 47"/>
            <p:cNvSpPr/>
            <p:nvPr/>
          </p:nvSpPr>
          <p:spPr>
            <a:xfrm>
              <a:off x="0" y="0"/>
              <a:ext cx="3228997" cy="1294813"/>
            </a:xfrm>
            <a:prstGeom prst="roundRect">
              <a:avLst/>
            </a:prstGeom>
            <a:grpFill/>
            <a:ln w="25400" cap="flat" cmpd="sng" algn="ctr">
              <a:solidFill>
                <a:sysClr val="window" lastClr="FFFFFF">
                  <a:hueOff val="0"/>
                  <a:satOff val="0"/>
                  <a:lumOff val="0"/>
                  <a:alphaOff val="0"/>
                </a:sysClr>
              </a:solidFill>
              <a:prstDash val="solid"/>
            </a:ln>
            <a:effectLst/>
          </p:spPr>
        </p:sp>
        <p:sp>
          <p:nvSpPr>
            <p:cNvPr id="49" name="圆角矩形 4"/>
            <p:cNvSpPr/>
            <p:nvPr/>
          </p:nvSpPr>
          <p:spPr>
            <a:xfrm>
              <a:off x="63208" y="63208"/>
              <a:ext cx="3102581" cy="1168397"/>
            </a:xfrm>
            <a:prstGeom prst="rect">
              <a:avLst/>
            </a:prstGeom>
            <a:grpFill/>
            <a:ln>
              <a:noFill/>
            </a:ln>
            <a:effectLst/>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ts val="2000"/>
                </a:lnSpc>
                <a:spcBef>
                  <a:spcPct val="0"/>
                </a:spcBef>
                <a:spcAft>
                  <a:spcPct val="35000"/>
                </a:spcAft>
                <a:buClrTx/>
                <a:buSzTx/>
                <a:buFontTx/>
                <a:buNone/>
                <a:tabLst/>
                <a:defRPr/>
              </a:pPr>
              <a:r>
                <a:rPr kumimoji="0" lang="zh-CN" altLang="en-US"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人才</a:t>
              </a:r>
              <a:endParaRPr kumimoji="0" lang="en-US" altLang="zh-CN"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endParaRPr>
            </a:p>
            <a:p>
              <a:pPr marL="0" marR="0" lvl="0" indent="0" algn="ctr" defTabSz="1244600" eaLnBrk="1" fontAlgn="auto" latinLnBrk="0" hangingPunct="1">
                <a:lnSpc>
                  <a:spcPts val="2000"/>
                </a:lnSpc>
                <a:spcBef>
                  <a:spcPct val="0"/>
                </a:spcBef>
                <a:spcAft>
                  <a:spcPct val="35000"/>
                </a:spcAft>
                <a:buClrTx/>
                <a:buSzTx/>
                <a:buFontTx/>
                <a:buNone/>
                <a:tabLst/>
                <a:defRPr/>
              </a:pPr>
              <a:r>
                <a:rPr kumimoji="0" lang="zh-CN" altLang="en-US"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培养方向</a:t>
              </a:r>
              <a:endParaRPr kumimoji="0" lang="zh-CN" altLang="en-US" sz="2800" b="0" i="0" u="none" strike="noStrike" kern="1200" cap="none" spc="0" normalizeH="0" baseline="0" noProof="0" dirty="0">
                <a:ln>
                  <a:noFill/>
                </a:ln>
                <a:solidFill>
                  <a:sysClr val="window" lastClr="FFFFFF"/>
                </a:solidFill>
                <a:effectLst/>
                <a:uLnTx/>
                <a:uFillTx/>
                <a:latin typeface="Calibri"/>
                <a:ea typeface="宋体"/>
                <a:cs typeface="+mn-cs"/>
              </a:endParaRPr>
            </a:p>
          </p:txBody>
        </p:sp>
      </p:grpSp>
      <p:grpSp>
        <p:nvGrpSpPr>
          <p:cNvPr id="50" name="组合 49"/>
          <p:cNvGrpSpPr/>
          <p:nvPr/>
        </p:nvGrpSpPr>
        <p:grpSpPr>
          <a:xfrm>
            <a:off x="1214414" y="3214686"/>
            <a:ext cx="2228865" cy="1294813"/>
            <a:chOff x="0" y="1424295"/>
            <a:chExt cx="3228997" cy="1294813"/>
          </a:xfrm>
        </p:grpSpPr>
        <p:sp>
          <p:nvSpPr>
            <p:cNvPr id="51" name="圆角矩形 50"/>
            <p:cNvSpPr/>
            <p:nvPr/>
          </p:nvSpPr>
          <p:spPr>
            <a:xfrm>
              <a:off x="0" y="1424295"/>
              <a:ext cx="3228997" cy="1294813"/>
            </a:xfrm>
            <a:prstGeom prst="roundRect">
              <a:avLst/>
            </a:prstGeom>
            <a:solidFill>
              <a:srgbClr val="4F81BD">
                <a:shade val="50000"/>
                <a:hueOff val="240958"/>
                <a:satOff val="-5040"/>
                <a:lumOff val="28042"/>
                <a:alphaOff val="0"/>
              </a:srgbClr>
            </a:solidFill>
            <a:ln w="25400" cap="flat" cmpd="sng" algn="ctr">
              <a:solidFill>
                <a:sysClr val="window" lastClr="FFFFFF">
                  <a:hueOff val="0"/>
                  <a:satOff val="0"/>
                  <a:lumOff val="0"/>
                  <a:alphaOff val="0"/>
                </a:sysClr>
              </a:solidFill>
              <a:prstDash val="solid"/>
            </a:ln>
            <a:effectLst/>
          </p:spPr>
        </p:sp>
        <p:sp>
          <p:nvSpPr>
            <p:cNvPr id="52" name="圆角矩形 4"/>
            <p:cNvSpPr/>
            <p:nvPr/>
          </p:nvSpPr>
          <p:spPr>
            <a:xfrm>
              <a:off x="63208" y="1487503"/>
              <a:ext cx="3102581" cy="1168397"/>
            </a:xfrm>
            <a:prstGeom prst="rect">
              <a:avLst/>
            </a:prstGeom>
            <a:noFill/>
            <a:ln>
              <a:noFill/>
            </a:ln>
            <a:effectLst/>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ts val="2000"/>
                </a:lnSpc>
                <a:spcBef>
                  <a:spcPct val="0"/>
                </a:spcBef>
                <a:spcAft>
                  <a:spcPct val="35000"/>
                </a:spcAft>
                <a:buClrTx/>
                <a:buSzTx/>
                <a:buFontTx/>
                <a:buNone/>
                <a:tabLst/>
                <a:defRPr/>
              </a:pPr>
              <a:r>
                <a:rPr kumimoji="0" lang="zh-CN" altLang="en-US"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人才</a:t>
              </a:r>
              <a:endParaRPr kumimoji="0" lang="en-US" altLang="zh-CN"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endParaRPr>
            </a:p>
            <a:p>
              <a:pPr marL="0" marR="0" lvl="0" indent="0" algn="ctr" defTabSz="1244600" eaLnBrk="1" fontAlgn="auto" latinLnBrk="0" hangingPunct="1">
                <a:lnSpc>
                  <a:spcPts val="2000"/>
                </a:lnSpc>
                <a:spcBef>
                  <a:spcPct val="0"/>
                </a:spcBef>
                <a:spcAft>
                  <a:spcPct val="35000"/>
                </a:spcAft>
                <a:buClrTx/>
                <a:buSzTx/>
                <a:buFontTx/>
                <a:buNone/>
                <a:tabLst/>
                <a:defRPr/>
              </a:pPr>
              <a:r>
                <a:rPr kumimoji="0" lang="zh-CN" altLang="en-US" sz="2800" b="1" i="0" u="none" strike="noStrike" kern="120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培养重点</a:t>
              </a:r>
            </a:p>
          </p:txBody>
        </p:sp>
      </p:grpSp>
      <p:grpSp>
        <p:nvGrpSpPr>
          <p:cNvPr id="53" name="组合 52"/>
          <p:cNvGrpSpPr/>
          <p:nvPr/>
        </p:nvGrpSpPr>
        <p:grpSpPr>
          <a:xfrm>
            <a:off x="3428992" y="3214686"/>
            <a:ext cx="4843496" cy="1294813"/>
            <a:chOff x="3228997" y="1424295"/>
            <a:chExt cx="4843496" cy="1294813"/>
          </a:xfrm>
          <a:solidFill>
            <a:schemeClr val="accent5">
              <a:lumMod val="75000"/>
            </a:schemeClr>
          </a:solidFill>
        </p:grpSpPr>
        <p:sp>
          <p:nvSpPr>
            <p:cNvPr id="54" name="右箭头 53"/>
            <p:cNvSpPr/>
            <p:nvPr/>
          </p:nvSpPr>
          <p:spPr>
            <a:xfrm>
              <a:off x="3228997" y="1424295"/>
              <a:ext cx="4843496" cy="1294813"/>
            </a:xfrm>
            <a:prstGeom prst="rightArrow">
              <a:avLst>
                <a:gd name="adj1" fmla="val 75000"/>
                <a:gd name="adj2" fmla="val 50000"/>
              </a:avLst>
            </a:prstGeom>
            <a:grpFill/>
            <a:ln w="25400" cap="flat" cmpd="sng" algn="ctr">
              <a:solidFill>
                <a:sysClr val="window" lastClr="FFFFFF">
                  <a:hueOff val="0"/>
                  <a:satOff val="0"/>
                  <a:lumOff val="0"/>
                  <a:alphaOff val="0"/>
                </a:sysClr>
              </a:solidFill>
              <a:prstDash val="solid"/>
            </a:ln>
            <a:effectLst/>
          </p:spPr>
        </p:sp>
        <p:sp>
          <p:nvSpPr>
            <p:cNvPr id="55" name="右箭头 4"/>
            <p:cNvSpPr/>
            <p:nvPr/>
          </p:nvSpPr>
          <p:spPr>
            <a:xfrm>
              <a:off x="3228997" y="1586147"/>
              <a:ext cx="4357941" cy="971109"/>
            </a:xfrm>
            <a:prstGeom prst="rect">
              <a:avLst/>
            </a:prstGeom>
            <a:grpFill/>
            <a:ln>
              <a:noFill/>
            </a:ln>
            <a:effectLst/>
          </p:spPr>
          <p:txBody>
            <a:bodyPr spcFirstLastPara="0" vert="horz" wrap="square" lIns="12700" tIns="12700" rIns="12700" bIns="12700" numCol="1" spcCol="1270" anchor="ctr" anchorCtr="0">
              <a:noAutofit/>
            </a:bodyPr>
            <a:lstStyle/>
            <a:p>
              <a:pPr marL="228600" marR="0" lvl="1" indent="-228600" algn="ctr" defTabSz="912813" eaLnBrk="1" fontAlgn="auto" latinLnBrk="0" hangingPunct="1">
                <a:lnSpc>
                  <a:spcPct val="90000"/>
                </a:lnSpc>
                <a:spcBef>
                  <a:spcPct val="0"/>
                </a:spcBef>
                <a:spcAft>
                  <a:spcPct val="15000"/>
                </a:spcAft>
                <a:buClrTx/>
                <a:buSzTx/>
                <a:tabLst/>
                <a:defRPr/>
              </a:pPr>
              <a:r>
                <a:rPr kumimoji="0" lang="zh-CN" altLang="en-US" sz="2000" b="1" i="0" u="none" strike="noStrike" kern="1200" cap="none" spc="0" normalizeH="0" baseline="0" noProof="0" dirty="0" smtClean="0">
                  <a:ln>
                    <a:noFill/>
                  </a:ln>
                  <a:solidFill>
                    <a:sysClr val="windowText" lastClr="000000">
                      <a:hueOff val="0"/>
                      <a:satOff val="0"/>
                      <a:lumOff val="0"/>
                      <a:alphaOff val="0"/>
                    </a:sysClr>
                  </a:solidFill>
                  <a:effectLst/>
                  <a:uLnTx/>
                  <a:uFillTx/>
                  <a:latin typeface="微软雅黑" pitchFamily="34" charset="-122"/>
                  <a:ea typeface="微软雅黑" pitchFamily="34" charset="-122"/>
                  <a:cs typeface="+mn-cs"/>
                </a:rPr>
                <a:t>国际视野 、</a:t>
              </a:r>
              <a:r>
                <a:rPr kumimoji="0" lang="zh-CN" altLang="en-US" sz="24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商务引领</a:t>
              </a:r>
              <a:r>
                <a:rPr kumimoji="0" lang="zh-CN" altLang="en-US" sz="2000" b="1" i="0" u="none" strike="noStrike" kern="1200" cap="none" spc="0" normalizeH="0" baseline="0" noProof="0" dirty="0" smtClean="0">
                  <a:ln>
                    <a:noFill/>
                  </a:ln>
                  <a:solidFill>
                    <a:sysClr val="windowText" lastClr="000000">
                      <a:hueOff val="0"/>
                      <a:satOff val="0"/>
                      <a:lumOff val="0"/>
                      <a:alphaOff val="0"/>
                    </a:sysClr>
                  </a:solidFill>
                  <a:effectLst/>
                  <a:uLnTx/>
                  <a:uFillTx/>
                  <a:latin typeface="微软雅黑" pitchFamily="34" charset="-122"/>
                  <a:ea typeface="微软雅黑" pitchFamily="34" charset="-122"/>
                  <a:cs typeface="+mn-cs"/>
                </a:rPr>
                <a:t>、领导力</a:t>
              </a:r>
            </a:p>
          </p:txBody>
        </p:sp>
      </p:grpSp>
      <p:grpSp>
        <p:nvGrpSpPr>
          <p:cNvPr id="56" name="组合 55"/>
          <p:cNvGrpSpPr/>
          <p:nvPr/>
        </p:nvGrpSpPr>
        <p:grpSpPr>
          <a:xfrm>
            <a:off x="1214414" y="4572008"/>
            <a:ext cx="2228865" cy="1294813"/>
            <a:chOff x="0" y="2848590"/>
            <a:chExt cx="3228997" cy="1294813"/>
          </a:xfrm>
        </p:grpSpPr>
        <p:sp>
          <p:nvSpPr>
            <p:cNvPr id="57" name="圆角矩形 56"/>
            <p:cNvSpPr/>
            <p:nvPr/>
          </p:nvSpPr>
          <p:spPr>
            <a:xfrm>
              <a:off x="0" y="2848590"/>
              <a:ext cx="3228997" cy="1294813"/>
            </a:xfrm>
            <a:prstGeom prst="roundRect">
              <a:avLst/>
            </a:prstGeom>
            <a:solidFill>
              <a:srgbClr val="92D050"/>
            </a:solidFill>
            <a:ln w="25400" cap="flat" cmpd="sng" algn="ctr">
              <a:solidFill>
                <a:sysClr val="window" lastClr="FFFFFF">
                  <a:hueOff val="0"/>
                  <a:satOff val="0"/>
                  <a:lumOff val="0"/>
                  <a:alphaOff val="0"/>
                </a:sysClr>
              </a:solidFill>
              <a:prstDash val="solid"/>
            </a:ln>
            <a:effectLst/>
          </p:spPr>
        </p:sp>
        <p:sp>
          <p:nvSpPr>
            <p:cNvPr id="58" name="圆角矩形 4"/>
            <p:cNvSpPr/>
            <p:nvPr/>
          </p:nvSpPr>
          <p:spPr>
            <a:xfrm>
              <a:off x="63208" y="2911798"/>
              <a:ext cx="3102581" cy="1168397"/>
            </a:xfrm>
            <a:prstGeom prst="rect">
              <a:avLst/>
            </a:prstGeom>
            <a:noFill/>
            <a:ln>
              <a:noFill/>
            </a:ln>
            <a:effectLst/>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ts val="2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人才</a:t>
              </a:r>
              <a:endParaRPr kumimoji="0" lang="en-US" altLang="zh-CN" sz="2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endParaRPr>
            </a:p>
            <a:p>
              <a:pPr marL="0" marR="0" lvl="0" indent="0" algn="ctr" defTabSz="1244600" eaLnBrk="1" fontAlgn="auto" latinLnBrk="0" hangingPunct="1">
                <a:lnSpc>
                  <a:spcPts val="2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核心竞争力</a:t>
              </a:r>
            </a:p>
          </p:txBody>
        </p:sp>
      </p:grpSp>
      <p:grpSp>
        <p:nvGrpSpPr>
          <p:cNvPr id="59" name="组合 58"/>
          <p:cNvGrpSpPr/>
          <p:nvPr/>
        </p:nvGrpSpPr>
        <p:grpSpPr>
          <a:xfrm>
            <a:off x="3428992" y="4572008"/>
            <a:ext cx="4843496" cy="1294813"/>
            <a:chOff x="3228997" y="2848590"/>
            <a:chExt cx="4843496" cy="1294813"/>
          </a:xfrm>
        </p:grpSpPr>
        <p:sp>
          <p:nvSpPr>
            <p:cNvPr id="60" name="右箭头 59"/>
            <p:cNvSpPr/>
            <p:nvPr/>
          </p:nvSpPr>
          <p:spPr>
            <a:xfrm>
              <a:off x="3228997" y="2848590"/>
              <a:ext cx="4843496" cy="1294813"/>
            </a:xfrm>
            <a:prstGeom prst="rightArrow">
              <a:avLst>
                <a:gd name="adj1" fmla="val 75000"/>
                <a:gd name="adj2" fmla="val 50000"/>
              </a:avLst>
            </a:prstGeom>
            <a:solidFill>
              <a:srgbClr val="4F81BD">
                <a:alpha val="90000"/>
                <a:tint val="550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61" name="右箭头 4"/>
            <p:cNvSpPr/>
            <p:nvPr/>
          </p:nvSpPr>
          <p:spPr>
            <a:xfrm>
              <a:off x="3228997" y="3010442"/>
              <a:ext cx="4357941" cy="971109"/>
            </a:xfrm>
            <a:prstGeom prst="rect">
              <a:avLst/>
            </a:prstGeom>
            <a:noFill/>
            <a:ln>
              <a:noFill/>
            </a:ln>
            <a:effectLst/>
          </p:spPr>
          <p:txBody>
            <a:bodyPr spcFirstLastPara="0" vert="horz" wrap="square" lIns="12700" tIns="12700" rIns="12700" bIns="1270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tabLst/>
                <a:defRPr/>
              </a:pPr>
              <a:r>
                <a:rPr kumimoji="0" lang="zh-CN" altLang="en-US" sz="2000" b="1" i="0" u="none" strike="noStrike" kern="1200" cap="none" spc="0" normalizeH="0" baseline="0" noProof="0" dirty="0" smtClean="0">
                  <a:ln>
                    <a:noFill/>
                  </a:ln>
                  <a:solidFill>
                    <a:sysClr val="windowText" lastClr="000000">
                      <a:hueOff val="0"/>
                      <a:satOff val="0"/>
                      <a:lumOff val="0"/>
                      <a:alphaOff val="0"/>
                    </a:sysClr>
                  </a:solidFill>
                  <a:effectLst/>
                  <a:uLnTx/>
                  <a:uFillTx/>
                  <a:latin typeface="微软雅黑" pitchFamily="34" charset="-122"/>
                  <a:ea typeface="微软雅黑" pitchFamily="34" charset="-122"/>
                  <a:cs typeface="+mn-cs"/>
                </a:rPr>
                <a:t>在整个产业</a:t>
              </a:r>
              <a:r>
                <a:rPr kumimoji="0" lang="zh-CN" altLang="en-US" sz="24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价值链最高端</a:t>
              </a:r>
              <a:r>
                <a:rPr kumimoji="0" lang="zh-CN" altLang="en-US" sz="2000" b="1" i="0" u="none" strike="noStrike" kern="1200" cap="none" spc="0" normalizeH="0" baseline="0" noProof="0" dirty="0" smtClean="0">
                  <a:ln>
                    <a:noFill/>
                  </a:ln>
                  <a:solidFill>
                    <a:sysClr val="windowText" lastClr="000000">
                      <a:hueOff val="0"/>
                      <a:satOff val="0"/>
                      <a:lumOff val="0"/>
                      <a:alphaOff val="0"/>
                    </a:sysClr>
                  </a:solidFill>
                  <a:effectLst/>
                  <a:uLnTx/>
                  <a:uFillTx/>
                  <a:latin typeface="微软雅黑" pitchFamily="34" charset="-122"/>
                  <a:ea typeface="微软雅黑" pitchFamily="34" charset="-122"/>
                  <a:cs typeface="+mn-cs"/>
                </a:rPr>
                <a:t>整合资源和全面管控的能力</a:t>
              </a:r>
              <a:endParaRPr kumimoji="0" lang="zh-CN" altLang="en-US"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宋体"/>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childTnLst>
                                </p:cTn>
                              </p:par>
                              <p:par>
                                <p:cTn id="15" presetID="29"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ppt_x</p:attrName>
                                        </p:attrNameLst>
                                      </p:cBhvr>
                                      <p:tavLst>
                                        <p:tav tm="0">
                                          <p:val>
                                            <p:strVal val="#ppt_x-.2"/>
                                          </p:val>
                                        </p:tav>
                                        <p:tav tm="100000">
                                          <p:val>
                                            <p:strVal val="#ppt_x"/>
                                          </p:val>
                                        </p:tav>
                                      </p:tavLst>
                                    </p:anim>
                                    <p:anim calcmode="lin" valueType="num">
                                      <p:cBhvr>
                                        <p:cTn id="18"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childTnLst>
                                </p:cTn>
                              </p:par>
                              <p:par>
                                <p:cTn id="24" presetID="29"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ppt_x</p:attrName>
                                        </p:attrNameLst>
                                      </p:cBhvr>
                                      <p:tavLst>
                                        <p:tav tm="0">
                                          <p:val>
                                            <p:strVal val="#ppt_x-.2"/>
                                          </p:val>
                                        </p:tav>
                                        <p:tav tm="100000">
                                          <p:val>
                                            <p:strVal val="#ppt_x"/>
                                          </p:val>
                                        </p:tav>
                                      </p:tavLst>
                                    </p:anim>
                                    <p:anim calcmode="lin" valueType="num">
                                      <p:cBhvr>
                                        <p:cTn id="2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childTnLst>
                                </p:cTn>
                              </p:par>
                              <p:par>
                                <p:cTn id="33" presetID="29"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1000" fill="hold"/>
                                        <p:tgtEl>
                                          <p:spTgt spid="59"/>
                                        </p:tgtEl>
                                        <p:attrNameLst>
                                          <p:attrName>ppt_x</p:attrName>
                                        </p:attrNameLst>
                                      </p:cBhvr>
                                      <p:tavLst>
                                        <p:tav tm="0">
                                          <p:val>
                                            <p:strVal val="#ppt_x-.2"/>
                                          </p:val>
                                        </p:tav>
                                        <p:tav tm="100000">
                                          <p:val>
                                            <p:strVal val="#ppt_x"/>
                                          </p:val>
                                        </p:tav>
                                      </p:tavLst>
                                    </p:anim>
                                    <p:anim calcmode="lin" valueType="num">
                                      <p:cBhvr>
                                        <p:cTn id="36"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42976" y="314308"/>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a:t>
            </a:r>
            <a:r>
              <a:rPr lang="zh-CN" altLang="zh-CN" dirty="0" smtClean="0">
                <a:solidFill>
                  <a:schemeClr val="bg1"/>
                </a:solidFill>
                <a:latin typeface="微软雅黑" pitchFamily="34" charset="-122"/>
                <a:ea typeface="微软雅黑" pitchFamily="34" charset="-122"/>
              </a:rPr>
              <a:t>人才</a:t>
            </a:r>
            <a:r>
              <a:rPr lang="zh-CN" altLang="en-US" dirty="0" smtClean="0">
                <a:solidFill>
                  <a:schemeClr val="bg1"/>
                </a:solidFill>
                <a:latin typeface="微软雅黑" pitchFamily="34" charset="-122"/>
                <a:ea typeface="微软雅黑" pitchFamily="34" charset="-122"/>
              </a:rPr>
              <a:t>国际化战略</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181" name="Group 27"/>
          <p:cNvGrpSpPr>
            <a:grpSpLocks/>
          </p:cNvGrpSpPr>
          <p:nvPr/>
        </p:nvGrpSpPr>
        <p:grpSpPr bwMode="auto">
          <a:xfrm>
            <a:off x="1447800" y="2495571"/>
            <a:ext cx="6400800" cy="3362325"/>
            <a:chOff x="732" y="1680"/>
            <a:chExt cx="4161" cy="2106"/>
          </a:xfrm>
        </p:grpSpPr>
        <p:grpSp>
          <p:nvGrpSpPr>
            <p:cNvPr id="183" name="Group 28"/>
            <p:cNvGrpSpPr>
              <a:grpSpLocks/>
            </p:cNvGrpSpPr>
            <p:nvPr/>
          </p:nvGrpSpPr>
          <p:grpSpPr bwMode="auto">
            <a:xfrm>
              <a:off x="732" y="1717"/>
              <a:ext cx="2770" cy="2069"/>
              <a:chOff x="2189" y="1764"/>
              <a:chExt cx="2770" cy="2069"/>
            </a:xfrm>
          </p:grpSpPr>
          <p:sp>
            <p:nvSpPr>
              <p:cNvPr id="215" name="Freeform 29"/>
              <p:cNvSpPr>
                <a:spLocks/>
              </p:cNvSpPr>
              <p:nvPr/>
            </p:nvSpPr>
            <p:spPr bwMode="black">
              <a:xfrm>
                <a:off x="2624" y="1783"/>
                <a:ext cx="159"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tx1">
                  <a:alpha val="50195"/>
                </a:schemeClr>
              </a:solidFill>
              <a:ln w="3175">
                <a:noFill/>
                <a:round/>
                <a:headEnd/>
                <a:tailEnd/>
              </a:ln>
            </p:spPr>
            <p:txBody>
              <a:bodyPr/>
              <a:lstStyle/>
              <a:p>
                <a:endParaRPr lang="zh-CN" altLang="en-US"/>
              </a:p>
            </p:txBody>
          </p:sp>
          <p:sp>
            <p:nvSpPr>
              <p:cNvPr id="216" name="Freeform 30"/>
              <p:cNvSpPr>
                <a:spLocks/>
              </p:cNvSpPr>
              <p:nvPr/>
            </p:nvSpPr>
            <p:spPr bwMode="black">
              <a:xfrm>
                <a:off x="2724" y="1816"/>
                <a:ext cx="49"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tx1">
                  <a:alpha val="50195"/>
                </a:schemeClr>
              </a:solidFill>
              <a:ln w="3175">
                <a:noFill/>
                <a:round/>
                <a:headEnd/>
                <a:tailEnd/>
              </a:ln>
            </p:spPr>
            <p:txBody>
              <a:bodyPr/>
              <a:lstStyle/>
              <a:p>
                <a:endParaRPr lang="zh-CN" altLang="en-US"/>
              </a:p>
            </p:txBody>
          </p:sp>
          <p:sp>
            <p:nvSpPr>
              <p:cNvPr id="217" name="Freeform 31"/>
              <p:cNvSpPr>
                <a:spLocks/>
              </p:cNvSpPr>
              <p:nvPr/>
            </p:nvSpPr>
            <p:spPr bwMode="black">
              <a:xfrm>
                <a:off x="2424" y="2087"/>
                <a:ext cx="112" cy="131"/>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tx1">
                  <a:alpha val="50195"/>
                </a:schemeClr>
              </a:solidFill>
              <a:ln w="3175">
                <a:noFill/>
                <a:round/>
                <a:headEnd/>
                <a:tailEnd/>
              </a:ln>
            </p:spPr>
            <p:txBody>
              <a:bodyPr/>
              <a:lstStyle/>
              <a:p>
                <a:endParaRPr lang="zh-CN" altLang="en-US"/>
              </a:p>
            </p:txBody>
          </p:sp>
          <p:sp>
            <p:nvSpPr>
              <p:cNvPr id="218" name="Freeform 32"/>
              <p:cNvSpPr>
                <a:spLocks/>
              </p:cNvSpPr>
              <p:nvPr/>
            </p:nvSpPr>
            <p:spPr bwMode="black">
              <a:xfrm>
                <a:off x="2369" y="2134"/>
                <a:ext cx="71"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tx1">
                  <a:alpha val="50195"/>
                </a:schemeClr>
              </a:solidFill>
              <a:ln w="3175">
                <a:noFill/>
                <a:round/>
                <a:headEnd/>
                <a:tailEnd/>
              </a:ln>
            </p:spPr>
            <p:txBody>
              <a:bodyPr/>
              <a:lstStyle/>
              <a:p>
                <a:endParaRPr lang="zh-CN" altLang="en-US"/>
              </a:p>
            </p:txBody>
          </p:sp>
          <p:sp>
            <p:nvSpPr>
              <p:cNvPr id="219" name="Freeform 33"/>
              <p:cNvSpPr>
                <a:spLocks/>
              </p:cNvSpPr>
              <p:nvPr/>
            </p:nvSpPr>
            <p:spPr bwMode="black">
              <a:xfrm>
                <a:off x="4064" y="3266"/>
                <a:ext cx="486" cy="49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tx1">
                  <a:alpha val="50195"/>
                </a:schemeClr>
              </a:solidFill>
              <a:ln w="3175">
                <a:noFill/>
                <a:round/>
                <a:headEnd/>
                <a:tailEnd/>
              </a:ln>
            </p:spPr>
            <p:txBody>
              <a:bodyPr/>
              <a:lstStyle/>
              <a:p>
                <a:endParaRPr lang="zh-CN" altLang="en-US"/>
              </a:p>
            </p:txBody>
          </p:sp>
          <p:sp>
            <p:nvSpPr>
              <p:cNvPr id="220" name="Freeform 34"/>
              <p:cNvSpPr>
                <a:spLocks/>
              </p:cNvSpPr>
              <p:nvPr/>
            </p:nvSpPr>
            <p:spPr bwMode="black">
              <a:xfrm>
                <a:off x="4215" y="3006"/>
                <a:ext cx="327" cy="209"/>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tx1">
                  <a:alpha val="50195"/>
                </a:schemeClr>
              </a:solidFill>
              <a:ln w="3175">
                <a:noFill/>
                <a:round/>
                <a:headEnd/>
                <a:tailEnd/>
              </a:ln>
            </p:spPr>
            <p:txBody>
              <a:bodyPr/>
              <a:lstStyle/>
              <a:p>
                <a:endParaRPr lang="zh-CN" altLang="en-US"/>
              </a:p>
            </p:txBody>
          </p:sp>
          <p:sp>
            <p:nvSpPr>
              <p:cNvPr id="221" name="Freeform 35"/>
              <p:cNvSpPr>
                <a:spLocks/>
              </p:cNvSpPr>
              <p:nvPr/>
            </p:nvSpPr>
            <p:spPr bwMode="black">
              <a:xfrm>
                <a:off x="4224" y="3008"/>
                <a:ext cx="319" cy="210"/>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tx1">
                  <a:alpha val="50195"/>
                </a:schemeClr>
              </a:solidFill>
              <a:ln w="3175">
                <a:noFill/>
                <a:round/>
                <a:headEnd/>
                <a:tailEnd/>
              </a:ln>
            </p:spPr>
            <p:txBody>
              <a:bodyPr/>
              <a:lstStyle/>
              <a:p>
                <a:endParaRPr lang="zh-CN" altLang="en-US"/>
              </a:p>
            </p:txBody>
          </p:sp>
          <p:sp>
            <p:nvSpPr>
              <p:cNvPr id="222" name="Freeform 36"/>
              <p:cNvSpPr>
                <a:spLocks/>
              </p:cNvSpPr>
              <p:nvPr/>
            </p:nvSpPr>
            <p:spPr bwMode="black">
              <a:xfrm>
                <a:off x="4460" y="3775"/>
                <a:ext cx="46"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tx1">
                  <a:alpha val="50195"/>
                </a:schemeClr>
              </a:solidFill>
              <a:ln w="3175">
                <a:noFill/>
                <a:round/>
                <a:headEnd/>
                <a:tailEnd/>
              </a:ln>
            </p:spPr>
            <p:txBody>
              <a:bodyPr/>
              <a:lstStyle/>
              <a:p>
                <a:endParaRPr lang="zh-CN" altLang="en-US"/>
              </a:p>
            </p:txBody>
          </p:sp>
          <p:sp>
            <p:nvSpPr>
              <p:cNvPr id="223" name="Freeform 37"/>
              <p:cNvSpPr>
                <a:spLocks/>
              </p:cNvSpPr>
              <p:nvPr/>
            </p:nvSpPr>
            <p:spPr bwMode="black">
              <a:xfrm>
                <a:off x="4599" y="3686"/>
                <a:ext cx="168" cy="84"/>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tx1">
                  <a:alpha val="50195"/>
                </a:schemeClr>
              </a:solidFill>
              <a:ln w="3175">
                <a:noFill/>
                <a:round/>
                <a:headEnd/>
                <a:tailEnd/>
              </a:ln>
            </p:spPr>
            <p:txBody>
              <a:bodyPr/>
              <a:lstStyle/>
              <a:p>
                <a:endParaRPr lang="zh-CN" altLang="en-US"/>
              </a:p>
            </p:txBody>
          </p:sp>
          <p:sp>
            <p:nvSpPr>
              <p:cNvPr id="224" name="Freeform 38"/>
              <p:cNvSpPr>
                <a:spLocks/>
              </p:cNvSpPr>
              <p:nvPr/>
            </p:nvSpPr>
            <p:spPr bwMode="black">
              <a:xfrm>
                <a:off x="4773" y="3636"/>
                <a:ext cx="107" cy="91"/>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tx1">
                  <a:alpha val="50195"/>
                </a:schemeClr>
              </a:solidFill>
              <a:ln w="3175">
                <a:noFill/>
                <a:round/>
                <a:headEnd/>
                <a:tailEnd/>
              </a:ln>
            </p:spPr>
            <p:txBody>
              <a:bodyPr/>
              <a:lstStyle/>
              <a:p>
                <a:endParaRPr lang="zh-CN" altLang="en-US"/>
              </a:p>
            </p:txBody>
          </p:sp>
          <p:sp>
            <p:nvSpPr>
              <p:cNvPr id="225" name="Freeform 39"/>
              <p:cNvSpPr>
                <a:spLocks/>
              </p:cNvSpPr>
              <p:nvPr/>
            </p:nvSpPr>
            <p:spPr bwMode="black">
              <a:xfrm>
                <a:off x="4830" y="3595"/>
                <a:ext cx="38"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tx1">
                  <a:alpha val="50195"/>
                </a:schemeClr>
              </a:solidFill>
              <a:ln w="3175">
                <a:noFill/>
                <a:round/>
                <a:headEnd/>
                <a:tailEnd/>
              </a:ln>
            </p:spPr>
            <p:txBody>
              <a:bodyPr/>
              <a:lstStyle/>
              <a:p>
                <a:endParaRPr lang="zh-CN" altLang="en-US"/>
              </a:p>
            </p:txBody>
          </p:sp>
          <p:sp>
            <p:nvSpPr>
              <p:cNvPr id="226" name="Freeform 40"/>
              <p:cNvSpPr>
                <a:spLocks/>
              </p:cNvSpPr>
              <p:nvPr/>
            </p:nvSpPr>
            <p:spPr bwMode="black">
              <a:xfrm>
                <a:off x="3097" y="3118"/>
                <a:ext cx="126" cy="200"/>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tx1">
                  <a:alpha val="50195"/>
                </a:schemeClr>
              </a:solidFill>
              <a:ln w="3175">
                <a:noFill/>
                <a:round/>
                <a:headEnd/>
                <a:tailEnd/>
              </a:ln>
            </p:spPr>
            <p:txBody>
              <a:bodyPr/>
              <a:lstStyle/>
              <a:p>
                <a:endParaRPr lang="zh-CN" altLang="en-US"/>
              </a:p>
            </p:txBody>
          </p:sp>
          <p:sp>
            <p:nvSpPr>
              <p:cNvPr id="227" name="Freeform 41"/>
              <p:cNvSpPr>
                <a:spLocks/>
              </p:cNvSpPr>
              <p:nvPr/>
            </p:nvSpPr>
            <p:spPr bwMode="black">
              <a:xfrm>
                <a:off x="3642" y="2807"/>
                <a:ext cx="50"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tx1">
                  <a:alpha val="50195"/>
                </a:schemeClr>
              </a:solidFill>
              <a:ln w="3175">
                <a:noFill/>
                <a:round/>
                <a:headEnd/>
                <a:tailEnd/>
              </a:ln>
            </p:spPr>
            <p:txBody>
              <a:bodyPr/>
              <a:lstStyle/>
              <a:p>
                <a:endParaRPr lang="zh-CN" altLang="en-US"/>
              </a:p>
            </p:txBody>
          </p:sp>
          <p:sp>
            <p:nvSpPr>
              <p:cNvPr id="228" name="Freeform 42"/>
              <p:cNvSpPr>
                <a:spLocks/>
              </p:cNvSpPr>
              <p:nvPr/>
            </p:nvSpPr>
            <p:spPr bwMode="black">
              <a:xfrm>
                <a:off x="3950" y="2866"/>
                <a:ext cx="114" cy="182"/>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tx1">
                  <a:alpha val="50195"/>
                </a:schemeClr>
              </a:solidFill>
              <a:ln w="3175">
                <a:noFill/>
                <a:round/>
                <a:headEnd/>
                <a:tailEnd/>
              </a:ln>
            </p:spPr>
            <p:txBody>
              <a:bodyPr/>
              <a:lstStyle/>
              <a:p>
                <a:endParaRPr lang="zh-CN" altLang="en-US"/>
              </a:p>
            </p:txBody>
          </p:sp>
          <p:sp>
            <p:nvSpPr>
              <p:cNvPr id="229" name="Freeform 43"/>
              <p:cNvSpPr>
                <a:spLocks/>
              </p:cNvSpPr>
              <p:nvPr/>
            </p:nvSpPr>
            <p:spPr bwMode="black">
              <a:xfrm>
                <a:off x="3854" y="2809"/>
                <a:ext cx="74" cy="136"/>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tx1">
                  <a:alpha val="50195"/>
                </a:schemeClr>
              </a:solidFill>
              <a:ln w="3175">
                <a:noFill/>
                <a:round/>
                <a:headEnd/>
                <a:tailEnd/>
              </a:ln>
            </p:spPr>
            <p:txBody>
              <a:bodyPr/>
              <a:lstStyle/>
              <a:p>
                <a:endParaRPr lang="zh-CN" altLang="en-US"/>
              </a:p>
            </p:txBody>
          </p:sp>
          <p:sp>
            <p:nvSpPr>
              <p:cNvPr id="230" name="Freeform 44"/>
              <p:cNvSpPr>
                <a:spLocks/>
              </p:cNvSpPr>
              <p:nvPr/>
            </p:nvSpPr>
            <p:spPr bwMode="black">
              <a:xfrm>
                <a:off x="3904" y="2918"/>
                <a:ext cx="41"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tx1">
                  <a:alpha val="50195"/>
                </a:schemeClr>
              </a:solidFill>
              <a:ln w="3175">
                <a:noFill/>
                <a:round/>
                <a:headEnd/>
                <a:tailEnd/>
              </a:ln>
            </p:spPr>
            <p:txBody>
              <a:bodyPr/>
              <a:lstStyle/>
              <a:p>
                <a:endParaRPr lang="zh-CN" altLang="en-US"/>
              </a:p>
            </p:txBody>
          </p:sp>
          <p:sp>
            <p:nvSpPr>
              <p:cNvPr id="231" name="Freeform 45"/>
              <p:cNvSpPr>
                <a:spLocks/>
              </p:cNvSpPr>
              <p:nvPr/>
            </p:nvSpPr>
            <p:spPr bwMode="black">
              <a:xfrm>
                <a:off x="3950" y="3055"/>
                <a:ext cx="67"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tx1">
                  <a:alpha val="50195"/>
                </a:schemeClr>
              </a:solidFill>
              <a:ln w="3175">
                <a:noFill/>
                <a:round/>
                <a:headEnd/>
                <a:tailEnd/>
              </a:ln>
            </p:spPr>
            <p:txBody>
              <a:bodyPr/>
              <a:lstStyle/>
              <a:p>
                <a:endParaRPr lang="zh-CN" altLang="en-US"/>
              </a:p>
            </p:txBody>
          </p:sp>
          <p:sp>
            <p:nvSpPr>
              <p:cNvPr id="232" name="Freeform 46"/>
              <p:cNvSpPr>
                <a:spLocks/>
              </p:cNvSpPr>
              <p:nvPr/>
            </p:nvSpPr>
            <p:spPr bwMode="black">
              <a:xfrm>
                <a:off x="4057" y="2960"/>
                <a:ext cx="85"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tx1">
                  <a:alpha val="50195"/>
                </a:schemeClr>
              </a:solidFill>
              <a:ln w="3175">
                <a:noFill/>
                <a:round/>
                <a:headEnd/>
                <a:tailEnd/>
              </a:ln>
            </p:spPr>
            <p:txBody>
              <a:bodyPr/>
              <a:lstStyle/>
              <a:p>
                <a:endParaRPr lang="zh-CN" altLang="en-US"/>
              </a:p>
            </p:txBody>
          </p:sp>
          <p:sp>
            <p:nvSpPr>
              <p:cNvPr id="233" name="Freeform 47"/>
              <p:cNvSpPr>
                <a:spLocks/>
              </p:cNvSpPr>
              <p:nvPr/>
            </p:nvSpPr>
            <p:spPr bwMode="black">
              <a:xfrm>
                <a:off x="4061" y="2551"/>
                <a:ext cx="23"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tx1">
                  <a:alpha val="50195"/>
                </a:schemeClr>
              </a:solidFill>
              <a:ln w="3175">
                <a:noFill/>
                <a:round/>
                <a:headEnd/>
                <a:tailEnd/>
              </a:ln>
            </p:spPr>
            <p:txBody>
              <a:bodyPr/>
              <a:lstStyle/>
              <a:p>
                <a:endParaRPr lang="zh-CN" altLang="en-US"/>
              </a:p>
            </p:txBody>
          </p:sp>
          <p:sp>
            <p:nvSpPr>
              <p:cNvPr id="234" name="Freeform 48"/>
              <p:cNvSpPr>
                <a:spLocks/>
              </p:cNvSpPr>
              <p:nvPr/>
            </p:nvSpPr>
            <p:spPr bwMode="black">
              <a:xfrm>
                <a:off x="4076" y="2669"/>
                <a:ext cx="62"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tx1">
                  <a:alpha val="50195"/>
                </a:schemeClr>
              </a:solidFill>
              <a:ln w="3175">
                <a:noFill/>
                <a:round/>
                <a:headEnd/>
                <a:tailEnd/>
              </a:ln>
            </p:spPr>
            <p:txBody>
              <a:bodyPr/>
              <a:lstStyle/>
              <a:p>
                <a:endParaRPr lang="zh-CN" altLang="en-US"/>
              </a:p>
            </p:txBody>
          </p:sp>
          <p:sp>
            <p:nvSpPr>
              <p:cNvPr id="235" name="Freeform 49"/>
              <p:cNvSpPr>
                <a:spLocks/>
              </p:cNvSpPr>
              <p:nvPr/>
            </p:nvSpPr>
            <p:spPr bwMode="black">
              <a:xfrm>
                <a:off x="4087" y="2818"/>
                <a:ext cx="65"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tx1">
                  <a:alpha val="50195"/>
                </a:schemeClr>
              </a:solidFill>
              <a:ln w="3175">
                <a:noFill/>
                <a:round/>
                <a:headEnd/>
                <a:tailEnd/>
              </a:ln>
            </p:spPr>
            <p:txBody>
              <a:bodyPr/>
              <a:lstStyle/>
              <a:p>
                <a:endParaRPr lang="zh-CN" altLang="en-US"/>
              </a:p>
            </p:txBody>
          </p:sp>
          <p:sp>
            <p:nvSpPr>
              <p:cNvPr id="236" name="Freeform 50"/>
              <p:cNvSpPr>
                <a:spLocks/>
              </p:cNvSpPr>
              <p:nvPr/>
            </p:nvSpPr>
            <p:spPr bwMode="black">
              <a:xfrm>
                <a:off x="4165" y="2958"/>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tx1">
                  <a:alpha val="50195"/>
                </a:schemeClr>
              </a:solidFill>
              <a:ln w="3175">
                <a:noFill/>
                <a:round/>
                <a:headEnd/>
                <a:tailEnd/>
              </a:ln>
            </p:spPr>
            <p:txBody>
              <a:bodyPr/>
              <a:lstStyle/>
              <a:p>
                <a:endParaRPr lang="zh-CN" altLang="en-US"/>
              </a:p>
            </p:txBody>
          </p:sp>
          <p:sp>
            <p:nvSpPr>
              <p:cNvPr id="237" name="Freeform 51"/>
              <p:cNvSpPr>
                <a:spLocks/>
              </p:cNvSpPr>
              <p:nvPr/>
            </p:nvSpPr>
            <p:spPr bwMode="black">
              <a:xfrm>
                <a:off x="4148" y="3040"/>
                <a:ext cx="19"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chemeClr val="tx1">
                  <a:alpha val="50195"/>
                </a:schemeClr>
              </a:solidFill>
              <a:ln w="3175">
                <a:noFill/>
                <a:round/>
                <a:headEnd/>
                <a:tailEnd/>
              </a:ln>
            </p:spPr>
            <p:txBody>
              <a:bodyPr/>
              <a:lstStyle/>
              <a:p>
                <a:endParaRPr lang="zh-CN" altLang="en-US"/>
              </a:p>
            </p:txBody>
          </p:sp>
          <p:sp>
            <p:nvSpPr>
              <p:cNvPr id="238" name="Freeform 52"/>
              <p:cNvSpPr>
                <a:spLocks/>
              </p:cNvSpPr>
              <p:nvPr/>
            </p:nvSpPr>
            <p:spPr bwMode="black">
              <a:xfrm>
                <a:off x="4176" y="3030"/>
                <a:ext cx="46"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tx1">
                  <a:alpha val="50195"/>
                </a:schemeClr>
              </a:solidFill>
              <a:ln w="3175">
                <a:noFill/>
                <a:round/>
                <a:headEnd/>
                <a:tailEnd/>
              </a:ln>
            </p:spPr>
            <p:txBody>
              <a:bodyPr/>
              <a:lstStyle/>
              <a:p>
                <a:endParaRPr lang="zh-CN" altLang="en-US"/>
              </a:p>
            </p:txBody>
          </p:sp>
          <p:sp>
            <p:nvSpPr>
              <p:cNvPr id="239" name="Freeform 53"/>
              <p:cNvSpPr>
                <a:spLocks/>
              </p:cNvSpPr>
              <p:nvPr/>
            </p:nvSpPr>
            <p:spPr bwMode="black">
              <a:xfrm>
                <a:off x="4247" y="3100"/>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tx1">
                  <a:alpha val="50195"/>
                </a:schemeClr>
              </a:solidFill>
              <a:ln w="3175">
                <a:noFill/>
                <a:round/>
                <a:headEnd/>
                <a:tailEnd/>
              </a:ln>
            </p:spPr>
            <p:txBody>
              <a:bodyPr/>
              <a:lstStyle/>
              <a:p>
                <a:endParaRPr lang="zh-CN" altLang="en-US"/>
              </a:p>
            </p:txBody>
          </p:sp>
          <p:sp>
            <p:nvSpPr>
              <p:cNvPr id="240" name="Freeform 54"/>
              <p:cNvSpPr>
                <a:spLocks/>
              </p:cNvSpPr>
              <p:nvPr/>
            </p:nvSpPr>
            <p:spPr bwMode="black">
              <a:xfrm>
                <a:off x="4520" y="3058"/>
                <a:ext cx="47"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tx1">
                  <a:alpha val="50195"/>
                </a:schemeClr>
              </a:solidFill>
              <a:ln w="3175">
                <a:noFill/>
                <a:round/>
                <a:headEnd/>
                <a:tailEnd/>
              </a:ln>
            </p:spPr>
            <p:txBody>
              <a:bodyPr/>
              <a:lstStyle/>
              <a:p>
                <a:endParaRPr lang="zh-CN" altLang="en-US"/>
              </a:p>
            </p:txBody>
          </p:sp>
          <p:sp>
            <p:nvSpPr>
              <p:cNvPr id="241" name="Freeform 55"/>
              <p:cNvSpPr>
                <a:spLocks/>
              </p:cNvSpPr>
              <p:nvPr/>
            </p:nvSpPr>
            <p:spPr bwMode="black">
              <a:xfrm>
                <a:off x="4113" y="3117"/>
                <a:ext cx="47"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tx1">
                  <a:alpha val="50195"/>
                </a:schemeClr>
              </a:solidFill>
              <a:ln w="3175">
                <a:noFill/>
                <a:round/>
                <a:headEnd/>
                <a:tailEnd/>
              </a:ln>
            </p:spPr>
            <p:txBody>
              <a:bodyPr/>
              <a:lstStyle/>
              <a:p>
                <a:endParaRPr lang="zh-CN" altLang="en-US"/>
              </a:p>
            </p:txBody>
          </p:sp>
          <p:sp>
            <p:nvSpPr>
              <p:cNvPr id="242" name="Freeform 56"/>
              <p:cNvSpPr>
                <a:spLocks/>
              </p:cNvSpPr>
              <p:nvPr/>
            </p:nvSpPr>
            <p:spPr bwMode="black">
              <a:xfrm>
                <a:off x="4063" y="3136"/>
                <a:ext cx="33"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tx1">
                  <a:alpha val="50195"/>
                </a:schemeClr>
              </a:solidFill>
              <a:ln w="3175">
                <a:noFill/>
                <a:round/>
                <a:headEnd/>
                <a:tailEnd/>
              </a:ln>
            </p:spPr>
            <p:txBody>
              <a:bodyPr/>
              <a:lstStyle/>
              <a:p>
                <a:endParaRPr lang="zh-CN" altLang="en-US"/>
              </a:p>
            </p:txBody>
          </p:sp>
          <p:sp>
            <p:nvSpPr>
              <p:cNvPr id="243" name="Freeform 57"/>
              <p:cNvSpPr>
                <a:spLocks/>
              </p:cNvSpPr>
              <p:nvPr/>
            </p:nvSpPr>
            <p:spPr bwMode="black">
              <a:xfrm>
                <a:off x="4042" y="3107"/>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tx1">
                  <a:alpha val="50195"/>
                </a:schemeClr>
              </a:solidFill>
              <a:ln w="3175">
                <a:noFill/>
                <a:round/>
                <a:headEnd/>
                <a:tailEnd/>
              </a:ln>
            </p:spPr>
            <p:txBody>
              <a:bodyPr/>
              <a:lstStyle/>
              <a:p>
                <a:endParaRPr lang="zh-CN" altLang="en-US"/>
              </a:p>
            </p:txBody>
          </p:sp>
          <p:sp>
            <p:nvSpPr>
              <p:cNvPr id="244" name="Freeform 58"/>
              <p:cNvSpPr>
                <a:spLocks/>
              </p:cNvSpPr>
              <p:nvPr/>
            </p:nvSpPr>
            <p:spPr bwMode="black">
              <a:xfrm>
                <a:off x="4076" y="3118"/>
                <a:ext cx="35"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tx1">
                  <a:alpha val="50195"/>
                </a:schemeClr>
              </a:solidFill>
              <a:ln w="3175">
                <a:noFill/>
                <a:round/>
                <a:headEnd/>
                <a:tailEnd/>
              </a:ln>
            </p:spPr>
            <p:txBody>
              <a:bodyPr/>
              <a:lstStyle/>
              <a:p>
                <a:endParaRPr lang="zh-CN" altLang="en-US"/>
              </a:p>
            </p:txBody>
          </p:sp>
          <p:sp>
            <p:nvSpPr>
              <p:cNvPr id="245" name="Freeform 59"/>
              <p:cNvSpPr>
                <a:spLocks/>
              </p:cNvSpPr>
              <p:nvPr/>
            </p:nvSpPr>
            <p:spPr bwMode="black">
              <a:xfrm>
                <a:off x="4026" y="2787"/>
                <a:ext cx="28"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tx1">
                  <a:alpha val="50195"/>
                </a:schemeClr>
              </a:solidFill>
              <a:ln w="3175">
                <a:noFill/>
                <a:round/>
                <a:headEnd/>
                <a:tailEnd/>
              </a:ln>
            </p:spPr>
            <p:txBody>
              <a:bodyPr/>
              <a:lstStyle/>
              <a:p>
                <a:endParaRPr lang="zh-CN" altLang="en-US"/>
              </a:p>
            </p:txBody>
          </p:sp>
          <p:sp>
            <p:nvSpPr>
              <p:cNvPr id="246" name="Freeform 60"/>
              <p:cNvSpPr>
                <a:spLocks/>
              </p:cNvSpPr>
              <p:nvPr/>
            </p:nvSpPr>
            <p:spPr bwMode="black">
              <a:xfrm>
                <a:off x="4078" y="2778"/>
                <a:ext cx="20"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tx1">
                  <a:alpha val="50195"/>
                </a:schemeClr>
              </a:solidFill>
              <a:ln w="3175">
                <a:noFill/>
                <a:round/>
                <a:headEnd/>
                <a:tailEnd/>
              </a:ln>
            </p:spPr>
            <p:txBody>
              <a:bodyPr/>
              <a:lstStyle/>
              <a:p>
                <a:endParaRPr lang="zh-CN" altLang="en-US"/>
              </a:p>
            </p:txBody>
          </p:sp>
          <p:sp>
            <p:nvSpPr>
              <p:cNvPr id="247" name="Freeform 61"/>
              <p:cNvSpPr>
                <a:spLocks/>
              </p:cNvSpPr>
              <p:nvPr/>
            </p:nvSpPr>
            <p:spPr bwMode="black">
              <a:xfrm>
                <a:off x="4101" y="2761"/>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chemeClr val="tx1">
                  <a:alpha val="50195"/>
                </a:schemeClr>
              </a:solidFill>
              <a:ln w="3175">
                <a:noFill/>
                <a:round/>
                <a:headEnd/>
                <a:tailEnd/>
              </a:ln>
            </p:spPr>
            <p:txBody>
              <a:bodyPr/>
              <a:lstStyle/>
              <a:p>
                <a:endParaRPr lang="zh-CN" altLang="en-US"/>
              </a:p>
            </p:txBody>
          </p:sp>
          <p:sp>
            <p:nvSpPr>
              <p:cNvPr id="248" name="Freeform 62"/>
              <p:cNvSpPr>
                <a:spLocks/>
              </p:cNvSpPr>
              <p:nvPr/>
            </p:nvSpPr>
            <p:spPr bwMode="black">
              <a:xfrm>
                <a:off x="4111" y="2773"/>
                <a:ext cx="22"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tx1">
                  <a:alpha val="50195"/>
                </a:schemeClr>
              </a:solidFill>
              <a:ln w="3175">
                <a:noFill/>
                <a:round/>
                <a:headEnd/>
                <a:tailEnd/>
              </a:ln>
            </p:spPr>
            <p:txBody>
              <a:bodyPr/>
              <a:lstStyle/>
              <a:p>
                <a:endParaRPr lang="zh-CN" altLang="en-US"/>
              </a:p>
            </p:txBody>
          </p:sp>
          <p:sp>
            <p:nvSpPr>
              <p:cNvPr id="249" name="Freeform 63"/>
              <p:cNvSpPr>
                <a:spLocks/>
              </p:cNvSpPr>
              <p:nvPr/>
            </p:nvSpPr>
            <p:spPr bwMode="black">
              <a:xfrm>
                <a:off x="3836" y="2842"/>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chemeClr val="tx1">
                  <a:alpha val="50195"/>
                </a:schemeClr>
              </a:solidFill>
              <a:ln w="3175">
                <a:noFill/>
                <a:round/>
                <a:headEnd/>
                <a:tailEnd/>
              </a:ln>
            </p:spPr>
            <p:txBody>
              <a:bodyPr/>
              <a:lstStyle/>
              <a:p>
                <a:endParaRPr lang="zh-CN" altLang="en-US"/>
              </a:p>
            </p:txBody>
          </p:sp>
          <p:sp>
            <p:nvSpPr>
              <p:cNvPr id="250" name="Freeform 64"/>
              <p:cNvSpPr>
                <a:spLocks/>
              </p:cNvSpPr>
              <p:nvPr/>
            </p:nvSpPr>
            <p:spPr bwMode="black">
              <a:xfrm>
                <a:off x="3825" y="2819"/>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51" name="Freeform 65"/>
              <p:cNvSpPr>
                <a:spLocks/>
              </p:cNvSpPr>
              <p:nvPr/>
            </p:nvSpPr>
            <p:spPr bwMode="black">
              <a:xfrm>
                <a:off x="3821" y="2801"/>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tx1">
                  <a:alpha val="50195"/>
                </a:schemeClr>
              </a:solidFill>
              <a:ln w="3175">
                <a:noFill/>
                <a:round/>
                <a:headEnd/>
                <a:tailEnd/>
              </a:ln>
            </p:spPr>
            <p:txBody>
              <a:bodyPr/>
              <a:lstStyle/>
              <a:p>
                <a:endParaRPr lang="zh-CN" altLang="en-US"/>
              </a:p>
            </p:txBody>
          </p:sp>
          <p:sp>
            <p:nvSpPr>
              <p:cNvPr id="252" name="Freeform 66"/>
              <p:cNvSpPr>
                <a:spLocks/>
              </p:cNvSpPr>
              <p:nvPr/>
            </p:nvSpPr>
            <p:spPr bwMode="black">
              <a:xfrm>
                <a:off x="3842" y="276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tx1">
                  <a:alpha val="50195"/>
                </a:schemeClr>
              </a:solidFill>
              <a:ln w="3175">
                <a:noFill/>
                <a:round/>
                <a:headEnd/>
                <a:tailEnd/>
              </a:ln>
            </p:spPr>
            <p:txBody>
              <a:bodyPr/>
              <a:lstStyle/>
              <a:p>
                <a:endParaRPr lang="zh-CN" altLang="en-US"/>
              </a:p>
            </p:txBody>
          </p:sp>
          <p:sp>
            <p:nvSpPr>
              <p:cNvPr id="253" name="Freeform 67"/>
              <p:cNvSpPr>
                <a:spLocks/>
              </p:cNvSpPr>
              <p:nvPr/>
            </p:nvSpPr>
            <p:spPr bwMode="black">
              <a:xfrm>
                <a:off x="3811" y="2786"/>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chemeClr val="tx1">
                  <a:alpha val="50195"/>
                </a:schemeClr>
              </a:solidFill>
              <a:ln w="3175">
                <a:noFill/>
                <a:round/>
                <a:headEnd/>
                <a:tailEnd/>
              </a:ln>
            </p:spPr>
            <p:txBody>
              <a:bodyPr/>
              <a:lstStyle/>
              <a:p>
                <a:endParaRPr lang="zh-CN" altLang="en-US"/>
              </a:p>
            </p:txBody>
          </p:sp>
          <p:sp>
            <p:nvSpPr>
              <p:cNvPr id="254" name="Freeform 68"/>
              <p:cNvSpPr>
                <a:spLocks/>
              </p:cNvSpPr>
              <p:nvPr/>
            </p:nvSpPr>
            <p:spPr bwMode="black">
              <a:xfrm>
                <a:off x="4668" y="3407"/>
                <a:ext cx="46" cy="59"/>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tx1">
                  <a:alpha val="50195"/>
                </a:schemeClr>
              </a:solidFill>
              <a:ln w="3175">
                <a:noFill/>
                <a:round/>
                <a:headEnd/>
                <a:tailEnd/>
              </a:ln>
            </p:spPr>
            <p:txBody>
              <a:bodyPr/>
              <a:lstStyle/>
              <a:p>
                <a:endParaRPr lang="zh-CN" altLang="en-US"/>
              </a:p>
            </p:txBody>
          </p:sp>
          <p:sp>
            <p:nvSpPr>
              <p:cNvPr id="255" name="Freeform 69"/>
              <p:cNvSpPr>
                <a:spLocks/>
              </p:cNvSpPr>
              <p:nvPr/>
            </p:nvSpPr>
            <p:spPr bwMode="black">
              <a:xfrm>
                <a:off x="4905" y="3358"/>
                <a:ext cx="54"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tx1">
                  <a:alpha val="50195"/>
                </a:schemeClr>
              </a:solidFill>
              <a:ln w="3175">
                <a:noFill/>
                <a:round/>
                <a:headEnd/>
                <a:tailEnd/>
              </a:ln>
            </p:spPr>
            <p:txBody>
              <a:bodyPr/>
              <a:lstStyle/>
              <a:p>
                <a:endParaRPr lang="zh-CN" altLang="en-US"/>
              </a:p>
            </p:txBody>
          </p:sp>
          <p:sp>
            <p:nvSpPr>
              <p:cNvPr id="256" name="Freeform 70"/>
              <p:cNvSpPr>
                <a:spLocks/>
              </p:cNvSpPr>
              <p:nvPr/>
            </p:nvSpPr>
            <p:spPr bwMode="black">
              <a:xfrm>
                <a:off x="4741" y="3333"/>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chemeClr val="tx1">
                  <a:alpha val="50195"/>
                </a:schemeClr>
              </a:solidFill>
              <a:ln w="3175">
                <a:noFill/>
                <a:round/>
                <a:headEnd/>
                <a:tailEnd/>
              </a:ln>
            </p:spPr>
            <p:txBody>
              <a:bodyPr/>
              <a:lstStyle/>
              <a:p>
                <a:endParaRPr lang="zh-CN" altLang="en-US"/>
              </a:p>
            </p:txBody>
          </p:sp>
          <p:sp>
            <p:nvSpPr>
              <p:cNvPr id="257" name="Freeform 71"/>
              <p:cNvSpPr>
                <a:spLocks/>
              </p:cNvSpPr>
              <p:nvPr/>
            </p:nvSpPr>
            <p:spPr bwMode="black">
              <a:xfrm>
                <a:off x="4732" y="3311"/>
                <a:ext cx="21"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tx1">
                  <a:alpha val="50195"/>
                </a:schemeClr>
              </a:solidFill>
              <a:ln w="3175">
                <a:noFill/>
                <a:round/>
                <a:headEnd/>
                <a:tailEnd/>
              </a:ln>
            </p:spPr>
            <p:txBody>
              <a:bodyPr/>
              <a:lstStyle/>
              <a:p>
                <a:endParaRPr lang="zh-CN" altLang="en-US"/>
              </a:p>
            </p:txBody>
          </p:sp>
          <p:sp>
            <p:nvSpPr>
              <p:cNvPr id="258" name="Freeform 72"/>
              <p:cNvSpPr>
                <a:spLocks/>
              </p:cNvSpPr>
              <p:nvPr/>
            </p:nvSpPr>
            <p:spPr bwMode="black">
              <a:xfrm>
                <a:off x="4576" y="3118"/>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tx1">
                  <a:alpha val="50195"/>
                </a:schemeClr>
              </a:solidFill>
              <a:ln w="3175">
                <a:noFill/>
                <a:round/>
                <a:headEnd/>
                <a:tailEnd/>
              </a:ln>
            </p:spPr>
            <p:txBody>
              <a:bodyPr/>
              <a:lstStyle/>
              <a:p>
                <a:endParaRPr lang="zh-CN" altLang="en-US"/>
              </a:p>
            </p:txBody>
          </p:sp>
          <p:sp>
            <p:nvSpPr>
              <p:cNvPr id="259" name="Freeform 73"/>
              <p:cNvSpPr>
                <a:spLocks/>
              </p:cNvSpPr>
              <p:nvPr/>
            </p:nvSpPr>
            <p:spPr bwMode="black">
              <a:xfrm>
                <a:off x="4610" y="3161"/>
                <a:ext cx="27" cy="32"/>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tx1">
                  <a:alpha val="50195"/>
                </a:schemeClr>
              </a:solidFill>
              <a:ln w="3175">
                <a:noFill/>
                <a:round/>
                <a:headEnd/>
                <a:tailEnd/>
              </a:ln>
            </p:spPr>
            <p:txBody>
              <a:bodyPr/>
              <a:lstStyle/>
              <a:p>
                <a:endParaRPr lang="zh-CN" altLang="en-US"/>
              </a:p>
            </p:txBody>
          </p:sp>
          <p:sp>
            <p:nvSpPr>
              <p:cNvPr id="260" name="Freeform 74"/>
              <p:cNvSpPr>
                <a:spLocks/>
              </p:cNvSpPr>
              <p:nvPr/>
            </p:nvSpPr>
            <p:spPr bwMode="black">
              <a:xfrm>
                <a:off x="4638" y="3223"/>
                <a:ext cx="29"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tx1">
                  <a:alpha val="50195"/>
                </a:schemeClr>
              </a:solidFill>
              <a:ln w="3175">
                <a:noFill/>
                <a:round/>
                <a:headEnd/>
                <a:tailEnd/>
              </a:ln>
            </p:spPr>
            <p:txBody>
              <a:bodyPr/>
              <a:lstStyle/>
              <a:p>
                <a:endParaRPr lang="zh-CN" altLang="en-US"/>
              </a:p>
            </p:txBody>
          </p:sp>
          <p:sp>
            <p:nvSpPr>
              <p:cNvPr id="261" name="Freeform 75"/>
              <p:cNvSpPr>
                <a:spLocks/>
              </p:cNvSpPr>
              <p:nvPr/>
            </p:nvSpPr>
            <p:spPr bwMode="black">
              <a:xfrm>
                <a:off x="4673" y="3213"/>
                <a:ext cx="29"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tx1">
                  <a:alpha val="50195"/>
                </a:schemeClr>
              </a:solidFill>
              <a:ln w="3175">
                <a:noFill/>
                <a:round/>
                <a:headEnd/>
                <a:tailEnd/>
              </a:ln>
            </p:spPr>
            <p:txBody>
              <a:bodyPr/>
              <a:lstStyle/>
              <a:p>
                <a:endParaRPr lang="zh-CN" altLang="en-US"/>
              </a:p>
            </p:txBody>
          </p:sp>
          <p:sp>
            <p:nvSpPr>
              <p:cNvPr id="262" name="Freeform 76"/>
              <p:cNvSpPr>
                <a:spLocks/>
              </p:cNvSpPr>
              <p:nvPr/>
            </p:nvSpPr>
            <p:spPr bwMode="black">
              <a:xfrm>
                <a:off x="4663" y="3177"/>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tx1">
                  <a:alpha val="50195"/>
                </a:schemeClr>
              </a:solidFill>
              <a:ln w="3175">
                <a:noFill/>
                <a:round/>
                <a:headEnd/>
                <a:tailEnd/>
              </a:ln>
            </p:spPr>
            <p:txBody>
              <a:bodyPr/>
              <a:lstStyle/>
              <a:p>
                <a:endParaRPr lang="zh-CN" altLang="en-US"/>
              </a:p>
            </p:txBody>
          </p:sp>
          <p:sp>
            <p:nvSpPr>
              <p:cNvPr id="263" name="Freeform 77"/>
              <p:cNvSpPr>
                <a:spLocks/>
              </p:cNvSpPr>
              <p:nvPr/>
            </p:nvSpPr>
            <p:spPr bwMode="black">
              <a:xfrm>
                <a:off x="4636" y="3153"/>
                <a:ext cx="27" cy="34"/>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tx1">
                  <a:alpha val="50195"/>
                </a:schemeClr>
              </a:solidFill>
              <a:ln w="3175">
                <a:noFill/>
                <a:round/>
                <a:headEnd/>
                <a:tailEnd/>
              </a:ln>
            </p:spPr>
            <p:txBody>
              <a:bodyPr/>
              <a:lstStyle/>
              <a:p>
                <a:endParaRPr lang="zh-CN" altLang="en-US"/>
              </a:p>
            </p:txBody>
          </p:sp>
          <p:sp>
            <p:nvSpPr>
              <p:cNvPr id="264" name="Freeform 78"/>
              <p:cNvSpPr>
                <a:spLocks/>
              </p:cNvSpPr>
              <p:nvPr/>
            </p:nvSpPr>
            <p:spPr bwMode="black">
              <a:xfrm>
                <a:off x="4603" y="3137"/>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tx1">
                  <a:alpha val="50195"/>
                </a:schemeClr>
              </a:solidFill>
              <a:ln w="3175">
                <a:noFill/>
                <a:round/>
                <a:headEnd/>
                <a:tailEnd/>
              </a:ln>
            </p:spPr>
            <p:txBody>
              <a:bodyPr/>
              <a:lstStyle/>
              <a:p>
                <a:endParaRPr lang="zh-CN" altLang="en-US"/>
              </a:p>
            </p:txBody>
          </p:sp>
          <p:sp>
            <p:nvSpPr>
              <p:cNvPr id="265" name="Freeform 79"/>
              <p:cNvSpPr>
                <a:spLocks/>
              </p:cNvSpPr>
              <p:nvPr/>
            </p:nvSpPr>
            <p:spPr bwMode="black">
              <a:xfrm>
                <a:off x="4644" y="3189"/>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tx1">
                  <a:alpha val="50195"/>
                </a:schemeClr>
              </a:solidFill>
              <a:ln w="3175">
                <a:noFill/>
                <a:round/>
                <a:headEnd/>
                <a:tailEnd/>
              </a:ln>
            </p:spPr>
            <p:txBody>
              <a:bodyPr/>
              <a:lstStyle/>
              <a:p>
                <a:endParaRPr lang="zh-CN" altLang="en-US"/>
              </a:p>
            </p:txBody>
          </p:sp>
          <p:sp>
            <p:nvSpPr>
              <p:cNvPr id="266" name="Freeform 80"/>
              <p:cNvSpPr>
                <a:spLocks/>
              </p:cNvSpPr>
              <p:nvPr/>
            </p:nvSpPr>
            <p:spPr bwMode="black">
              <a:xfrm>
                <a:off x="3027" y="1828"/>
                <a:ext cx="144" cy="107"/>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tx1">
                  <a:alpha val="50195"/>
                </a:schemeClr>
              </a:solidFill>
              <a:ln w="3175">
                <a:noFill/>
                <a:round/>
                <a:headEnd/>
                <a:tailEnd/>
              </a:ln>
            </p:spPr>
            <p:txBody>
              <a:bodyPr/>
              <a:lstStyle/>
              <a:p>
                <a:endParaRPr lang="zh-CN" altLang="en-US"/>
              </a:p>
            </p:txBody>
          </p:sp>
          <p:sp>
            <p:nvSpPr>
              <p:cNvPr id="267" name="Freeform 81"/>
              <p:cNvSpPr>
                <a:spLocks/>
              </p:cNvSpPr>
              <p:nvPr/>
            </p:nvSpPr>
            <p:spPr bwMode="black">
              <a:xfrm>
                <a:off x="3113" y="1931"/>
                <a:ext cx="41"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tx1">
                  <a:alpha val="50195"/>
                </a:schemeClr>
              </a:solidFill>
              <a:ln w="3175">
                <a:noFill/>
                <a:round/>
                <a:headEnd/>
                <a:tailEnd/>
              </a:ln>
            </p:spPr>
            <p:txBody>
              <a:bodyPr/>
              <a:lstStyle/>
              <a:p>
                <a:endParaRPr lang="zh-CN" altLang="en-US"/>
              </a:p>
            </p:txBody>
          </p:sp>
          <p:sp>
            <p:nvSpPr>
              <p:cNvPr id="268" name="Freeform 82"/>
              <p:cNvSpPr>
                <a:spLocks/>
              </p:cNvSpPr>
              <p:nvPr/>
            </p:nvSpPr>
            <p:spPr bwMode="black">
              <a:xfrm>
                <a:off x="3323" y="1776"/>
                <a:ext cx="43"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tx1">
                  <a:alpha val="50195"/>
                </a:schemeClr>
              </a:solidFill>
              <a:ln w="3175">
                <a:noFill/>
                <a:round/>
                <a:headEnd/>
                <a:tailEnd/>
              </a:ln>
            </p:spPr>
            <p:txBody>
              <a:bodyPr/>
              <a:lstStyle/>
              <a:p>
                <a:endParaRPr lang="zh-CN" altLang="en-US"/>
              </a:p>
            </p:txBody>
          </p:sp>
          <p:sp>
            <p:nvSpPr>
              <p:cNvPr id="269" name="Freeform 83"/>
              <p:cNvSpPr>
                <a:spLocks/>
              </p:cNvSpPr>
              <p:nvPr/>
            </p:nvSpPr>
            <p:spPr bwMode="black">
              <a:xfrm>
                <a:off x="3354" y="1789"/>
                <a:ext cx="51"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tx1">
                  <a:alpha val="50195"/>
                </a:schemeClr>
              </a:solidFill>
              <a:ln w="3175">
                <a:noFill/>
                <a:round/>
                <a:headEnd/>
                <a:tailEnd/>
              </a:ln>
            </p:spPr>
            <p:txBody>
              <a:bodyPr/>
              <a:lstStyle/>
              <a:p>
                <a:endParaRPr lang="zh-CN" altLang="en-US"/>
              </a:p>
            </p:txBody>
          </p:sp>
          <p:sp>
            <p:nvSpPr>
              <p:cNvPr id="270" name="Freeform 84"/>
              <p:cNvSpPr>
                <a:spLocks/>
              </p:cNvSpPr>
              <p:nvPr/>
            </p:nvSpPr>
            <p:spPr bwMode="black">
              <a:xfrm>
                <a:off x="3409" y="1792"/>
                <a:ext cx="52"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tx1">
                  <a:alpha val="50195"/>
                </a:schemeClr>
              </a:solidFill>
              <a:ln w="3175">
                <a:noFill/>
                <a:round/>
                <a:headEnd/>
                <a:tailEnd/>
              </a:ln>
            </p:spPr>
            <p:txBody>
              <a:bodyPr/>
              <a:lstStyle/>
              <a:p>
                <a:endParaRPr lang="zh-CN" altLang="en-US"/>
              </a:p>
            </p:txBody>
          </p:sp>
          <p:sp>
            <p:nvSpPr>
              <p:cNvPr id="271" name="Freeform 85"/>
              <p:cNvSpPr>
                <a:spLocks/>
              </p:cNvSpPr>
              <p:nvPr/>
            </p:nvSpPr>
            <p:spPr bwMode="black">
              <a:xfrm>
                <a:off x="3767" y="1819"/>
                <a:ext cx="90"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tx1">
                  <a:alpha val="50195"/>
                </a:schemeClr>
              </a:solidFill>
              <a:ln w="3175">
                <a:noFill/>
                <a:round/>
                <a:headEnd/>
                <a:tailEnd/>
              </a:ln>
            </p:spPr>
            <p:txBody>
              <a:bodyPr/>
              <a:lstStyle/>
              <a:p>
                <a:endParaRPr lang="zh-CN" altLang="en-US"/>
              </a:p>
            </p:txBody>
          </p:sp>
          <p:sp>
            <p:nvSpPr>
              <p:cNvPr id="272" name="Freeform 86"/>
              <p:cNvSpPr>
                <a:spLocks/>
              </p:cNvSpPr>
              <p:nvPr/>
            </p:nvSpPr>
            <p:spPr bwMode="black">
              <a:xfrm>
                <a:off x="3859" y="1818"/>
                <a:ext cx="47"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tx1">
                  <a:alpha val="50195"/>
                </a:schemeClr>
              </a:solidFill>
              <a:ln w="3175">
                <a:noFill/>
                <a:round/>
                <a:headEnd/>
                <a:tailEnd/>
              </a:ln>
            </p:spPr>
            <p:txBody>
              <a:bodyPr/>
              <a:lstStyle/>
              <a:p>
                <a:endParaRPr lang="zh-CN" altLang="en-US"/>
              </a:p>
            </p:txBody>
          </p:sp>
          <p:sp>
            <p:nvSpPr>
              <p:cNvPr id="273" name="Freeform 87"/>
              <p:cNvSpPr>
                <a:spLocks/>
              </p:cNvSpPr>
              <p:nvPr/>
            </p:nvSpPr>
            <p:spPr bwMode="black">
              <a:xfrm>
                <a:off x="3838" y="1847"/>
                <a:ext cx="38" cy="16"/>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chemeClr val="tx1">
                  <a:alpha val="50195"/>
                </a:schemeClr>
              </a:solidFill>
              <a:ln w="3175">
                <a:noFill/>
                <a:round/>
                <a:headEnd/>
                <a:tailEnd/>
              </a:ln>
            </p:spPr>
            <p:txBody>
              <a:bodyPr/>
              <a:lstStyle/>
              <a:p>
                <a:endParaRPr lang="zh-CN" altLang="en-US"/>
              </a:p>
            </p:txBody>
          </p:sp>
          <p:sp>
            <p:nvSpPr>
              <p:cNvPr id="274" name="Freeform 88"/>
              <p:cNvSpPr>
                <a:spLocks/>
              </p:cNvSpPr>
              <p:nvPr/>
            </p:nvSpPr>
            <p:spPr bwMode="black">
              <a:xfrm>
                <a:off x="4096" y="2070"/>
                <a:ext cx="78" cy="113"/>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tx1">
                  <a:alpha val="50195"/>
                </a:schemeClr>
              </a:solidFill>
              <a:ln w="3175">
                <a:noFill/>
                <a:round/>
                <a:headEnd/>
                <a:tailEnd/>
              </a:ln>
            </p:spPr>
            <p:txBody>
              <a:bodyPr/>
              <a:lstStyle/>
              <a:p>
                <a:endParaRPr lang="zh-CN" altLang="en-US"/>
              </a:p>
            </p:txBody>
          </p:sp>
          <p:sp>
            <p:nvSpPr>
              <p:cNvPr id="275" name="Freeform 89"/>
              <p:cNvSpPr>
                <a:spLocks/>
              </p:cNvSpPr>
              <p:nvPr/>
            </p:nvSpPr>
            <p:spPr bwMode="black">
              <a:xfrm>
                <a:off x="4159" y="2187"/>
                <a:ext cx="56"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tx1">
                  <a:alpha val="50195"/>
                </a:schemeClr>
              </a:solidFill>
              <a:ln w="3175">
                <a:noFill/>
                <a:round/>
                <a:headEnd/>
                <a:tailEnd/>
              </a:ln>
            </p:spPr>
            <p:txBody>
              <a:bodyPr/>
              <a:lstStyle/>
              <a:p>
                <a:endParaRPr lang="zh-CN" altLang="en-US"/>
              </a:p>
            </p:txBody>
          </p:sp>
          <p:sp>
            <p:nvSpPr>
              <p:cNvPr id="276" name="Freeform 90"/>
              <p:cNvSpPr>
                <a:spLocks/>
              </p:cNvSpPr>
              <p:nvPr/>
            </p:nvSpPr>
            <p:spPr bwMode="black">
              <a:xfrm>
                <a:off x="4122" y="2267"/>
                <a:ext cx="111" cy="188"/>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tx1">
                  <a:alpha val="50195"/>
                </a:schemeClr>
              </a:solidFill>
              <a:ln w="3175">
                <a:noFill/>
                <a:round/>
                <a:headEnd/>
                <a:tailEnd/>
              </a:ln>
            </p:spPr>
            <p:txBody>
              <a:bodyPr/>
              <a:lstStyle/>
              <a:p>
                <a:endParaRPr lang="zh-CN" altLang="en-US"/>
              </a:p>
            </p:txBody>
          </p:sp>
          <p:sp>
            <p:nvSpPr>
              <p:cNvPr id="277" name="Freeform 91"/>
              <p:cNvSpPr>
                <a:spLocks/>
              </p:cNvSpPr>
              <p:nvPr/>
            </p:nvSpPr>
            <p:spPr bwMode="black">
              <a:xfrm>
                <a:off x="3034" y="1765"/>
                <a:ext cx="53"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tx1">
                  <a:alpha val="50195"/>
                </a:schemeClr>
              </a:solidFill>
              <a:ln w="3175">
                <a:noFill/>
                <a:round/>
                <a:headEnd/>
                <a:tailEnd/>
              </a:ln>
            </p:spPr>
            <p:txBody>
              <a:bodyPr/>
              <a:lstStyle/>
              <a:p>
                <a:endParaRPr lang="zh-CN" altLang="en-US"/>
              </a:p>
            </p:txBody>
          </p:sp>
          <p:sp>
            <p:nvSpPr>
              <p:cNvPr id="278" name="Freeform 92"/>
              <p:cNvSpPr>
                <a:spLocks/>
              </p:cNvSpPr>
              <p:nvPr/>
            </p:nvSpPr>
            <p:spPr bwMode="black">
              <a:xfrm>
                <a:off x="2924" y="1774"/>
                <a:ext cx="20"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tx1">
                  <a:alpha val="50195"/>
                </a:schemeClr>
              </a:solidFill>
              <a:ln w="3175">
                <a:noFill/>
                <a:round/>
                <a:headEnd/>
                <a:tailEnd/>
              </a:ln>
            </p:spPr>
            <p:txBody>
              <a:bodyPr/>
              <a:lstStyle/>
              <a:p>
                <a:endParaRPr lang="zh-CN" altLang="en-US"/>
              </a:p>
            </p:txBody>
          </p:sp>
          <p:sp>
            <p:nvSpPr>
              <p:cNvPr id="279" name="Freeform 93"/>
              <p:cNvSpPr>
                <a:spLocks/>
              </p:cNvSpPr>
              <p:nvPr/>
            </p:nvSpPr>
            <p:spPr bwMode="black">
              <a:xfrm>
                <a:off x="2949" y="1773"/>
                <a:ext cx="38"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tx1">
                  <a:alpha val="50195"/>
                </a:schemeClr>
              </a:solidFill>
              <a:ln w="3175">
                <a:noFill/>
                <a:round/>
                <a:headEnd/>
                <a:tailEnd/>
              </a:ln>
            </p:spPr>
            <p:txBody>
              <a:bodyPr/>
              <a:lstStyle/>
              <a:p>
                <a:endParaRPr lang="zh-CN" altLang="en-US"/>
              </a:p>
            </p:txBody>
          </p:sp>
          <p:sp>
            <p:nvSpPr>
              <p:cNvPr id="280" name="Freeform 94"/>
              <p:cNvSpPr>
                <a:spLocks/>
              </p:cNvSpPr>
              <p:nvPr/>
            </p:nvSpPr>
            <p:spPr bwMode="black">
              <a:xfrm>
                <a:off x="3012" y="1764"/>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tx1">
                  <a:alpha val="50195"/>
                </a:schemeClr>
              </a:solidFill>
              <a:ln w="3175">
                <a:noFill/>
                <a:round/>
                <a:headEnd/>
                <a:tailEnd/>
              </a:ln>
            </p:spPr>
            <p:txBody>
              <a:bodyPr/>
              <a:lstStyle/>
              <a:p>
                <a:endParaRPr lang="zh-CN" altLang="en-US"/>
              </a:p>
            </p:txBody>
          </p:sp>
          <p:sp>
            <p:nvSpPr>
              <p:cNvPr id="281" name="Freeform 95"/>
              <p:cNvSpPr>
                <a:spLocks/>
              </p:cNvSpPr>
              <p:nvPr/>
            </p:nvSpPr>
            <p:spPr bwMode="black">
              <a:xfrm>
                <a:off x="2993" y="1782"/>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chemeClr val="tx1">
                  <a:alpha val="50195"/>
                </a:schemeClr>
              </a:solidFill>
              <a:ln w="3175">
                <a:noFill/>
                <a:round/>
                <a:headEnd/>
                <a:tailEnd/>
              </a:ln>
            </p:spPr>
            <p:txBody>
              <a:bodyPr/>
              <a:lstStyle/>
              <a:p>
                <a:endParaRPr lang="zh-CN" altLang="en-US"/>
              </a:p>
            </p:txBody>
          </p:sp>
          <p:sp>
            <p:nvSpPr>
              <p:cNvPr id="282" name="Freeform 96"/>
              <p:cNvSpPr>
                <a:spLocks/>
              </p:cNvSpPr>
              <p:nvPr/>
            </p:nvSpPr>
            <p:spPr bwMode="black">
              <a:xfrm>
                <a:off x="4162" y="1798"/>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tx1">
                  <a:alpha val="50195"/>
                </a:schemeClr>
              </a:solidFill>
              <a:ln w="3175">
                <a:noFill/>
                <a:round/>
                <a:headEnd/>
                <a:tailEnd/>
              </a:ln>
            </p:spPr>
            <p:txBody>
              <a:bodyPr/>
              <a:lstStyle/>
              <a:p>
                <a:endParaRPr lang="zh-CN" altLang="en-US"/>
              </a:p>
            </p:txBody>
          </p:sp>
          <p:sp>
            <p:nvSpPr>
              <p:cNvPr id="283" name="Freeform 97"/>
              <p:cNvSpPr>
                <a:spLocks/>
              </p:cNvSpPr>
              <p:nvPr/>
            </p:nvSpPr>
            <p:spPr bwMode="black">
              <a:xfrm>
                <a:off x="3256" y="3244"/>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chemeClr val="tx1">
                  <a:alpha val="50195"/>
                </a:schemeClr>
              </a:solidFill>
              <a:ln w="3175">
                <a:noFill/>
                <a:round/>
                <a:headEnd/>
                <a:tailEnd/>
              </a:ln>
            </p:spPr>
            <p:txBody>
              <a:bodyPr/>
              <a:lstStyle/>
              <a:p>
                <a:endParaRPr lang="zh-CN" altLang="en-US"/>
              </a:p>
            </p:txBody>
          </p:sp>
          <p:sp>
            <p:nvSpPr>
              <p:cNvPr id="284" name="Freeform 98"/>
              <p:cNvSpPr>
                <a:spLocks/>
              </p:cNvSpPr>
              <p:nvPr/>
            </p:nvSpPr>
            <p:spPr bwMode="black">
              <a:xfrm>
                <a:off x="3297" y="3237"/>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85" name="Freeform 99"/>
              <p:cNvSpPr>
                <a:spLocks/>
              </p:cNvSpPr>
              <p:nvPr/>
            </p:nvSpPr>
            <p:spPr bwMode="black">
              <a:xfrm>
                <a:off x="3228" y="3084"/>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86" name="Freeform 100"/>
              <p:cNvSpPr>
                <a:spLocks/>
              </p:cNvSpPr>
              <p:nvPr/>
            </p:nvSpPr>
            <p:spPr bwMode="black">
              <a:xfrm>
                <a:off x="3289" y="3011"/>
                <a:ext cx="12"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tx1">
                  <a:alpha val="50195"/>
                </a:schemeClr>
              </a:solidFill>
              <a:ln w="3175">
                <a:noFill/>
                <a:round/>
                <a:headEnd/>
                <a:tailEnd/>
              </a:ln>
            </p:spPr>
            <p:txBody>
              <a:bodyPr/>
              <a:lstStyle/>
              <a:p>
                <a:endParaRPr lang="zh-CN" altLang="en-US"/>
              </a:p>
            </p:txBody>
          </p:sp>
          <p:sp>
            <p:nvSpPr>
              <p:cNvPr id="287" name="Freeform 101"/>
              <p:cNvSpPr>
                <a:spLocks/>
              </p:cNvSpPr>
              <p:nvPr/>
            </p:nvSpPr>
            <p:spPr bwMode="black">
              <a:xfrm>
                <a:off x="3265" y="3010"/>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tx1">
                  <a:alpha val="50195"/>
                </a:schemeClr>
              </a:solidFill>
              <a:ln w="3175">
                <a:noFill/>
                <a:round/>
                <a:headEnd/>
                <a:tailEnd/>
              </a:ln>
            </p:spPr>
            <p:txBody>
              <a:bodyPr/>
              <a:lstStyle/>
              <a:p>
                <a:endParaRPr lang="zh-CN" altLang="en-US"/>
              </a:p>
            </p:txBody>
          </p:sp>
          <p:sp>
            <p:nvSpPr>
              <p:cNvPr id="288" name="Freeform 102"/>
              <p:cNvSpPr>
                <a:spLocks/>
              </p:cNvSpPr>
              <p:nvPr/>
            </p:nvSpPr>
            <p:spPr bwMode="black">
              <a:xfrm>
                <a:off x="3253" y="3032"/>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89" name="Freeform 103"/>
              <p:cNvSpPr>
                <a:spLocks/>
              </p:cNvSpPr>
              <p:nvPr/>
            </p:nvSpPr>
            <p:spPr bwMode="black">
              <a:xfrm>
                <a:off x="3228" y="3066"/>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90" name="Freeform 104"/>
              <p:cNvSpPr>
                <a:spLocks/>
              </p:cNvSpPr>
              <p:nvPr/>
            </p:nvSpPr>
            <p:spPr bwMode="black">
              <a:xfrm>
                <a:off x="3247" y="3053"/>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91" name="Freeform 105"/>
              <p:cNvSpPr>
                <a:spLocks/>
              </p:cNvSpPr>
              <p:nvPr/>
            </p:nvSpPr>
            <p:spPr bwMode="black">
              <a:xfrm>
                <a:off x="2496" y="206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sp>
            <p:nvSpPr>
              <p:cNvPr id="292" name="Freeform 106"/>
              <p:cNvSpPr>
                <a:spLocks/>
              </p:cNvSpPr>
              <p:nvPr/>
            </p:nvSpPr>
            <p:spPr bwMode="black">
              <a:xfrm>
                <a:off x="2189" y="1819"/>
                <a:ext cx="2112" cy="16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chemeClr val="tx1">
                  <a:alpha val="50195"/>
                </a:schemeClr>
              </a:solidFill>
              <a:ln w="3175">
                <a:noFill/>
                <a:round/>
                <a:headEnd/>
                <a:tailEnd/>
              </a:ln>
            </p:spPr>
            <p:txBody>
              <a:bodyPr/>
              <a:lstStyle/>
              <a:p>
                <a:endParaRPr lang="zh-CN" altLang="en-US"/>
              </a:p>
            </p:txBody>
          </p:sp>
        </p:grpSp>
        <p:grpSp>
          <p:nvGrpSpPr>
            <p:cNvPr id="184" name="Group 107"/>
            <p:cNvGrpSpPr>
              <a:grpSpLocks/>
            </p:cNvGrpSpPr>
            <p:nvPr/>
          </p:nvGrpSpPr>
          <p:grpSpPr bwMode="auto">
            <a:xfrm>
              <a:off x="3019" y="1680"/>
              <a:ext cx="1874" cy="2024"/>
              <a:chOff x="4383" y="1774"/>
              <a:chExt cx="1874" cy="2024"/>
            </a:xfrm>
          </p:grpSpPr>
          <p:sp>
            <p:nvSpPr>
              <p:cNvPr id="185" name="Freeform 108"/>
              <p:cNvSpPr>
                <a:spLocks/>
              </p:cNvSpPr>
              <p:nvPr/>
            </p:nvSpPr>
            <p:spPr bwMode="black">
              <a:xfrm>
                <a:off x="4464" y="1868"/>
                <a:ext cx="1299" cy="1930"/>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tx1">
                  <a:alpha val="50195"/>
                </a:schemeClr>
              </a:solidFill>
              <a:ln w="3175">
                <a:noFill/>
                <a:round/>
                <a:headEnd/>
                <a:tailEnd/>
              </a:ln>
            </p:spPr>
            <p:txBody>
              <a:bodyPr/>
              <a:lstStyle/>
              <a:p>
                <a:endParaRPr lang="zh-CN" altLang="en-US"/>
              </a:p>
            </p:txBody>
          </p:sp>
          <p:sp>
            <p:nvSpPr>
              <p:cNvPr id="186" name="Freeform 109"/>
              <p:cNvSpPr>
                <a:spLocks/>
              </p:cNvSpPr>
              <p:nvPr/>
            </p:nvSpPr>
            <p:spPr bwMode="black">
              <a:xfrm>
                <a:off x="4423" y="2052"/>
                <a:ext cx="35"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chemeClr val="tx1">
                  <a:alpha val="50195"/>
                </a:schemeClr>
              </a:solidFill>
              <a:ln w="3175">
                <a:noFill/>
                <a:round/>
                <a:headEnd/>
                <a:tailEnd/>
              </a:ln>
            </p:spPr>
            <p:txBody>
              <a:bodyPr/>
              <a:lstStyle/>
              <a:p>
                <a:endParaRPr lang="zh-CN" altLang="en-US"/>
              </a:p>
            </p:txBody>
          </p:sp>
          <p:sp>
            <p:nvSpPr>
              <p:cNvPr id="187" name="Freeform 110"/>
              <p:cNvSpPr>
                <a:spLocks/>
              </p:cNvSpPr>
              <p:nvPr/>
            </p:nvSpPr>
            <p:spPr bwMode="black">
              <a:xfrm>
                <a:off x="4738" y="2174"/>
                <a:ext cx="40"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tx1">
                  <a:alpha val="50195"/>
                </a:schemeClr>
              </a:solidFill>
              <a:ln w="3175">
                <a:noFill/>
                <a:round/>
                <a:headEnd/>
                <a:tailEnd/>
              </a:ln>
            </p:spPr>
            <p:txBody>
              <a:bodyPr/>
              <a:lstStyle/>
              <a:p>
                <a:endParaRPr lang="zh-CN" altLang="en-US"/>
              </a:p>
            </p:txBody>
          </p:sp>
          <p:sp>
            <p:nvSpPr>
              <p:cNvPr id="188" name="Freeform 111"/>
              <p:cNvSpPr>
                <a:spLocks/>
              </p:cNvSpPr>
              <p:nvPr/>
            </p:nvSpPr>
            <p:spPr bwMode="black">
              <a:xfrm>
                <a:off x="5539" y="2230"/>
                <a:ext cx="101"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tx1">
                  <a:alpha val="50195"/>
                </a:schemeClr>
              </a:solidFill>
              <a:ln w="3175">
                <a:noFill/>
                <a:round/>
                <a:headEnd/>
                <a:tailEnd/>
              </a:ln>
            </p:spPr>
            <p:txBody>
              <a:bodyPr/>
              <a:lstStyle/>
              <a:p>
                <a:endParaRPr lang="zh-CN" altLang="en-US"/>
              </a:p>
            </p:txBody>
          </p:sp>
          <p:sp>
            <p:nvSpPr>
              <p:cNvPr id="189" name="Freeform 112"/>
              <p:cNvSpPr>
                <a:spLocks/>
              </p:cNvSpPr>
              <p:nvPr/>
            </p:nvSpPr>
            <p:spPr bwMode="black">
              <a:xfrm>
                <a:off x="5053" y="2613"/>
                <a:ext cx="162"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tx1">
                  <a:alpha val="50195"/>
                </a:schemeClr>
              </a:solidFill>
              <a:ln w="3175">
                <a:noFill/>
                <a:round/>
                <a:headEnd/>
                <a:tailEnd/>
              </a:ln>
            </p:spPr>
            <p:txBody>
              <a:bodyPr/>
              <a:lstStyle/>
              <a:p>
                <a:endParaRPr lang="zh-CN" altLang="en-US"/>
              </a:p>
            </p:txBody>
          </p:sp>
          <p:sp>
            <p:nvSpPr>
              <p:cNvPr id="190" name="Freeform 113"/>
              <p:cNvSpPr>
                <a:spLocks/>
              </p:cNvSpPr>
              <p:nvPr/>
            </p:nvSpPr>
            <p:spPr bwMode="black">
              <a:xfrm>
                <a:off x="5187" y="2677"/>
                <a:ext cx="101" cy="40"/>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tx1">
                  <a:alpha val="50195"/>
                </a:schemeClr>
              </a:solidFill>
              <a:ln w="3175">
                <a:noFill/>
                <a:round/>
                <a:headEnd/>
                <a:tailEnd/>
              </a:ln>
            </p:spPr>
            <p:txBody>
              <a:bodyPr/>
              <a:lstStyle/>
              <a:p>
                <a:endParaRPr lang="zh-CN" altLang="en-US"/>
              </a:p>
            </p:txBody>
          </p:sp>
          <p:sp>
            <p:nvSpPr>
              <p:cNvPr id="191" name="Freeform 114"/>
              <p:cNvSpPr>
                <a:spLocks/>
              </p:cNvSpPr>
              <p:nvPr/>
            </p:nvSpPr>
            <p:spPr bwMode="black">
              <a:xfrm>
                <a:off x="5294" y="2702"/>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tx1">
                  <a:alpha val="50195"/>
                </a:schemeClr>
              </a:solidFill>
              <a:ln w="3175">
                <a:noFill/>
                <a:round/>
                <a:headEnd/>
                <a:tailEnd/>
              </a:ln>
            </p:spPr>
            <p:txBody>
              <a:bodyPr/>
              <a:lstStyle/>
              <a:p>
                <a:endParaRPr lang="zh-CN" altLang="en-US"/>
              </a:p>
            </p:txBody>
          </p:sp>
          <p:sp>
            <p:nvSpPr>
              <p:cNvPr id="192" name="Freeform 115"/>
              <p:cNvSpPr>
                <a:spLocks/>
              </p:cNvSpPr>
              <p:nvPr/>
            </p:nvSpPr>
            <p:spPr bwMode="black">
              <a:xfrm>
                <a:off x="5352" y="270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tx1">
                  <a:alpha val="50195"/>
                </a:schemeClr>
              </a:solidFill>
              <a:ln w="3175">
                <a:noFill/>
                <a:round/>
                <a:headEnd/>
                <a:tailEnd/>
              </a:ln>
            </p:spPr>
            <p:txBody>
              <a:bodyPr/>
              <a:lstStyle/>
              <a:p>
                <a:endParaRPr lang="zh-CN" altLang="en-US"/>
              </a:p>
            </p:txBody>
          </p:sp>
          <p:sp>
            <p:nvSpPr>
              <p:cNvPr id="193" name="Freeform 116"/>
              <p:cNvSpPr>
                <a:spLocks/>
              </p:cNvSpPr>
              <p:nvPr/>
            </p:nvSpPr>
            <p:spPr bwMode="black">
              <a:xfrm>
                <a:off x="5164" y="1863"/>
                <a:ext cx="185" cy="87"/>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tx1">
                  <a:alpha val="50195"/>
                </a:schemeClr>
              </a:solidFill>
              <a:ln w="3175">
                <a:noFill/>
                <a:round/>
                <a:headEnd/>
                <a:tailEnd/>
              </a:ln>
            </p:spPr>
            <p:txBody>
              <a:bodyPr/>
              <a:lstStyle/>
              <a:p>
                <a:endParaRPr lang="zh-CN" altLang="en-US"/>
              </a:p>
            </p:txBody>
          </p:sp>
          <p:sp>
            <p:nvSpPr>
              <p:cNvPr id="194" name="Freeform 117"/>
              <p:cNvSpPr>
                <a:spLocks/>
              </p:cNvSpPr>
              <p:nvPr/>
            </p:nvSpPr>
            <p:spPr bwMode="black">
              <a:xfrm>
                <a:off x="5246" y="1822"/>
                <a:ext cx="150"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tx1">
                  <a:alpha val="50195"/>
                </a:schemeClr>
              </a:solidFill>
              <a:ln w="3175">
                <a:noFill/>
                <a:round/>
                <a:headEnd/>
                <a:tailEnd/>
              </a:ln>
            </p:spPr>
            <p:txBody>
              <a:bodyPr/>
              <a:lstStyle/>
              <a:p>
                <a:endParaRPr lang="zh-CN" altLang="en-US"/>
              </a:p>
            </p:txBody>
          </p:sp>
          <p:sp>
            <p:nvSpPr>
              <p:cNvPr id="195" name="Freeform 118"/>
              <p:cNvSpPr>
                <a:spLocks/>
              </p:cNvSpPr>
              <p:nvPr/>
            </p:nvSpPr>
            <p:spPr bwMode="black">
              <a:xfrm>
                <a:off x="5456" y="1892"/>
                <a:ext cx="239" cy="189"/>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tx1">
                  <a:alpha val="50195"/>
                </a:schemeClr>
              </a:solidFill>
              <a:ln w="3175">
                <a:noFill/>
                <a:round/>
                <a:headEnd/>
                <a:tailEnd/>
              </a:ln>
            </p:spPr>
            <p:txBody>
              <a:bodyPr/>
              <a:lstStyle/>
              <a:p>
                <a:endParaRPr lang="zh-CN" altLang="en-US"/>
              </a:p>
            </p:txBody>
          </p:sp>
          <p:sp>
            <p:nvSpPr>
              <p:cNvPr id="196" name="Freeform 119"/>
              <p:cNvSpPr>
                <a:spLocks/>
              </p:cNvSpPr>
              <p:nvPr/>
            </p:nvSpPr>
            <p:spPr bwMode="black">
              <a:xfrm>
                <a:off x="5454" y="1810"/>
                <a:ext cx="45"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tx1">
                  <a:alpha val="50195"/>
                </a:schemeClr>
              </a:solidFill>
              <a:ln w="3175">
                <a:noFill/>
                <a:round/>
                <a:headEnd/>
                <a:tailEnd/>
              </a:ln>
            </p:spPr>
            <p:txBody>
              <a:bodyPr/>
              <a:lstStyle/>
              <a:p>
                <a:endParaRPr lang="zh-CN" altLang="en-US"/>
              </a:p>
            </p:txBody>
          </p:sp>
          <p:sp>
            <p:nvSpPr>
              <p:cNvPr id="197" name="Freeform 120"/>
              <p:cNvSpPr>
                <a:spLocks/>
              </p:cNvSpPr>
              <p:nvPr/>
            </p:nvSpPr>
            <p:spPr bwMode="black">
              <a:xfrm>
                <a:off x="5368" y="1880"/>
                <a:ext cx="67" cy="41"/>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tx1">
                  <a:alpha val="50195"/>
                </a:schemeClr>
              </a:solidFill>
              <a:ln w="3175">
                <a:noFill/>
                <a:round/>
                <a:headEnd/>
                <a:tailEnd/>
              </a:ln>
            </p:spPr>
            <p:txBody>
              <a:bodyPr/>
              <a:lstStyle/>
              <a:p>
                <a:endParaRPr lang="zh-CN" altLang="en-US"/>
              </a:p>
            </p:txBody>
          </p:sp>
          <p:sp>
            <p:nvSpPr>
              <p:cNvPr id="198" name="Freeform 121"/>
              <p:cNvSpPr>
                <a:spLocks/>
              </p:cNvSpPr>
              <p:nvPr/>
            </p:nvSpPr>
            <p:spPr bwMode="black">
              <a:xfrm>
                <a:off x="5438" y="1888"/>
                <a:ext cx="55" cy="24"/>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tx1">
                  <a:alpha val="50195"/>
                </a:schemeClr>
              </a:solidFill>
              <a:ln w="3175">
                <a:noFill/>
                <a:round/>
                <a:headEnd/>
                <a:tailEnd/>
              </a:ln>
            </p:spPr>
            <p:txBody>
              <a:bodyPr/>
              <a:lstStyle/>
              <a:p>
                <a:endParaRPr lang="zh-CN" altLang="en-US"/>
              </a:p>
            </p:txBody>
          </p:sp>
          <p:sp>
            <p:nvSpPr>
              <p:cNvPr id="199" name="Freeform 122"/>
              <p:cNvSpPr>
                <a:spLocks/>
              </p:cNvSpPr>
              <p:nvPr/>
            </p:nvSpPr>
            <p:spPr bwMode="black">
              <a:xfrm>
                <a:off x="5408" y="1852"/>
                <a:ext cx="66"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tx1">
                  <a:alpha val="50195"/>
                </a:schemeClr>
              </a:solidFill>
              <a:ln w="3175">
                <a:noFill/>
                <a:round/>
                <a:headEnd/>
                <a:tailEnd/>
              </a:ln>
            </p:spPr>
            <p:txBody>
              <a:bodyPr/>
              <a:lstStyle/>
              <a:p>
                <a:endParaRPr lang="zh-CN" altLang="en-US"/>
              </a:p>
            </p:txBody>
          </p:sp>
          <p:sp>
            <p:nvSpPr>
              <p:cNvPr id="200" name="Freeform 123"/>
              <p:cNvSpPr>
                <a:spLocks/>
              </p:cNvSpPr>
              <p:nvPr/>
            </p:nvSpPr>
            <p:spPr bwMode="black">
              <a:xfrm>
                <a:off x="5380" y="1820"/>
                <a:ext cx="45"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tx1">
                  <a:alpha val="50195"/>
                </a:schemeClr>
              </a:solidFill>
              <a:ln w="3175">
                <a:noFill/>
                <a:round/>
                <a:headEnd/>
                <a:tailEnd/>
              </a:ln>
            </p:spPr>
            <p:txBody>
              <a:bodyPr/>
              <a:lstStyle/>
              <a:p>
                <a:endParaRPr lang="zh-CN" altLang="en-US"/>
              </a:p>
            </p:txBody>
          </p:sp>
          <p:sp>
            <p:nvSpPr>
              <p:cNvPr id="201" name="Freeform 124"/>
              <p:cNvSpPr>
                <a:spLocks/>
              </p:cNvSpPr>
              <p:nvPr/>
            </p:nvSpPr>
            <p:spPr bwMode="black">
              <a:xfrm>
                <a:off x="5497" y="1823"/>
                <a:ext cx="117"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tx1">
                  <a:alpha val="50195"/>
                </a:schemeClr>
              </a:solidFill>
              <a:ln w="3175">
                <a:noFill/>
                <a:round/>
                <a:headEnd/>
                <a:tailEnd/>
              </a:ln>
            </p:spPr>
            <p:txBody>
              <a:bodyPr/>
              <a:lstStyle/>
              <a:p>
                <a:endParaRPr lang="zh-CN" altLang="en-US"/>
              </a:p>
            </p:txBody>
          </p:sp>
          <p:sp>
            <p:nvSpPr>
              <p:cNvPr id="202" name="Freeform 125"/>
              <p:cNvSpPr>
                <a:spLocks/>
              </p:cNvSpPr>
              <p:nvPr/>
            </p:nvSpPr>
            <p:spPr bwMode="black">
              <a:xfrm>
                <a:off x="4383" y="2067"/>
                <a:ext cx="26"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tx1">
                  <a:alpha val="50195"/>
                </a:schemeClr>
              </a:solidFill>
              <a:ln w="3175">
                <a:noFill/>
                <a:round/>
                <a:headEnd/>
                <a:tailEnd/>
              </a:ln>
            </p:spPr>
            <p:txBody>
              <a:bodyPr/>
              <a:lstStyle/>
              <a:p>
                <a:endParaRPr lang="zh-CN" altLang="en-US"/>
              </a:p>
            </p:txBody>
          </p:sp>
          <p:sp>
            <p:nvSpPr>
              <p:cNvPr id="203" name="Freeform 126"/>
              <p:cNvSpPr>
                <a:spLocks/>
              </p:cNvSpPr>
              <p:nvPr/>
            </p:nvSpPr>
            <p:spPr bwMode="black">
              <a:xfrm>
                <a:off x="5159" y="2576"/>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tx1">
                  <a:alpha val="50195"/>
                </a:schemeClr>
              </a:solidFill>
              <a:ln w="3175">
                <a:noFill/>
                <a:round/>
                <a:headEnd/>
                <a:tailEnd/>
              </a:ln>
            </p:spPr>
            <p:txBody>
              <a:bodyPr/>
              <a:lstStyle/>
              <a:p>
                <a:endParaRPr lang="zh-CN" altLang="en-US"/>
              </a:p>
            </p:txBody>
          </p:sp>
          <p:sp>
            <p:nvSpPr>
              <p:cNvPr id="204" name="Freeform 127"/>
              <p:cNvSpPr>
                <a:spLocks/>
              </p:cNvSpPr>
              <p:nvPr/>
            </p:nvSpPr>
            <p:spPr bwMode="black">
              <a:xfrm>
                <a:off x="5162" y="2601"/>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tx1">
                  <a:alpha val="50195"/>
                </a:schemeClr>
              </a:solidFill>
              <a:ln w="3175">
                <a:noFill/>
                <a:round/>
                <a:headEnd/>
                <a:tailEnd/>
              </a:ln>
            </p:spPr>
            <p:txBody>
              <a:bodyPr/>
              <a:lstStyle/>
              <a:p>
                <a:endParaRPr lang="zh-CN" altLang="en-US"/>
              </a:p>
            </p:txBody>
          </p:sp>
          <p:sp>
            <p:nvSpPr>
              <p:cNvPr id="205" name="Freeform 128"/>
              <p:cNvSpPr>
                <a:spLocks/>
              </p:cNvSpPr>
              <p:nvPr/>
            </p:nvSpPr>
            <p:spPr bwMode="black">
              <a:xfrm>
                <a:off x="5371" y="2732"/>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tx1">
                  <a:alpha val="50195"/>
                </a:schemeClr>
              </a:solidFill>
              <a:ln w="3175">
                <a:noFill/>
                <a:round/>
                <a:headEnd/>
                <a:tailEnd/>
              </a:ln>
            </p:spPr>
            <p:txBody>
              <a:bodyPr/>
              <a:lstStyle/>
              <a:p>
                <a:endParaRPr lang="zh-CN" altLang="en-US"/>
              </a:p>
            </p:txBody>
          </p:sp>
          <p:sp>
            <p:nvSpPr>
              <p:cNvPr id="206" name="Freeform 129"/>
              <p:cNvSpPr>
                <a:spLocks/>
              </p:cNvSpPr>
              <p:nvPr/>
            </p:nvSpPr>
            <p:spPr bwMode="black">
              <a:xfrm>
                <a:off x="5498" y="2250"/>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tx1">
                  <a:alpha val="50195"/>
                </a:schemeClr>
              </a:solidFill>
              <a:ln w="3175">
                <a:noFill/>
                <a:round/>
                <a:headEnd/>
                <a:tailEnd/>
              </a:ln>
            </p:spPr>
            <p:txBody>
              <a:bodyPr/>
              <a:lstStyle/>
              <a:p>
                <a:endParaRPr lang="zh-CN" altLang="en-US"/>
              </a:p>
            </p:txBody>
          </p:sp>
          <p:sp>
            <p:nvSpPr>
              <p:cNvPr id="207" name="Freeform 130"/>
              <p:cNvSpPr>
                <a:spLocks/>
              </p:cNvSpPr>
              <p:nvPr/>
            </p:nvSpPr>
            <p:spPr bwMode="black">
              <a:xfrm>
                <a:off x="5396" y="2046"/>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tx1">
                  <a:alpha val="50195"/>
                </a:schemeClr>
              </a:solidFill>
              <a:ln w="3175">
                <a:noFill/>
                <a:round/>
                <a:headEnd/>
                <a:tailEnd/>
              </a:ln>
            </p:spPr>
            <p:txBody>
              <a:bodyPr/>
              <a:lstStyle/>
              <a:p>
                <a:endParaRPr lang="zh-CN" altLang="en-US"/>
              </a:p>
            </p:txBody>
          </p:sp>
          <p:sp>
            <p:nvSpPr>
              <p:cNvPr id="208" name="Freeform 131"/>
              <p:cNvSpPr>
                <a:spLocks/>
              </p:cNvSpPr>
              <p:nvPr/>
            </p:nvSpPr>
            <p:spPr bwMode="black">
              <a:xfrm>
                <a:off x="5462" y="1868"/>
                <a:ext cx="40"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tx1">
                  <a:alpha val="50195"/>
                </a:schemeClr>
              </a:solidFill>
              <a:ln w="3175">
                <a:noFill/>
                <a:round/>
                <a:headEnd/>
                <a:tailEnd/>
              </a:ln>
            </p:spPr>
            <p:txBody>
              <a:bodyPr/>
              <a:lstStyle/>
              <a:p>
                <a:endParaRPr lang="zh-CN" altLang="en-US"/>
              </a:p>
            </p:txBody>
          </p:sp>
          <p:sp>
            <p:nvSpPr>
              <p:cNvPr id="209" name="Freeform 132"/>
              <p:cNvSpPr>
                <a:spLocks/>
              </p:cNvSpPr>
              <p:nvPr/>
            </p:nvSpPr>
            <p:spPr bwMode="black">
              <a:xfrm>
                <a:off x="5527" y="197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tx1">
                  <a:alpha val="50195"/>
                </a:schemeClr>
              </a:solidFill>
              <a:ln w="3175">
                <a:noFill/>
                <a:round/>
                <a:headEnd/>
                <a:tailEnd/>
              </a:ln>
            </p:spPr>
            <p:txBody>
              <a:bodyPr/>
              <a:lstStyle/>
              <a:p>
                <a:endParaRPr lang="zh-CN" altLang="en-US"/>
              </a:p>
            </p:txBody>
          </p:sp>
          <p:sp>
            <p:nvSpPr>
              <p:cNvPr id="210" name="Freeform 133"/>
              <p:cNvSpPr>
                <a:spLocks/>
              </p:cNvSpPr>
              <p:nvPr/>
            </p:nvSpPr>
            <p:spPr bwMode="black">
              <a:xfrm>
                <a:off x="5543" y="1774"/>
                <a:ext cx="714" cy="345"/>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tx1">
                  <a:alpha val="50195"/>
                </a:schemeClr>
              </a:solidFill>
              <a:ln w="3175">
                <a:noFill/>
                <a:round/>
                <a:headEnd/>
                <a:tailEnd/>
              </a:ln>
            </p:spPr>
            <p:txBody>
              <a:bodyPr/>
              <a:lstStyle/>
              <a:p>
                <a:endParaRPr lang="zh-CN" altLang="en-US"/>
              </a:p>
            </p:txBody>
          </p:sp>
          <p:sp>
            <p:nvSpPr>
              <p:cNvPr id="211" name="Freeform 134"/>
              <p:cNvSpPr>
                <a:spLocks/>
              </p:cNvSpPr>
              <p:nvPr/>
            </p:nvSpPr>
            <p:spPr bwMode="black">
              <a:xfrm>
                <a:off x="5762" y="1957"/>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tx1">
                  <a:alpha val="50195"/>
                </a:schemeClr>
              </a:solidFill>
              <a:ln w="3175">
                <a:noFill/>
                <a:round/>
                <a:headEnd/>
                <a:tailEnd/>
              </a:ln>
            </p:spPr>
            <p:txBody>
              <a:bodyPr/>
              <a:lstStyle/>
              <a:p>
                <a:endParaRPr lang="zh-CN" altLang="en-US"/>
              </a:p>
            </p:txBody>
          </p:sp>
          <p:sp>
            <p:nvSpPr>
              <p:cNvPr id="212" name="Freeform 135"/>
              <p:cNvSpPr>
                <a:spLocks/>
              </p:cNvSpPr>
              <p:nvPr/>
            </p:nvSpPr>
            <p:spPr bwMode="black">
              <a:xfrm>
                <a:off x="6052" y="2023"/>
                <a:ext cx="131"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tx1">
                  <a:alpha val="50195"/>
                </a:schemeClr>
              </a:solidFill>
              <a:ln w="3175">
                <a:noFill/>
                <a:round/>
                <a:headEnd/>
                <a:tailEnd/>
              </a:ln>
            </p:spPr>
            <p:txBody>
              <a:bodyPr/>
              <a:lstStyle/>
              <a:p>
                <a:endParaRPr lang="zh-CN" altLang="en-US"/>
              </a:p>
            </p:txBody>
          </p:sp>
          <p:sp>
            <p:nvSpPr>
              <p:cNvPr id="213" name="Freeform 136"/>
              <p:cNvSpPr>
                <a:spLocks/>
              </p:cNvSpPr>
              <p:nvPr/>
            </p:nvSpPr>
            <p:spPr bwMode="black">
              <a:xfrm>
                <a:off x="6155" y="1861"/>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tx1">
                  <a:alpha val="50195"/>
                </a:schemeClr>
              </a:solidFill>
              <a:ln w="3175">
                <a:noFill/>
                <a:round/>
                <a:headEnd/>
                <a:tailEnd/>
              </a:ln>
            </p:spPr>
            <p:txBody>
              <a:bodyPr/>
              <a:lstStyle/>
              <a:p>
                <a:endParaRPr lang="zh-CN" altLang="en-US"/>
              </a:p>
            </p:txBody>
          </p:sp>
          <p:sp>
            <p:nvSpPr>
              <p:cNvPr id="214" name="Freeform 137"/>
              <p:cNvSpPr>
                <a:spLocks/>
              </p:cNvSpPr>
              <p:nvPr/>
            </p:nvSpPr>
            <p:spPr bwMode="black">
              <a:xfrm>
                <a:off x="6240" y="2081"/>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tx1">
                  <a:alpha val="50195"/>
                </a:schemeClr>
              </a:solidFill>
              <a:ln w="3175">
                <a:noFill/>
                <a:round/>
                <a:headEnd/>
                <a:tailEnd/>
              </a:ln>
            </p:spPr>
            <p:txBody>
              <a:bodyPr/>
              <a:lstStyle/>
              <a:p>
                <a:endParaRPr lang="zh-CN" altLang="en-US"/>
              </a:p>
            </p:txBody>
          </p:sp>
        </p:grpSp>
      </p:grpSp>
      <p:sp>
        <p:nvSpPr>
          <p:cNvPr id="293" name="AutoShape 145"/>
          <p:cNvSpPr>
            <a:spLocks noChangeArrowheads="1"/>
          </p:cNvSpPr>
          <p:nvPr/>
        </p:nvSpPr>
        <p:spPr bwMode="blackWhite">
          <a:xfrm>
            <a:off x="2786050" y="3330597"/>
            <a:ext cx="1355735" cy="371475"/>
          </a:xfrm>
          <a:prstGeom prst="wedgeRectCallout">
            <a:avLst>
              <a:gd name="adj1" fmla="val 13907"/>
              <a:gd name="adj2" fmla="val 124361"/>
            </a:avLst>
          </a:prstGeom>
          <a:solidFill>
            <a:schemeClr val="hlink"/>
          </a:solidFill>
          <a:ln w="19050">
            <a:solidFill>
              <a:srgbClr val="FFFFFF"/>
            </a:solidFill>
            <a:miter lim="800000"/>
            <a:headEnd/>
            <a:tailEnd/>
          </a:ln>
          <a:effectLst>
            <a:outerShdw dist="35921" dir="2700000" algn="ctr" rotWithShape="0">
              <a:schemeClr val="bg2"/>
            </a:outerShdw>
          </a:effectLst>
        </p:spPr>
        <p:txBody>
          <a:bodyPr/>
          <a:lstStyle/>
          <a:p>
            <a:pPr algn="ctr">
              <a:defRPr/>
            </a:pPr>
            <a:r>
              <a:rPr lang="zh-CN" altLang="en-US" b="1" dirty="0">
                <a:solidFill>
                  <a:srgbClr val="C00000"/>
                </a:solidFill>
                <a:ea typeface="+mn-ea"/>
              </a:rPr>
              <a:t>南亚区域</a:t>
            </a:r>
            <a:endParaRPr lang="en-US" altLang="zh-CN" b="1" dirty="0">
              <a:solidFill>
                <a:srgbClr val="C00000"/>
              </a:solidFill>
              <a:ea typeface="+mn-ea"/>
            </a:endParaRPr>
          </a:p>
        </p:txBody>
      </p:sp>
      <p:sp>
        <p:nvSpPr>
          <p:cNvPr id="294" name="AutoShape 146"/>
          <p:cNvSpPr>
            <a:spLocks noChangeArrowheads="1"/>
          </p:cNvSpPr>
          <p:nvPr/>
        </p:nvSpPr>
        <p:spPr bwMode="blackWhite">
          <a:xfrm>
            <a:off x="5143504" y="2914649"/>
            <a:ext cx="1785950" cy="371475"/>
          </a:xfrm>
          <a:prstGeom prst="wedgeRectCallout">
            <a:avLst>
              <a:gd name="adj1" fmla="val -25694"/>
              <a:gd name="adj2" fmla="val 119231"/>
            </a:avLst>
          </a:prstGeom>
          <a:solidFill>
            <a:schemeClr val="accent1"/>
          </a:solidFill>
          <a:ln w="19050">
            <a:solidFill>
              <a:srgbClr val="FFFFFF"/>
            </a:solidFill>
            <a:miter lim="800000"/>
            <a:headEnd/>
            <a:tailEnd/>
          </a:ln>
          <a:effectLst>
            <a:outerShdw dist="35921" dir="2700000" algn="ctr" rotWithShape="0">
              <a:schemeClr val="bg2"/>
            </a:outerShdw>
          </a:effectLst>
        </p:spPr>
        <p:txBody>
          <a:bodyPr/>
          <a:lstStyle/>
          <a:p>
            <a:pPr algn="ctr">
              <a:defRPr/>
            </a:pPr>
            <a:r>
              <a:rPr lang="zh-CN" altLang="en-US" b="1" dirty="0" smtClean="0"/>
              <a:t>美国</a:t>
            </a:r>
            <a:r>
              <a:rPr lang="zh-CN" altLang="en-US" b="1" dirty="0" smtClean="0">
                <a:ea typeface="+mn-ea"/>
              </a:rPr>
              <a:t>技术中心</a:t>
            </a:r>
            <a:endParaRPr lang="en-US" altLang="zh-CN" b="1" dirty="0">
              <a:ea typeface="+mn-ea"/>
            </a:endParaRPr>
          </a:p>
        </p:txBody>
      </p:sp>
      <p:sp>
        <p:nvSpPr>
          <p:cNvPr id="295" name="Text Box 9"/>
          <p:cNvSpPr txBox="1">
            <a:spLocks noChangeArrowheads="1"/>
          </p:cNvSpPr>
          <p:nvPr/>
        </p:nvSpPr>
        <p:spPr bwMode="black">
          <a:xfrm>
            <a:off x="1258888" y="5732484"/>
            <a:ext cx="3457575" cy="647700"/>
          </a:xfrm>
          <a:prstGeom prst="rect">
            <a:avLst/>
          </a:prstGeom>
          <a:noFill/>
          <a:ln w="9525" algn="ctr">
            <a:noFill/>
            <a:miter lim="800000"/>
            <a:headEnd/>
            <a:tailEnd/>
          </a:ln>
        </p:spPr>
        <p:txBody>
          <a:bodyPr>
            <a:spAutoFit/>
          </a:bodyPr>
          <a:lstStyle/>
          <a:p>
            <a:pPr eaLnBrk="0" hangingPunct="0"/>
            <a:r>
              <a:rPr lang="zh-CN" altLang="en-US" b="1" dirty="0" smtClean="0">
                <a:solidFill>
                  <a:srgbClr val="7030A0"/>
                </a:solidFill>
                <a:latin typeface="微软雅黑" pitchFamily="34" charset="-122"/>
                <a:ea typeface="微软雅黑" pitchFamily="34" charset="-122"/>
              </a:rPr>
              <a:t>利用</a:t>
            </a:r>
            <a:r>
              <a:rPr lang="zh-CN" altLang="en-US" b="1" dirty="0">
                <a:solidFill>
                  <a:srgbClr val="7030A0"/>
                </a:solidFill>
                <a:latin typeface="微软雅黑" pitchFamily="34" charset="-122"/>
                <a:ea typeface="微软雅黑" pitchFamily="34" charset="-122"/>
              </a:rPr>
              <a:t>：</a:t>
            </a:r>
            <a:r>
              <a:rPr lang="zh-CN" altLang="en-US" b="1" dirty="0">
                <a:latin typeface="微软雅黑" pitchFamily="34" charset="-122"/>
                <a:ea typeface="微软雅黑" pitchFamily="34" charset="-122"/>
              </a:rPr>
              <a:t>高端人才</a:t>
            </a:r>
            <a:r>
              <a:rPr lang="zh-CN" altLang="en-US" b="1" dirty="0" smtClean="0">
                <a:latin typeface="微软雅黑" pitchFamily="34" charset="-122"/>
                <a:ea typeface="微软雅黑" pitchFamily="34" charset="-122"/>
              </a:rPr>
              <a:t>资源打造专家服</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务团队，推动海外</a:t>
            </a:r>
            <a:r>
              <a:rPr lang="zh-CN" altLang="en-US" b="1" dirty="0">
                <a:latin typeface="微软雅黑" pitchFamily="34" charset="-122"/>
                <a:ea typeface="微软雅黑" pitchFamily="34" charset="-122"/>
              </a:rPr>
              <a:t>人才中心</a:t>
            </a:r>
            <a:r>
              <a:rPr lang="zh-CN" altLang="en-US" b="1" dirty="0" smtClean="0">
                <a:latin typeface="微软雅黑" pitchFamily="34" charset="-122"/>
                <a:ea typeface="微软雅黑" pitchFamily="34" charset="-122"/>
              </a:rPr>
              <a:t>建设</a:t>
            </a:r>
            <a:endParaRPr lang="en-US" altLang="zh-CN" b="1" dirty="0">
              <a:latin typeface="微软雅黑" pitchFamily="34" charset="-122"/>
              <a:ea typeface="微软雅黑" pitchFamily="34" charset="-122"/>
            </a:endParaRPr>
          </a:p>
        </p:txBody>
      </p:sp>
      <p:grpSp>
        <p:nvGrpSpPr>
          <p:cNvPr id="296" name="组合 426"/>
          <p:cNvGrpSpPr>
            <a:grpSpLocks/>
          </p:cNvGrpSpPr>
          <p:nvPr/>
        </p:nvGrpSpPr>
        <p:grpSpPr bwMode="auto">
          <a:xfrm>
            <a:off x="1219200" y="5564209"/>
            <a:ext cx="7010400" cy="936625"/>
            <a:chOff x="1219200" y="5616575"/>
            <a:chExt cx="7010400" cy="936625"/>
          </a:xfrm>
        </p:grpSpPr>
        <p:sp>
          <p:nvSpPr>
            <p:cNvPr id="297" name="Line 141"/>
            <p:cNvSpPr>
              <a:spLocks noChangeShapeType="1"/>
            </p:cNvSpPr>
            <p:nvPr/>
          </p:nvSpPr>
          <p:spPr bwMode="auto">
            <a:xfrm>
              <a:off x="1219200" y="5616575"/>
              <a:ext cx="7010400" cy="0"/>
            </a:xfrm>
            <a:prstGeom prst="line">
              <a:avLst/>
            </a:prstGeom>
            <a:noFill/>
            <a:ln w="28575">
              <a:solidFill>
                <a:schemeClr val="tx1"/>
              </a:solidFill>
              <a:prstDash val="sysDot"/>
              <a:round/>
              <a:headEnd/>
              <a:tailEnd/>
            </a:ln>
          </p:spPr>
          <p:txBody>
            <a:bodyPr/>
            <a:lstStyle/>
            <a:p>
              <a:endParaRPr lang="zh-CN" altLang="en-US"/>
            </a:p>
          </p:txBody>
        </p:sp>
        <p:sp>
          <p:nvSpPr>
            <p:cNvPr id="298" name="Line 143"/>
            <p:cNvSpPr>
              <a:spLocks noChangeShapeType="1"/>
            </p:cNvSpPr>
            <p:nvPr/>
          </p:nvSpPr>
          <p:spPr bwMode="auto">
            <a:xfrm>
              <a:off x="4724400" y="5638800"/>
              <a:ext cx="0" cy="914400"/>
            </a:xfrm>
            <a:prstGeom prst="line">
              <a:avLst/>
            </a:prstGeom>
            <a:noFill/>
            <a:ln w="28575" cap="rnd">
              <a:solidFill>
                <a:schemeClr val="tx1"/>
              </a:solidFill>
              <a:prstDash val="sysDot"/>
              <a:round/>
              <a:headEnd/>
              <a:tailEnd/>
            </a:ln>
          </p:spPr>
          <p:txBody>
            <a:bodyPr/>
            <a:lstStyle/>
            <a:p>
              <a:endParaRPr lang="zh-CN" altLang="en-US"/>
            </a:p>
          </p:txBody>
        </p:sp>
      </p:grpSp>
      <p:grpSp>
        <p:nvGrpSpPr>
          <p:cNvPr id="307" name="组合 438"/>
          <p:cNvGrpSpPr/>
          <p:nvPr/>
        </p:nvGrpSpPr>
        <p:grpSpPr>
          <a:xfrm>
            <a:off x="2214547" y="4245006"/>
            <a:ext cx="1365522" cy="371475"/>
            <a:chOff x="966640" y="3453093"/>
            <a:chExt cx="2667002" cy="371475"/>
          </a:xfrm>
          <a:solidFill>
            <a:srgbClr val="00B050"/>
          </a:solidFill>
        </p:grpSpPr>
        <p:sp>
          <p:nvSpPr>
            <p:cNvPr id="308" name="AutoShape 144"/>
            <p:cNvSpPr>
              <a:spLocks noChangeArrowheads="1"/>
            </p:cNvSpPr>
            <p:nvPr/>
          </p:nvSpPr>
          <p:spPr bwMode="blackWhite">
            <a:xfrm rot="10800000">
              <a:off x="966640" y="3453093"/>
              <a:ext cx="2667002" cy="371475"/>
            </a:xfrm>
            <a:prstGeom prst="wedgeRectCallout">
              <a:avLst>
                <a:gd name="adj1" fmla="val -5833"/>
                <a:gd name="adj2" fmla="val 123505"/>
              </a:avLst>
            </a:prstGeom>
            <a:grpFill/>
            <a:ln w="19050">
              <a:solidFill>
                <a:srgbClr val="FFFFFF"/>
              </a:solidFill>
              <a:miter lim="800000"/>
              <a:headEnd/>
              <a:tailEnd/>
            </a:ln>
            <a:effectLst>
              <a:outerShdw dist="35921" dir="2700000" algn="ctr" rotWithShape="0">
                <a:schemeClr val="bg2"/>
              </a:outerShdw>
            </a:effectLst>
          </p:spPr>
          <p:txBody>
            <a:bodyPr/>
            <a:lstStyle/>
            <a:p>
              <a:pPr algn="ctr">
                <a:defRPr/>
              </a:pPr>
              <a:endParaRPr lang="en-US" altLang="zh-CN" sz="1600" dirty="0">
                <a:solidFill>
                  <a:srgbClr val="FFFFFF"/>
                </a:solidFill>
              </a:endParaRPr>
            </a:p>
          </p:txBody>
        </p:sp>
        <p:sp>
          <p:nvSpPr>
            <p:cNvPr id="309" name="TextBox 308"/>
            <p:cNvSpPr txBox="1"/>
            <p:nvPr/>
          </p:nvSpPr>
          <p:spPr>
            <a:xfrm>
              <a:off x="1172891" y="3455236"/>
              <a:ext cx="2305208" cy="369332"/>
            </a:xfrm>
            <a:prstGeom prst="rect">
              <a:avLst/>
            </a:prstGeom>
            <a:noFill/>
          </p:spPr>
          <p:txBody>
            <a:bodyPr wrap="square">
              <a:spAutoFit/>
            </a:bodyPr>
            <a:lstStyle/>
            <a:p>
              <a:pPr>
                <a:defRPr/>
              </a:pPr>
              <a:r>
                <a:rPr lang="zh-CN" altLang="en-US" b="1" dirty="0">
                  <a:solidFill>
                    <a:srgbClr val="C00000"/>
                  </a:solidFill>
                  <a:ea typeface="+mn-ea"/>
                </a:rPr>
                <a:t>中东区域</a:t>
              </a:r>
            </a:p>
          </p:txBody>
        </p:sp>
      </p:grpSp>
      <p:sp>
        <p:nvSpPr>
          <p:cNvPr id="310" name="圆角矩形 309"/>
          <p:cNvSpPr/>
          <p:nvPr/>
        </p:nvSpPr>
        <p:spPr bwMode="auto">
          <a:xfrm>
            <a:off x="1691680" y="5048271"/>
            <a:ext cx="6048771" cy="3810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a:lstStyle/>
          <a:p>
            <a:pPr algn="ctr">
              <a:defRPr/>
            </a:pPr>
            <a:r>
              <a:rPr lang="zh-CN" altLang="en-US" b="1" dirty="0" smtClean="0">
                <a:solidFill>
                  <a:srgbClr val="FFFFFF"/>
                </a:solidFill>
                <a:ea typeface="+mn-ea"/>
              </a:rPr>
              <a:t>以 业务结构的转型升级为契机</a:t>
            </a:r>
            <a:endParaRPr lang="zh-CN" altLang="en-US" b="1" dirty="0">
              <a:solidFill>
                <a:srgbClr val="FFFFFF"/>
              </a:solidFill>
              <a:ea typeface="+mn-ea"/>
            </a:endParaRPr>
          </a:p>
        </p:txBody>
      </p:sp>
      <p:grpSp>
        <p:nvGrpSpPr>
          <p:cNvPr id="311" name="组合 438"/>
          <p:cNvGrpSpPr>
            <a:grpSpLocks/>
          </p:cNvGrpSpPr>
          <p:nvPr/>
        </p:nvGrpSpPr>
        <p:grpSpPr bwMode="auto">
          <a:xfrm flipH="1">
            <a:off x="4429125" y="4316434"/>
            <a:ext cx="2786081" cy="371476"/>
            <a:chOff x="1700194" y="3477602"/>
            <a:chExt cx="2786081" cy="371477"/>
          </a:xfrm>
        </p:grpSpPr>
        <p:sp>
          <p:nvSpPr>
            <p:cNvPr id="312" name="AutoShape 144"/>
            <p:cNvSpPr>
              <a:spLocks noChangeArrowheads="1"/>
            </p:cNvSpPr>
            <p:nvPr/>
          </p:nvSpPr>
          <p:spPr bwMode="blackWhite">
            <a:xfrm rot="10800000">
              <a:off x="1819275" y="3477602"/>
              <a:ext cx="2667000" cy="371476"/>
            </a:xfrm>
            <a:prstGeom prst="wedgeRectCallout">
              <a:avLst>
                <a:gd name="adj1" fmla="val -55982"/>
                <a:gd name="adj2" fmla="val 156571"/>
              </a:avLst>
            </a:prstGeom>
            <a:solidFill>
              <a:schemeClr val="accent2"/>
            </a:solidFill>
            <a:ln w="19050">
              <a:solidFill>
                <a:srgbClr val="FFFFFF"/>
              </a:solidFill>
              <a:miter lim="800000"/>
              <a:headEnd/>
              <a:tailEnd/>
            </a:ln>
            <a:effectLst>
              <a:outerShdw dist="35921" dir="2700000" algn="ctr" rotWithShape="0">
                <a:schemeClr val="bg2"/>
              </a:outerShdw>
            </a:effectLst>
          </p:spPr>
          <p:txBody>
            <a:bodyPr/>
            <a:lstStyle/>
            <a:p>
              <a:pPr algn="ctr">
                <a:defRPr/>
              </a:pPr>
              <a:endParaRPr lang="en-US" altLang="zh-CN" sz="1600" dirty="0">
                <a:solidFill>
                  <a:srgbClr val="FFFFFF"/>
                </a:solidFill>
              </a:endParaRPr>
            </a:p>
          </p:txBody>
        </p:sp>
        <p:sp>
          <p:nvSpPr>
            <p:cNvPr id="313" name="TextBox 302"/>
            <p:cNvSpPr txBox="1">
              <a:spLocks noChangeArrowheads="1"/>
            </p:cNvSpPr>
            <p:nvPr/>
          </p:nvSpPr>
          <p:spPr bwMode="auto">
            <a:xfrm>
              <a:off x="1700194" y="3479746"/>
              <a:ext cx="2714644" cy="369333"/>
            </a:xfrm>
            <a:prstGeom prst="rect">
              <a:avLst/>
            </a:prstGeom>
            <a:noFill/>
            <a:ln w="9525">
              <a:noFill/>
              <a:miter lim="800000"/>
              <a:headEnd/>
              <a:tailEnd/>
            </a:ln>
          </p:spPr>
          <p:txBody>
            <a:bodyPr wrap="square">
              <a:spAutoFit/>
            </a:bodyPr>
            <a:lstStyle/>
            <a:p>
              <a:r>
                <a:rPr lang="zh-CN" altLang="en-US" b="1" dirty="0" smtClean="0"/>
                <a:t>香港运营管理支持中心</a:t>
              </a:r>
              <a:endParaRPr lang="zh-CN" altLang="en-US" b="1" dirty="0"/>
            </a:p>
          </p:txBody>
        </p:sp>
      </p:grpSp>
      <p:sp>
        <p:nvSpPr>
          <p:cNvPr id="314" name="Text Box 9"/>
          <p:cNvSpPr txBox="1">
            <a:spLocks noChangeArrowheads="1"/>
          </p:cNvSpPr>
          <p:nvPr/>
        </p:nvSpPr>
        <p:spPr bwMode="black">
          <a:xfrm>
            <a:off x="214282" y="3428291"/>
            <a:ext cx="2143140" cy="715089"/>
          </a:xfrm>
          <a:prstGeom prst="roundRect">
            <a:avLst/>
          </a:prstGeom>
          <a:noFill/>
          <a:ln w="19050" algn="ctr">
            <a:solidFill>
              <a:srgbClr val="C00000"/>
            </a:solidFill>
            <a:prstDash val="sysDash"/>
            <a:miter lim="800000"/>
            <a:headEnd/>
            <a:tailEnd/>
          </a:ln>
        </p:spPr>
        <p:txBody>
          <a:bodyPr wrap="square">
            <a:spAutoFit/>
          </a:bodyPr>
          <a:lstStyle/>
          <a:p>
            <a:pPr eaLnBrk="0" hangingPunct="0">
              <a:defRPr/>
            </a:pPr>
            <a:r>
              <a:rPr lang="zh-CN" altLang="en-US" b="1" dirty="0" smtClean="0">
                <a:solidFill>
                  <a:srgbClr val="C00000"/>
                </a:solidFill>
                <a:latin typeface="微软雅黑" pitchFamily="34" charset="-122"/>
                <a:ea typeface="微软雅黑" pitchFamily="34" charset="-122"/>
              </a:rPr>
              <a:t>国际化各层次人才</a:t>
            </a:r>
            <a:endParaRPr lang="en-US" altLang="zh-CN" b="1" dirty="0" smtClean="0">
              <a:solidFill>
                <a:srgbClr val="C00000"/>
              </a:solidFill>
              <a:latin typeface="微软雅黑" pitchFamily="34" charset="-122"/>
              <a:ea typeface="微软雅黑" pitchFamily="34" charset="-122"/>
            </a:endParaRPr>
          </a:p>
          <a:p>
            <a:pPr eaLnBrk="0" hangingPunct="0">
              <a:defRPr/>
            </a:pPr>
            <a:r>
              <a:rPr lang="zh-CN" altLang="en-US" b="1" dirty="0" smtClean="0">
                <a:solidFill>
                  <a:srgbClr val="C00000"/>
                </a:solidFill>
                <a:latin typeface="微软雅黑" pitchFamily="34" charset="-122"/>
                <a:ea typeface="微软雅黑" pitchFamily="34" charset="-122"/>
              </a:rPr>
              <a:t>招募、输出中心：</a:t>
            </a:r>
            <a:endParaRPr lang="en-US" altLang="zh-CN" b="1" dirty="0">
              <a:solidFill>
                <a:srgbClr val="C00000"/>
              </a:solidFill>
              <a:latin typeface="微软雅黑" pitchFamily="34" charset="-122"/>
              <a:ea typeface="微软雅黑" pitchFamily="34" charset="-122"/>
            </a:endParaRPr>
          </a:p>
        </p:txBody>
      </p:sp>
      <p:grpSp>
        <p:nvGrpSpPr>
          <p:cNvPr id="315" name="组合 200"/>
          <p:cNvGrpSpPr>
            <a:grpSpLocks/>
          </p:cNvGrpSpPr>
          <p:nvPr/>
        </p:nvGrpSpPr>
        <p:grpSpPr bwMode="auto">
          <a:xfrm>
            <a:off x="1357290" y="1401771"/>
            <a:ext cx="6239046" cy="742073"/>
            <a:chOff x="531653" y="2743200"/>
            <a:chExt cx="7850347" cy="742073"/>
          </a:xfrm>
        </p:grpSpPr>
        <p:sp>
          <p:nvSpPr>
            <p:cNvPr id="316" name="AutoShape 4"/>
            <p:cNvSpPr>
              <a:spLocks noChangeArrowheads="1"/>
            </p:cNvSpPr>
            <p:nvPr/>
          </p:nvSpPr>
          <p:spPr bwMode="gray">
            <a:xfrm>
              <a:off x="685800" y="2743200"/>
              <a:ext cx="7696200" cy="727075"/>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auto" hangingPunct="0">
                <a:spcBef>
                  <a:spcPts val="0"/>
                </a:spcBef>
                <a:spcAft>
                  <a:spcPts val="0"/>
                </a:spcAft>
                <a:defRPr/>
              </a:pPr>
              <a:endParaRPr lang="en-US" altLang="zh-CN" sz="1000" kern="0" dirty="0">
                <a:solidFill>
                  <a:srgbClr val="FFFFFF"/>
                </a:solidFill>
                <a:effectLst>
                  <a:outerShdw blurRad="38100" dist="38100" dir="2700000" algn="tl">
                    <a:srgbClr val="000000"/>
                  </a:outerShdw>
                </a:effectLst>
                <a:latin typeface="Verdana" pitchFamily="34" charset="0"/>
              </a:endParaRPr>
            </a:p>
          </p:txBody>
        </p:sp>
        <p:sp>
          <p:nvSpPr>
            <p:cNvPr id="317" name="TextBox 7"/>
            <p:cNvSpPr txBox="1">
              <a:spLocks noChangeArrowheads="1"/>
            </p:cNvSpPr>
            <p:nvPr/>
          </p:nvSpPr>
          <p:spPr bwMode="auto">
            <a:xfrm>
              <a:off x="531653" y="2777387"/>
              <a:ext cx="7850347" cy="707886"/>
            </a:xfrm>
            <a:prstGeom prst="rect">
              <a:avLst/>
            </a:prstGeom>
            <a:noFill/>
            <a:ln w="9525">
              <a:noFill/>
              <a:miter lim="800000"/>
              <a:headEnd/>
              <a:tailEnd/>
            </a:ln>
          </p:spPr>
          <p:txBody>
            <a:bodyPr wrap="square">
              <a:spAutoFit/>
            </a:bodyPr>
            <a:lstStyle/>
            <a:p>
              <a:pPr indent="182563" algn="ctr" eaLnBrk="0" hangingPunct="0">
                <a:lnSpc>
                  <a:spcPts val="2400"/>
                </a:lnSpc>
                <a:buClr>
                  <a:srgbClr val="FF0000"/>
                </a:buClr>
                <a:defRPr/>
              </a:pPr>
              <a:r>
                <a:rPr lang="zh-CN" altLang="zh-CN" b="1" dirty="0" smtClean="0">
                  <a:latin typeface="微软雅黑" pitchFamily="34" charset="-122"/>
                  <a:ea typeface="微软雅黑" pitchFamily="34" charset="-122"/>
                </a:rPr>
                <a:t>打造支撑全球业务开展的</a:t>
              </a:r>
              <a:r>
                <a:rPr lang="zh-CN" altLang="zh-CN" b="1" dirty="0" smtClean="0">
                  <a:solidFill>
                    <a:srgbClr val="7030A0"/>
                  </a:solidFill>
                  <a:latin typeface="微软雅黑" pitchFamily="34" charset="-122"/>
                  <a:ea typeface="微软雅黑" pitchFamily="34" charset="-122"/>
                </a:rPr>
                <a:t>专业化服务团队</a:t>
              </a:r>
              <a:r>
                <a:rPr lang="zh-CN" altLang="zh-CN"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indent="182563" algn="ctr" eaLnBrk="0" hangingPunct="0">
                <a:lnSpc>
                  <a:spcPts val="2400"/>
                </a:lnSpc>
                <a:buClr>
                  <a:srgbClr val="FF0000"/>
                </a:buClr>
                <a:defRPr/>
              </a:pPr>
              <a:r>
                <a:rPr lang="zh-CN" altLang="en-US" b="1" dirty="0" smtClean="0">
                  <a:latin typeface="微软雅黑" pitchFamily="34" charset="-122"/>
                  <a:ea typeface="微软雅黑" pitchFamily="34" charset="-122"/>
                </a:rPr>
                <a:t>为整个</a:t>
              </a:r>
              <a:r>
                <a:rPr lang="zh-CN" altLang="en-US" b="1" dirty="0" smtClean="0">
                  <a:solidFill>
                    <a:srgbClr val="7030A0"/>
                  </a:solidFill>
                  <a:latin typeface="微软雅黑" pitchFamily="34" charset="-122"/>
                  <a:ea typeface="微软雅黑" pitchFamily="34" charset="-122"/>
                </a:rPr>
                <a:t>产业链</a:t>
              </a:r>
              <a:r>
                <a:rPr lang="zh-CN" altLang="en-US" b="1" dirty="0" smtClean="0">
                  <a:latin typeface="微软雅黑" pitchFamily="34" charset="-122"/>
                  <a:ea typeface="微软雅黑" pitchFamily="34" charset="-122"/>
                </a:rPr>
                <a:t>提供优质服务，发挥</a:t>
              </a:r>
              <a:r>
                <a:rPr lang="zh-CN" altLang="en-US" b="1" dirty="0" smtClean="0">
                  <a:solidFill>
                    <a:srgbClr val="7030A0"/>
                  </a:solidFill>
                  <a:latin typeface="微软雅黑" pitchFamily="34" charset="-122"/>
                  <a:ea typeface="微软雅黑" pitchFamily="34" charset="-122"/>
                </a:rPr>
                <a:t>平台公司</a:t>
              </a:r>
              <a:r>
                <a:rPr lang="zh-CN" altLang="en-US" b="1" dirty="0" smtClean="0">
                  <a:latin typeface="微软雅黑" pitchFamily="34" charset="-122"/>
                  <a:ea typeface="微软雅黑" pitchFamily="34" charset="-122"/>
                </a:rPr>
                <a:t>的引领作用。</a:t>
              </a:r>
              <a:endParaRPr lang="zh-CN" altLang="en-US" b="1" dirty="0">
                <a:latin typeface="微软雅黑" pitchFamily="34" charset="-122"/>
                <a:ea typeface="微软雅黑" pitchFamily="34" charset="-122"/>
              </a:endParaRPr>
            </a:p>
          </p:txBody>
        </p:sp>
      </p:grpSp>
      <p:sp>
        <p:nvSpPr>
          <p:cNvPr id="318" name="Text Box 9"/>
          <p:cNvSpPr txBox="1">
            <a:spLocks noChangeArrowheads="1"/>
          </p:cNvSpPr>
          <p:nvPr/>
        </p:nvSpPr>
        <p:spPr bwMode="black">
          <a:xfrm>
            <a:off x="7215206" y="3071810"/>
            <a:ext cx="1584176" cy="715089"/>
          </a:xfrm>
          <a:prstGeom prst="roundRect">
            <a:avLst/>
          </a:prstGeom>
          <a:noFill/>
          <a:ln w="19050" algn="ctr">
            <a:solidFill>
              <a:schemeClr val="tx1"/>
            </a:solidFill>
            <a:prstDash val="sysDash"/>
            <a:miter lim="800000"/>
            <a:headEnd/>
            <a:tailEnd/>
          </a:ln>
        </p:spPr>
        <p:txBody>
          <a:bodyPr wrap="square">
            <a:spAutoFit/>
          </a:bodyPr>
          <a:lstStyle/>
          <a:p>
            <a:pPr eaLnBrk="0" hangingPunct="0">
              <a:defRPr/>
            </a:pPr>
            <a:r>
              <a:rPr lang="zh-CN" altLang="en-US" b="1" dirty="0" smtClean="0">
                <a:latin typeface="微软雅黑" pitchFamily="34" charset="-122"/>
                <a:ea typeface="微软雅黑" pitchFamily="34" charset="-122"/>
              </a:rPr>
              <a:t>国际化高端</a:t>
            </a:r>
            <a:endParaRPr lang="en-US" altLang="zh-CN" b="1" dirty="0" smtClean="0">
              <a:latin typeface="微软雅黑" pitchFamily="34" charset="-122"/>
              <a:ea typeface="微软雅黑" pitchFamily="34" charset="-122"/>
            </a:endParaRPr>
          </a:p>
          <a:p>
            <a:pPr eaLnBrk="0" hangingPunct="0">
              <a:defRPr/>
            </a:pPr>
            <a:r>
              <a:rPr lang="zh-CN" altLang="en-US" b="1" dirty="0" smtClean="0">
                <a:latin typeface="微软雅黑" pitchFamily="34" charset="-122"/>
                <a:ea typeface="微软雅黑" pitchFamily="34" charset="-122"/>
              </a:rPr>
              <a:t>人才中心</a:t>
            </a:r>
            <a:r>
              <a:rPr lang="zh-CN" altLang="en-US"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p:txBody>
      </p:sp>
      <p:grpSp>
        <p:nvGrpSpPr>
          <p:cNvPr id="2" name="组合 1"/>
          <p:cNvGrpSpPr/>
          <p:nvPr/>
        </p:nvGrpSpPr>
        <p:grpSpPr>
          <a:xfrm>
            <a:off x="5364835" y="5758350"/>
            <a:ext cx="2642458" cy="682188"/>
            <a:chOff x="5364835" y="5758350"/>
            <a:chExt cx="2642458" cy="682188"/>
          </a:xfrm>
        </p:grpSpPr>
        <p:grpSp>
          <p:nvGrpSpPr>
            <p:cNvPr id="299" name="组合 429"/>
            <p:cNvGrpSpPr>
              <a:grpSpLocks/>
            </p:cNvGrpSpPr>
            <p:nvPr/>
          </p:nvGrpSpPr>
          <p:grpSpPr bwMode="auto">
            <a:xfrm>
              <a:off x="5364835" y="5758350"/>
              <a:ext cx="2642458" cy="682188"/>
              <a:chOff x="5080883" y="5851905"/>
              <a:chExt cx="2642765" cy="681074"/>
            </a:xfrm>
          </p:grpSpPr>
          <p:sp>
            <p:nvSpPr>
              <p:cNvPr id="300" name="Oval 147"/>
              <p:cNvSpPr>
                <a:spLocks noChangeArrowheads="1"/>
              </p:cNvSpPr>
              <p:nvPr/>
            </p:nvSpPr>
            <p:spPr bwMode="gray">
              <a:xfrm>
                <a:off x="5080893" y="5923224"/>
                <a:ext cx="180996" cy="182265"/>
              </a:xfrm>
              <a:prstGeom prst="ellipse">
                <a:avLst/>
              </a:prstGeom>
              <a:solidFill>
                <a:schemeClr val="accent2"/>
              </a:solidFill>
              <a:ln w="19050">
                <a:solidFill>
                  <a:srgbClr val="FFFFFF"/>
                </a:solidFill>
                <a:round/>
                <a:headEnd/>
                <a:tailEnd/>
              </a:ln>
              <a:effectLst>
                <a:outerShdw dist="35921" dir="2700000" algn="ctr" rotWithShape="0">
                  <a:srgbClr val="000000">
                    <a:alpha val="50000"/>
                  </a:srgbClr>
                </a:outerShdw>
              </a:effectLst>
            </p:spPr>
            <p:txBody>
              <a:bodyPr wrap="none" anchor="ctr"/>
              <a:lstStyle/>
              <a:p>
                <a:pPr>
                  <a:defRPr/>
                </a:pPr>
                <a:endParaRPr lang="zh-CN" altLang="en-US">
                  <a:ea typeface="+mn-ea"/>
                </a:endParaRPr>
              </a:p>
            </p:txBody>
          </p:sp>
          <p:sp>
            <p:nvSpPr>
              <p:cNvPr id="301" name="Rectangle 148"/>
              <p:cNvSpPr>
                <a:spLocks noChangeArrowheads="1"/>
              </p:cNvSpPr>
              <p:nvPr/>
            </p:nvSpPr>
            <p:spPr bwMode="auto">
              <a:xfrm>
                <a:off x="5296917" y="5851905"/>
                <a:ext cx="595035" cy="338554"/>
              </a:xfrm>
              <a:prstGeom prst="rect">
                <a:avLst/>
              </a:prstGeom>
              <a:noFill/>
              <a:ln w="9525">
                <a:noFill/>
                <a:miter lim="800000"/>
                <a:headEnd/>
                <a:tailEnd/>
              </a:ln>
            </p:spPr>
            <p:txBody>
              <a:bodyPr wrap="none">
                <a:spAutoFit/>
              </a:bodyPr>
              <a:lstStyle/>
              <a:p>
                <a:r>
                  <a:rPr lang="zh-CN" altLang="en-US" sz="1600" b="1" dirty="0">
                    <a:latin typeface="微软雅黑" pitchFamily="34" charset="-122"/>
                    <a:ea typeface="微软雅黑" pitchFamily="34" charset="-122"/>
                  </a:rPr>
                  <a:t>香港</a:t>
                </a:r>
                <a:endParaRPr lang="en-US" altLang="zh-CN" sz="1600" b="1" dirty="0">
                  <a:latin typeface="微软雅黑" pitchFamily="34" charset="-122"/>
                  <a:ea typeface="微软雅黑" pitchFamily="34" charset="-122"/>
                </a:endParaRPr>
              </a:p>
            </p:txBody>
          </p:sp>
          <p:sp>
            <p:nvSpPr>
              <p:cNvPr id="302" name="Oval 149"/>
              <p:cNvSpPr>
                <a:spLocks noChangeArrowheads="1"/>
              </p:cNvSpPr>
              <p:nvPr/>
            </p:nvSpPr>
            <p:spPr bwMode="gray">
              <a:xfrm>
                <a:off x="6376622" y="5923222"/>
                <a:ext cx="180996" cy="182265"/>
              </a:xfrm>
              <a:prstGeom prst="ellipse">
                <a:avLst/>
              </a:prstGeom>
              <a:solidFill>
                <a:schemeClr val="hlink"/>
              </a:solidFill>
              <a:ln w="19050">
                <a:solidFill>
                  <a:srgbClr val="FFFFFF"/>
                </a:solidFill>
                <a:round/>
                <a:headEnd/>
                <a:tailEnd/>
              </a:ln>
              <a:effectLst>
                <a:outerShdw dist="35921" dir="2700000" algn="ctr" rotWithShape="0">
                  <a:srgbClr val="000000">
                    <a:alpha val="50000"/>
                  </a:srgbClr>
                </a:outerShdw>
              </a:effectLst>
            </p:spPr>
            <p:txBody>
              <a:bodyPr wrap="none" anchor="ctr"/>
              <a:lstStyle/>
              <a:p>
                <a:pPr>
                  <a:defRPr/>
                </a:pPr>
                <a:endParaRPr lang="zh-CN" altLang="en-US">
                  <a:ea typeface="+mn-ea"/>
                </a:endParaRPr>
              </a:p>
            </p:txBody>
          </p:sp>
          <p:sp>
            <p:nvSpPr>
              <p:cNvPr id="303" name="Rectangle 150"/>
              <p:cNvSpPr>
                <a:spLocks noChangeArrowheads="1"/>
              </p:cNvSpPr>
              <p:nvPr/>
            </p:nvSpPr>
            <p:spPr bwMode="auto">
              <a:xfrm>
                <a:off x="6543917" y="5851905"/>
                <a:ext cx="1179731" cy="338001"/>
              </a:xfrm>
              <a:prstGeom prst="rect">
                <a:avLst/>
              </a:prstGeom>
              <a:noFill/>
              <a:ln w="9525">
                <a:noFill/>
                <a:miter lim="800000"/>
                <a:headEnd/>
                <a:tailEnd/>
              </a:ln>
            </p:spPr>
            <p:txBody>
              <a:bodyPr wrap="square">
                <a:spAutoFit/>
              </a:bodyPr>
              <a:lstStyle/>
              <a:p>
                <a:r>
                  <a:rPr lang="zh-CN" altLang="en-US" sz="1600" b="1" dirty="0" smtClean="0">
                    <a:latin typeface="微软雅黑" pitchFamily="34" charset="-122"/>
                    <a:ea typeface="微软雅黑" pitchFamily="34" charset="-122"/>
                  </a:rPr>
                  <a:t> 北美</a:t>
                </a:r>
                <a:r>
                  <a:rPr lang="zh-CN" altLang="en-US" sz="1600" b="1" dirty="0">
                    <a:latin typeface="微软雅黑" pitchFamily="34" charset="-122"/>
                    <a:ea typeface="微软雅黑" pitchFamily="34" charset="-122"/>
                  </a:rPr>
                  <a:t>地区</a:t>
                </a:r>
                <a:endParaRPr lang="en-US" altLang="zh-CN" sz="1600" b="1" dirty="0">
                  <a:latin typeface="微软雅黑" pitchFamily="34" charset="-122"/>
                  <a:ea typeface="微软雅黑" pitchFamily="34" charset="-122"/>
                </a:endParaRPr>
              </a:p>
            </p:txBody>
          </p:sp>
          <p:sp>
            <p:nvSpPr>
              <p:cNvPr id="304" name="Rectangle 152"/>
              <p:cNvSpPr>
                <a:spLocks noChangeArrowheads="1"/>
              </p:cNvSpPr>
              <p:nvPr/>
            </p:nvSpPr>
            <p:spPr bwMode="auto">
              <a:xfrm>
                <a:off x="5581650" y="6194425"/>
                <a:ext cx="184731" cy="338554"/>
              </a:xfrm>
              <a:prstGeom prst="rect">
                <a:avLst/>
              </a:prstGeom>
              <a:noFill/>
              <a:ln w="9525">
                <a:noFill/>
                <a:miter lim="800000"/>
                <a:headEnd/>
                <a:tailEnd/>
              </a:ln>
            </p:spPr>
            <p:txBody>
              <a:bodyPr wrap="none">
                <a:spAutoFit/>
              </a:bodyPr>
              <a:lstStyle/>
              <a:p>
                <a:endParaRPr lang="en-US" altLang="zh-CN" sz="1600" b="1">
                  <a:latin typeface="微软雅黑" pitchFamily="34" charset="-122"/>
                  <a:ea typeface="微软雅黑" pitchFamily="34" charset="-122"/>
                </a:endParaRPr>
              </a:p>
            </p:txBody>
          </p:sp>
          <p:sp>
            <p:nvSpPr>
              <p:cNvPr id="305" name="Oval 151"/>
              <p:cNvSpPr>
                <a:spLocks noChangeArrowheads="1"/>
              </p:cNvSpPr>
              <p:nvPr/>
            </p:nvSpPr>
            <p:spPr bwMode="gray">
              <a:xfrm>
                <a:off x="5080883" y="6206631"/>
                <a:ext cx="180996" cy="182265"/>
              </a:xfrm>
              <a:prstGeom prst="ellipse">
                <a:avLst/>
              </a:prstGeom>
              <a:solidFill>
                <a:srgbClr val="7030A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pPr>
                  <a:defRPr/>
                </a:pPr>
                <a:endParaRPr lang="zh-CN" altLang="en-US">
                  <a:ea typeface="+mn-ea"/>
                </a:endParaRPr>
              </a:p>
            </p:txBody>
          </p:sp>
          <p:sp>
            <p:nvSpPr>
              <p:cNvPr id="306" name="Rectangle 152"/>
              <p:cNvSpPr>
                <a:spLocks noChangeArrowheads="1"/>
              </p:cNvSpPr>
              <p:nvPr/>
            </p:nvSpPr>
            <p:spPr bwMode="auto">
              <a:xfrm>
                <a:off x="5224304" y="6135311"/>
                <a:ext cx="1152128" cy="338554"/>
              </a:xfrm>
              <a:prstGeom prst="rect">
                <a:avLst/>
              </a:prstGeom>
              <a:noFill/>
              <a:ln w="9525">
                <a:noFill/>
                <a:miter lim="800000"/>
                <a:headEnd/>
                <a:tailEnd/>
              </a:ln>
            </p:spPr>
            <p:txBody>
              <a:bodyPr>
                <a:spAutoFit/>
              </a:bodyPr>
              <a:lstStyle/>
              <a:p>
                <a:r>
                  <a:rPr lang="zh-CN" altLang="en-US" sz="1600" b="1" dirty="0" smtClean="0">
                    <a:latin typeface="微软雅黑" pitchFamily="34" charset="-122"/>
                    <a:ea typeface="微软雅黑" pitchFamily="34" charset="-122"/>
                  </a:rPr>
                  <a:t> 法国</a:t>
                </a:r>
                <a:endParaRPr lang="en-US" altLang="zh-CN" sz="1600" b="1" dirty="0">
                  <a:latin typeface="微软雅黑" pitchFamily="34" charset="-122"/>
                  <a:ea typeface="微软雅黑" pitchFamily="34" charset="-122"/>
                </a:endParaRPr>
              </a:p>
            </p:txBody>
          </p:sp>
        </p:grpSp>
        <p:sp>
          <p:nvSpPr>
            <p:cNvPr id="146" name="Oval 149"/>
            <p:cNvSpPr>
              <a:spLocks noChangeArrowheads="1"/>
            </p:cNvSpPr>
            <p:nvPr/>
          </p:nvSpPr>
          <p:spPr bwMode="gray">
            <a:xfrm>
              <a:off x="6660425" y="6113654"/>
              <a:ext cx="180975" cy="182563"/>
            </a:xfrm>
            <a:prstGeom prst="ellipse">
              <a:avLst/>
            </a:prstGeom>
            <a:solidFill>
              <a:srgbClr val="0070C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pPr>
                <a:defRPr/>
              </a:pPr>
              <a:endParaRPr lang="zh-CN" altLang="en-US">
                <a:ea typeface="+mn-ea"/>
              </a:endParaRPr>
            </a:p>
          </p:txBody>
        </p:sp>
        <p:sp>
          <p:nvSpPr>
            <p:cNvPr id="147" name="Rectangle 150"/>
            <p:cNvSpPr>
              <a:spLocks noChangeArrowheads="1"/>
            </p:cNvSpPr>
            <p:nvPr/>
          </p:nvSpPr>
          <p:spPr bwMode="auto">
            <a:xfrm>
              <a:off x="6876357" y="6042220"/>
              <a:ext cx="863995" cy="339108"/>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英国</a:t>
              </a:r>
              <a:endParaRPr lang="en-US" altLang="zh-CN" sz="1600" b="1" dirty="0">
                <a:latin typeface="微软雅黑" pitchFamily="34" charset="-122"/>
                <a:ea typeface="微软雅黑" pitchFamily="34" charset="-122"/>
              </a:endParaRPr>
            </a:p>
          </p:txBody>
        </p:sp>
      </p:grpSp>
      <p:sp>
        <p:nvSpPr>
          <p:cNvPr id="149" name="AutoShape 146"/>
          <p:cNvSpPr>
            <a:spLocks noChangeArrowheads="1"/>
          </p:cNvSpPr>
          <p:nvPr/>
        </p:nvSpPr>
        <p:spPr bwMode="blackWhite">
          <a:xfrm>
            <a:off x="2249910" y="2727561"/>
            <a:ext cx="1606178" cy="371475"/>
          </a:xfrm>
          <a:prstGeom prst="wedgeRectCallout">
            <a:avLst>
              <a:gd name="adj1" fmla="val -54514"/>
              <a:gd name="adj2" fmla="val 112837"/>
            </a:avLst>
          </a:prstGeom>
          <a:solidFill>
            <a:schemeClr val="bg1">
              <a:lumMod val="60000"/>
              <a:lumOff val="40000"/>
            </a:schemeClr>
          </a:solidFill>
          <a:ln w="19050">
            <a:solidFill>
              <a:srgbClr val="FFFFFF"/>
            </a:solidFill>
            <a:miter lim="800000"/>
            <a:headEnd/>
            <a:tailEnd/>
          </a:ln>
          <a:effectLst>
            <a:outerShdw dist="35921" dir="2700000" algn="ctr" rotWithShape="0">
              <a:schemeClr val="bg2"/>
            </a:outerShdw>
          </a:effectLst>
        </p:spPr>
        <p:txBody>
          <a:bodyPr/>
          <a:lstStyle/>
          <a:p>
            <a:pPr algn="ctr">
              <a:defRPr/>
            </a:pPr>
            <a:r>
              <a:rPr lang="zh-CN" altLang="en-US" b="1" dirty="0" smtClean="0">
                <a:ea typeface="+mn-ea"/>
              </a:rPr>
              <a:t>法国人才中心</a:t>
            </a:r>
            <a:endParaRPr lang="en-US" altLang="zh-CN" b="1" dirty="0">
              <a:ea typeface="+mn-ea"/>
            </a:endParaRPr>
          </a:p>
        </p:txBody>
      </p:sp>
      <p:sp>
        <p:nvSpPr>
          <p:cNvPr id="150" name="AutoShape 146"/>
          <p:cNvSpPr>
            <a:spLocks noChangeArrowheads="1"/>
          </p:cNvSpPr>
          <p:nvPr/>
        </p:nvSpPr>
        <p:spPr bwMode="blackWhite">
          <a:xfrm>
            <a:off x="337624" y="2440750"/>
            <a:ext cx="1639343" cy="371475"/>
          </a:xfrm>
          <a:prstGeom prst="wedgeRectCallout">
            <a:avLst>
              <a:gd name="adj1" fmla="val 44065"/>
              <a:gd name="adj2" fmla="val 154396"/>
            </a:avLst>
          </a:prstGeom>
          <a:solidFill>
            <a:schemeClr val="bg1">
              <a:lumMod val="60000"/>
              <a:lumOff val="40000"/>
            </a:schemeClr>
          </a:solidFill>
          <a:ln w="19050">
            <a:solidFill>
              <a:srgbClr val="FFFFFF"/>
            </a:solidFill>
            <a:miter lim="800000"/>
            <a:headEnd/>
            <a:tailEnd/>
          </a:ln>
          <a:effectLst>
            <a:outerShdw dist="35921" dir="2700000" algn="ctr" rotWithShape="0">
              <a:schemeClr val="bg2"/>
            </a:outerShdw>
          </a:effectLst>
        </p:spPr>
        <p:txBody>
          <a:bodyPr/>
          <a:lstStyle/>
          <a:p>
            <a:pPr algn="ctr">
              <a:defRPr/>
            </a:pPr>
            <a:r>
              <a:rPr lang="zh-CN" altLang="en-US" b="1" dirty="0" smtClean="0">
                <a:ea typeface="+mn-ea"/>
              </a:rPr>
              <a:t>英国人才中心</a:t>
            </a:r>
            <a:endParaRPr lang="en-US" altLang="zh-CN" b="1"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15"/>
                                        </p:tgtEl>
                                        <p:attrNameLst>
                                          <p:attrName>style.visibility</p:attrName>
                                        </p:attrNameLst>
                                      </p:cBhvr>
                                      <p:to>
                                        <p:strVal val="visible"/>
                                      </p:to>
                                    </p:set>
                                    <p:animEffect transition="in" filter="blinds(horizontal)">
                                      <p:cBhvr>
                                        <p:cTn id="14" dur="500"/>
                                        <p:tgtEl>
                                          <p:spTgt spid="3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fade">
                                      <p:cBhvr>
                                        <p:cTn id="18" dur="500"/>
                                        <p:tgtEl>
                                          <p:spTgt spid="310"/>
                                        </p:tgtEl>
                                      </p:cBhvr>
                                    </p:animEffect>
                                  </p:childTnLst>
                                </p:cTn>
                              </p:par>
                            </p:childTnLst>
                          </p:cTn>
                        </p:par>
                        <p:par>
                          <p:cTn id="19" fill="hold">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295"/>
                                        </p:tgtEl>
                                        <p:attrNameLst>
                                          <p:attrName>style.visibility</p:attrName>
                                        </p:attrNameLst>
                                      </p:cBhvr>
                                      <p:to>
                                        <p:strVal val="visible"/>
                                      </p:to>
                                    </p:set>
                                    <p:anim calcmode="lin" valueType="num">
                                      <p:cBhvr>
                                        <p:cTn id="22" dur="1000" fill="hold"/>
                                        <p:tgtEl>
                                          <p:spTgt spid="295"/>
                                        </p:tgtEl>
                                        <p:attrNameLst>
                                          <p:attrName>ppt_x</p:attrName>
                                        </p:attrNameLst>
                                      </p:cBhvr>
                                      <p:tavLst>
                                        <p:tav tm="0">
                                          <p:val>
                                            <p:strVal val="#ppt_x-.2"/>
                                          </p:val>
                                        </p:tav>
                                        <p:tav tm="100000">
                                          <p:val>
                                            <p:strVal val="#ppt_x"/>
                                          </p:val>
                                        </p:tav>
                                      </p:tavLst>
                                    </p:anim>
                                    <p:anim calcmode="lin" valueType="num">
                                      <p:cBhvr>
                                        <p:cTn id="23" dur="1000" fill="hold"/>
                                        <p:tgtEl>
                                          <p:spTgt spid="29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95"/>
                                        </p:tgtEl>
                                      </p:cBhvr>
                                    </p:animEffect>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6"/>
                                        </p:tgtEl>
                                        <p:attrNameLst>
                                          <p:attrName>style.visibility</p:attrName>
                                        </p:attrNameLst>
                                      </p:cBhvr>
                                      <p:to>
                                        <p:strVal val="visible"/>
                                      </p:to>
                                    </p:set>
                                    <p:animEffect transition="in" filter="fade">
                                      <p:cBhvr>
                                        <p:cTn id="31" dur="500"/>
                                        <p:tgtEl>
                                          <p:spTgt spid="296"/>
                                        </p:tgtEl>
                                      </p:cBhvr>
                                    </p:animEffect>
                                    <p:anim calcmode="lin" valueType="num">
                                      <p:cBhvr>
                                        <p:cTn id="32" dur="500" fill="hold"/>
                                        <p:tgtEl>
                                          <p:spTgt spid="296"/>
                                        </p:tgtEl>
                                        <p:attrNameLst>
                                          <p:attrName>ppt_x</p:attrName>
                                        </p:attrNameLst>
                                      </p:cBhvr>
                                      <p:tavLst>
                                        <p:tav tm="0">
                                          <p:val>
                                            <p:strVal val="#ppt_x"/>
                                          </p:val>
                                        </p:tav>
                                        <p:tav tm="100000">
                                          <p:val>
                                            <p:strVal val="#ppt_x"/>
                                          </p:val>
                                        </p:tav>
                                      </p:tavLst>
                                    </p:anim>
                                    <p:anim calcmode="lin" valueType="num">
                                      <p:cBhvr>
                                        <p:cTn id="33" dur="500" fill="hold"/>
                                        <p:tgtEl>
                                          <p:spTgt spid="296"/>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81"/>
                                        </p:tgtEl>
                                        <p:attrNameLst>
                                          <p:attrName>style.visibility</p:attrName>
                                        </p:attrNameLst>
                                      </p:cBhvr>
                                      <p:to>
                                        <p:strVal val="visible"/>
                                      </p:to>
                                    </p:set>
                                    <p:animEffect transition="in" filter="fade">
                                      <p:cBhvr>
                                        <p:cTn id="36" dur="500"/>
                                        <p:tgtEl>
                                          <p:spTgt spid="181"/>
                                        </p:tgtEl>
                                      </p:cBhvr>
                                    </p:animEffect>
                                  </p:childTnLst>
                                </p:cTn>
                              </p:par>
                            </p:childTnLst>
                          </p:cTn>
                        </p:par>
                        <p:par>
                          <p:cTn id="37" fill="hold">
                            <p:stCondLst>
                              <p:cond delay="2500"/>
                            </p:stCondLst>
                            <p:childTnLst>
                              <p:par>
                                <p:cTn id="38" presetID="3" presetClass="entr" presetSubtype="10" fill="hold" grpId="0" nodeType="afterEffect">
                                  <p:stCondLst>
                                    <p:cond delay="0"/>
                                  </p:stCondLst>
                                  <p:childTnLst>
                                    <p:set>
                                      <p:cBhvr>
                                        <p:cTn id="39" dur="1" fill="hold">
                                          <p:stCondLst>
                                            <p:cond delay="0"/>
                                          </p:stCondLst>
                                        </p:cTn>
                                        <p:tgtEl>
                                          <p:spTgt spid="318"/>
                                        </p:tgtEl>
                                        <p:attrNameLst>
                                          <p:attrName>style.visibility</p:attrName>
                                        </p:attrNameLst>
                                      </p:cBhvr>
                                      <p:to>
                                        <p:strVal val="visible"/>
                                      </p:to>
                                    </p:set>
                                    <p:animEffect transition="in" filter="blinds(horizontal)">
                                      <p:cBhvr>
                                        <p:cTn id="40" dur="500"/>
                                        <p:tgtEl>
                                          <p:spTgt spid="318"/>
                                        </p:tgtEl>
                                      </p:cBhvr>
                                    </p:animEffect>
                                  </p:childTnLst>
                                </p:cTn>
                              </p:par>
                              <p:par>
                                <p:cTn id="41" presetID="29" presetClass="entr" presetSubtype="0" fill="hold" nodeType="withEffect">
                                  <p:stCondLst>
                                    <p:cond delay="0"/>
                                  </p:stCondLst>
                                  <p:childTnLst>
                                    <p:set>
                                      <p:cBhvr>
                                        <p:cTn id="42" dur="1" fill="hold">
                                          <p:stCondLst>
                                            <p:cond delay="0"/>
                                          </p:stCondLst>
                                        </p:cTn>
                                        <p:tgtEl>
                                          <p:spTgt spid="311"/>
                                        </p:tgtEl>
                                        <p:attrNameLst>
                                          <p:attrName>style.visibility</p:attrName>
                                        </p:attrNameLst>
                                      </p:cBhvr>
                                      <p:to>
                                        <p:strVal val="visible"/>
                                      </p:to>
                                    </p:set>
                                    <p:anim calcmode="lin" valueType="num">
                                      <p:cBhvr>
                                        <p:cTn id="43" dur="500" fill="hold"/>
                                        <p:tgtEl>
                                          <p:spTgt spid="311"/>
                                        </p:tgtEl>
                                        <p:attrNameLst>
                                          <p:attrName>ppt_x</p:attrName>
                                        </p:attrNameLst>
                                      </p:cBhvr>
                                      <p:tavLst>
                                        <p:tav tm="0">
                                          <p:val>
                                            <p:strVal val="#ppt_x-.2"/>
                                          </p:val>
                                        </p:tav>
                                        <p:tav tm="100000">
                                          <p:val>
                                            <p:strVal val="#ppt_x"/>
                                          </p:val>
                                        </p:tav>
                                      </p:tavLst>
                                    </p:anim>
                                    <p:anim calcmode="lin" valueType="num">
                                      <p:cBhvr>
                                        <p:cTn id="44" dur="500" fill="hold"/>
                                        <p:tgtEl>
                                          <p:spTgt spid="311"/>
                                        </p:tgtEl>
                                        <p:attrNameLst>
                                          <p:attrName>ppt_y</p:attrName>
                                        </p:attrNameLst>
                                      </p:cBhvr>
                                      <p:tavLst>
                                        <p:tav tm="0">
                                          <p:val>
                                            <p:strVal val="#ppt_y"/>
                                          </p:val>
                                        </p:tav>
                                        <p:tav tm="100000">
                                          <p:val>
                                            <p:strVal val="#ppt_y"/>
                                          </p:val>
                                        </p:tav>
                                      </p:tavLst>
                                    </p:anim>
                                    <p:animEffect transition="in" filter="wipe(right)" prLst="gradientSize: 0.1">
                                      <p:cBhvr>
                                        <p:cTn id="45" dur="500"/>
                                        <p:tgtEl>
                                          <p:spTgt spid="311"/>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294"/>
                                        </p:tgtEl>
                                        <p:attrNameLst>
                                          <p:attrName>style.visibility</p:attrName>
                                        </p:attrNameLst>
                                      </p:cBhvr>
                                      <p:to>
                                        <p:strVal val="visible"/>
                                      </p:to>
                                    </p:set>
                                    <p:anim calcmode="lin" valueType="num">
                                      <p:cBhvr>
                                        <p:cTn id="48" dur="500" fill="hold"/>
                                        <p:tgtEl>
                                          <p:spTgt spid="294"/>
                                        </p:tgtEl>
                                        <p:attrNameLst>
                                          <p:attrName>ppt_x</p:attrName>
                                        </p:attrNameLst>
                                      </p:cBhvr>
                                      <p:tavLst>
                                        <p:tav tm="0">
                                          <p:val>
                                            <p:strVal val="#ppt_x-.2"/>
                                          </p:val>
                                        </p:tav>
                                        <p:tav tm="100000">
                                          <p:val>
                                            <p:strVal val="#ppt_x"/>
                                          </p:val>
                                        </p:tav>
                                      </p:tavLst>
                                    </p:anim>
                                    <p:anim calcmode="lin" valueType="num">
                                      <p:cBhvr>
                                        <p:cTn id="49" dur="500" fill="hold"/>
                                        <p:tgtEl>
                                          <p:spTgt spid="294"/>
                                        </p:tgtEl>
                                        <p:attrNameLst>
                                          <p:attrName>ppt_y</p:attrName>
                                        </p:attrNameLst>
                                      </p:cBhvr>
                                      <p:tavLst>
                                        <p:tav tm="0">
                                          <p:val>
                                            <p:strVal val="#ppt_y"/>
                                          </p:val>
                                        </p:tav>
                                        <p:tav tm="100000">
                                          <p:val>
                                            <p:strVal val="#ppt_y"/>
                                          </p:val>
                                        </p:tav>
                                      </p:tavLst>
                                    </p:anim>
                                    <p:animEffect transition="in" filter="wipe(right)" prLst="gradientSize: 0.1">
                                      <p:cBhvr>
                                        <p:cTn id="50" dur="500"/>
                                        <p:tgtEl>
                                          <p:spTgt spid="294"/>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anim calcmode="lin" valueType="num">
                                      <p:cBhvr>
                                        <p:cTn id="53" dur="500" fill="hold"/>
                                        <p:tgtEl>
                                          <p:spTgt spid="149"/>
                                        </p:tgtEl>
                                        <p:attrNameLst>
                                          <p:attrName>ppt_x</p:attrName>
                                        </p:attrNameLst>
                                      </p:cBhvr>
                                      <p:tavLst>
                                        <p:tav tm="0">
                                          <p:val>
                                            <p:strVal val="#ppt_x-.2"/>
                                          </p:val>
                                        </p:tav>
                                        <p:tav tm="100000">
                                          <p:val>
                                            <p:strVal val="#ppt_x"/>
                                          </p:val>
                                        </p:tav>
                                      </p:tavLst>
                                    </p:anim>
                                    <p:anim calcmode="lin" valueType="num">
                                      <p:cBhvr>
                                        <p:cTn id="54" dur="500" fill="hold"/>
                                        <p:tgtEl>
                                          <p:spTgt spid="149"/>
                                        </p:tgtEl>
                                        <p:attrNameLst>
                                          <p:attrName>ppt_y</p:attrName>
                                        </p:attrNameLst>
                                      </p:cBhvr>
                                      <p:tavLst>
                                        <p:tav tm="0">
                                          <p:val>
                                            <p:strVal val="#ppt_y"/>
                                          </p:val>
                                        </p:tav>
                                        <p:tav tm="100000">
                                          <p:val>
                                            <p:strVal val="#ppt_y"/>
                                          </p:val>
                                        </p:tav>
                                      </p:tavLst>
                                    </p:anim>
                                    <p:animEffect transition="in" filter="wipe(right)" prLst="gradientSize: 0.1">
                                      <p:cBhvr>
                                        <p:cTn id="55" dur="500"/>
                                        <p:tgtEl>
                                          <p:spTgt spid="149"/>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p:cTn id="58" dur="500" fill="hold"/>
                                        <p:tgtEl>
                                          <p:spTgt spid="150"/>
                                        </p:tgtEl>
                                        <p:attrNameLst>
                                          <p:attrName>ppt_x</p:attrName>
                                        </p:attrNameLst>
                                      </p:cBhvr>
                                      <p:tavLst>
                                        <p:tav tm="0">
                                          <p:val>
                                            <p:strVal val="#ppt_x-.2"/>
                                          </p:val>
                                        </p:tav>
                                        <p:tav tm="100000">
                                          <p:val>
                                            <p:strVal val="#ppt_x"/>
                                          </p:val>
                                        </p:tav>
                                      </p:tavLst>
                                    </p:anim>
                                    <p:anim calcmode="lin" valueType="num">
                                      <p:cBhvr>
                                        <p:cTn id="59" dur="500" fill="hold"/>
                                        <p:tgtEl>
                                          <p:spTgt spid="150"/>
                                        </p:tgtEl>
                                        <p:attrNameLst>
                                          <p:attrName>ppt_y</p:attrName>
                                        </p:attrNameLst>
                                      </p:cBhvr>
                                      <p:tavLst>
                                        <p:tav tm="0">
                                          <p:val>
                                            <p:strVal val="#ppt_y"/>
                                          </p:val>
                                        </p:tav>
                                        <p:tav tm="100000">
                                          <p:val>
                                            <p:strVal val="#ppt_y"/>
                                          </p:val>
                                        </p:tav>
                                      </p:tavLst>
                                    </p:anim>
                                    <p:animEffect transition="in" filter="wipe(right)" prLst="gradientSize: 0.1">
                                      <p:cBhvr>
                                        <p:cTn id="60" dur="500"/>
                                        <p:tgtEl>
                                          <p:spTgt spid="150"/>
                                        </p:tgtEl>
                                      </p:cBhvr>
                                    </p:animEffect>
                                  </p:childTnLst>
                                </p:cTn>
                              </p:par>
                            </p:childTnLst>
                          </p:cTn>
                        </p:par>
                        <p:par>
                          <p:cTn id="61" fill="hold">
                            <p:stCondLst>
                              <p:cond delay="3000"/>
                            </p:stCondLst>
                            <p:childTnLst>
                              <p:par>
                                <p:cTn id="62" presetID="3" presetClass="entr" presetSubtype="10" fill="hold" grpId="0" nodeType="afterEffect">
                                  <p:stCondLst>
                                    <p:cond delay="0"/>
                                  </p:stCondLst>
                                  <p:childTnLst>
                                    <p:set>
                                      <p:cBhvr>
                                        <p:cTn id="63" dur="1" fill="hold">
                                          <p:stCondLst>
                                            <p:cond delay="0"/>
                                          </p:stCondLst>
                                        </p:cTn>
                                        <p:tgtEl>
                                          <p:spTgt spid="314"/>
                                        </p:tgtEl>
                                        <p:attrNameLst>
                                          <p:attrName>style.visibility</p:attrName>
                                        </p:attrNameLst>
                                      </p:cBhvr>
                                      <p:to>
                                        <p:strVal val="visible"/>
                                      </p:to>
                                    </p:set>
                                    <p:animEffect transition="in" filter="blinds(horizontal)">
                                      <p:cBhvr>
                                        <p:cTn id="64" dur="500"/>
                                        <p:tgtEl>
                                          <p:spTgt spid="314"/>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293"/>
                                        </p:tgtEl>
                                        <p:attrNameLst>
                                          <p:attrName>style.visibility</p:attrName>
                                        </p:attrNameLst>
                                      </p:cBhvr>
                                      <p:to>
                                        <p:strVal val="visible"/>
                                      </p:to>
                                    </p:set>
                                    <p:animEffect transition="in" filter="fade">
                                      <p:cBhvr>
                                        <p:cTn id="67" dur="500"/>
                                        <p:tgtEl>
                                          <p:spTgt spid="293"/>
                                        </p:tgtEl>
                                      </p:cBhvr>
                                    </p:animEffect>
                                    <p:anim calcmode="lin" valueType="num">
                                      <p:cBhvr>
                                        <p:cTn id="68" dur="500" fill="hold"/>
                                        <p:tgtEl>
                                          <p:spTgt spid="293"/>
                                        </p:tgtEl>
                                        <p:attrNameLst>
                                          <p:attrName>ppt_x</p:attrName>
                                        </p:attrNameLst>
                                      </p:cBhvr>
                                      <p:tavLst>
                                        <p:tav tm="0">
                                          <p:val>
                                            <p:strVal val="#ppt_x"/>
                                          </p:val>
                                        </p:tav>
                                        <p:tav tm="100000">
                                          <p:val>
                                            <p:strVal val="#ppt_x"/>
                                          </p:val>
                                        </p:tav>
                                      </p:tavLst>
                                    </p:anim>
                                    <p:anim calcmode="lin" valueType="num">
                                      <p:cBhvr>
                                        <p:cTn id="69" dur="500" fill="hold"/>
                                        <p:tgtEl>
                                          <p:spTgt spid="293"/>
                                        </p:tgtEl>
                                        <p:attrNameLst>
                                          <p:attrName>ppt_y</p:attrName>
                                        </p:attrNameLst>
                                      </p:cBhvr>
                                      <p:tavLst>
                                        <p:tav tm="0">
                                          <p:val>
                                            <p:strVal val="#ppt_y-.1"/>
                                          </p:val>
                                        </p:tav>
                                        <p:tav tm="100000">
                                          <p:val>
                                            <p:strVal val="#ppt_y"/>
                                          </p:val>
                                        </p:tav>
                                      </p:tavLst>
                                    </p:anim>
                                  </p:childTnLst>
                                </p:cTn>
                              </p:par>
                              <p:par>
                                <p:cTn id="70" presetID="29" presetClass="entr" presetSubtype="0" fill="hold" nodeType="withEffect">
                                  <p:stCondLst>
                                    <p:cond delay="0"/>
                                  </p:stCondLst>
                                  <p:childTnLst>
                                    <p:set>
                                      <p:cBhvr>
                                        <p:cTn id="71" dur="1" fill="hold">
                                          <p:stCondLst>
                                            <p:cond delay="0"/>
                                          </p:stCondLst>
                                        </p:cTn>
                                        <p:tgtEl>
                                          <p:spTgt spid="307"/>
                                        </p:tgtEl>
                                        <p:attrNameLst>
                                          <p:attrName>style.visibility</p:attrName>
                                        </p:attrNameLst>
                                      </p:cBhvr>
                                      <p:to>
                                        <p:strVal val="visible"/>
                                      </p:to>
                                    </p:set>
                                    <p:anim calcmode="lin" valueType="num">
                                      <p:cBhvr>
                                        <p:cTn id="72" dur="500" fill="hold"/>
                                        <p:tgtEl>
                                          <p:spTgt spid="307"/>
                                        </p:tgtEl>
                                        <p:attrNameLst>
                                          <p:attrName>ppt_x</p:attrName>
                                        </p:attrNameLst>
                                      </p:cBhvr>
                                      <p:tavLst>
                                        <p:tav tm="0">
                                          <p:val>
                                            <p:strVal val="#ppt_x-.2"/>
                                          </p:val>
                                        </p:tav>
                                        <p:tav tm="100000">
                                          <p:val>
                                            <p:strVal val="#ppt_x"/>
                                          </p:val>
                                        </p:tav>
                                      </p:tavLst>
                                    </p:anim>
                                    <p:anim calcmode="lin" valueType="num">
                                      <p:cBhvr>
                                        <p:cTn id="73" dur="500" fill="hold"/>
                                        <p:tgtEl>
                                          <p:spTgt spid="307"/>
                                        </p:tgtEl>
                                        <p:attrNameLst>
                                          <p:attrName>ppt_y</p:attrName>
                                        </p:attrNameLst>
                                      </p:cBhvr>
                                      <p:tavLst>
                                        <p:tav tm="0">
                                          <p:val>
                                            <p:strVal val="#ppt_y"/>
                                          </p:val>
                                        </p:tav>
                                        <p:tav tm="100000">
                                          <p:val>
                                            <p:strVal val="#ppt_y"/>
                                          </p:val>
                                        </p:tav>
                                      </p:tavLst>
                                    </p:anim>
                                    <p:animEffect transition="in" filter="wipe(right)" prLst="gradientSize: 0.1">
                                      <p:cBhvr>
                                        <p:cTn id="74"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93" grpId="0" animBg="1"/>
      <p:bldP spid="294" grpId="0" animBg="1"/>
      <p:bldP spid="295" grpId="0"/>
      <p:bldP spid="310" grpId="0" animBg="1"/>
      <p:bldP spid="314" grpId="0" animBg="1"/>
      <p:bldP spid="318" grpId="0" animBg="1"/>
      <p:bldP spid="149" grpId="0" animBg="1"/>
      <p:bldP spid="1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42976" y="314308"/>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中国港湾人才队伍发展目标</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49" name="组合 48"/>
          <p:cNvGrpSpPr/>
          <p:nvPr/>
        </p:nvGrpSpPr>
        <p:grpSpPr>
          <a:xfrm>
            <a:off x="1215973" y="2744750"/>
            <a:ext cx="2214563" cy="2106612"/>
            <a:chOff x="1120749" y="3144830"/>
            <a:chExt cx="2214563" cy="2106612"/>
          </a:xfrm>
        </p:grpSpPr>
        <p:sp>
          <p:nvSpPr>
            <p:cNvPr id="50" name="Line 135"/>
            <p:cNvSpPr>
              <a:spLocks noChangeShapeType="1"/>
            </p:cNvSpPr>
            <p:nvPr/>
          </p:nvSpPr>
          <p:spPr bwMode="black">
            <a:xfrm flipV="1">
              <a:off x="1120749" y="3460742"/>
              <a:ext cx="0" cy="1790700"/>
            </a:xfrm>
            <a:prstGeom prst="line">
              <a:avLst/>
            </a:prstGeom>
            <a:noFill/>
            <a:ln w="19050" cap="rnd">
              <a:solidFill>
                <a:srgbClr val="00B050"/>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Text" lastClr="000000"/>
                </a:solidFill>
                <a:effectLst/>
                <a:uLnTx/>
                <a:uFillTx/>
              </a:endParaRPr>
            </a:p>
          </p:txBody>
        </p:sp>
        <p:sp>
          <p:nvSpPr>
            <p:cNvPr id="51" name="Line 136"/>
            <p:cNvSpPr>
              <a:spLocks noChangeShapeType="1"/>
            </p:cNvSpPr>
            <p:nvPr/>
          </p:nvSpPr>
          <p:spPr bwMode="black">
            <a:xfrm flipV="1">
              <a:off x="3335312" y="3144830"/>
              <a:ext cx="0" cy="2106612"/>
            </a:xfrm>
            <a:prstGeom prst="line">
              <a:avLst/>
            </a:prstGeom>
            <a:noFill/>
            <a:ln w="19050" cap="rnd">
              <a:solidFill>
                <a:srgbClr val="00B050"/>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Text" lastClr="000000"/>
                </a:solidFill>
                <a:effectLst/>
                <a:uLnTx/>
                <a:uFillTx/>
              </a:endParaRPr>
            </a:p>
          </p:txBody>
        </p:sp>
      </p:grpSp>
      <p:sp>
        <p:nvSpPr>
          <p:cNvPr id="52" name="Line 137"/>
          <p:cNvSpPr>
            <a:spLocks noChangeShapeType="1"/>
          </p:cNvSpPr>
          <p:nvPr/>
        </p:nvSpPr>
        <p:spPr bwMode="black">
          <a:xfrm flipV="1">
            <a:off x="5630811" y="2316125"/>
            <a:ext cx="0" cy="2535237"/>
          </a:xfrm>
          <a:prstGeom prst="line">
            <a:avLst/>
          </a:prstGeom>
          <a:noFill/>
          <a:ln w="19050" cap="rnd">
            <a:solidFill>
              <a:srgbClr val="00B050"/>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Text" lastClr="000000"/>
              </a:solidFill>
              <a:effectLst/>
              <a:uLnTx/>
              <a:uFillTx/>
            </a:endParaRPr>
          </a:p>
        </p:txBody>
      </p:sp>
      <p:sp>
        <p:nvSpPr>
          <p:cNvPr id="53" name="Line 138"/>
          <p:cNvSpPr>
            <a:spLocks noChangeShapeType="1"/>
          </p:cNvSpPr>
          <p:nvPr/>
        </p:nvSpPr>
        <p:spPr bwMode="black">
          <a:xfrm flipV="1">
            <a:off x="7756499" y="1957350"/>
            <a:ext cx="0" cy="2894012"/>
          </a:xfrm>
          <a:prstGeom prst="line">
            <a:avLst/>
          </a:prstGeom>
          <a:noFill/>
          <a:ln w="19050" cap="rnd">
            <a:solidFill>
              <a:srgbClr val="00B050"/>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Text" lastClr="000000"/>
              </a:solidFill>
              <a:effectLst/>
              <a:uLnTx/>
              <a:uFillTx/>
            </a:endParaRPr>
          </a:p>
        </p:txBody>
      </p:sp>
      <p:grpSp>
        <p:nvGrpSpPr>
          <p:cNvPr id="54" name="组合 53"/>
          <p:cNvGrpSpPr/>
          <p:nvPr/>
        </p:nvGrpSpPr>
        <p:grpSpPr>
          <a:xfrm>
            <a:off x="1215973" y="4198901"/>
            <a:ext cx="2208213" cy="652461"/>
            <a:chOff x="1120749" y="4598981"/>
            <a:chExt cx="2208213" cy="652461"/>
          </a:xfrm>
        </p:grpSpPr>
        <p:sp>
          <p:nvSpPr>
            <p:cNvPr id="55" name="AutoShape 139"/>
            <p:cNvSpPr>
              <a:spLocks noChangeArrowheads="1"/>
            </p:cNvSpPr>
            <p:nvPr/>
          </p:nvSpPr>
          <p:spPr bwMode="gray">
            <a:xfrm>
              <a:off x="1120749" y="4598981"/>
              <a:ext cx="2208213" cy="652461"/>
            </a:xfrm>
            <a:prstGeom prst="bevel">
              <a:avLst>
                <a:gd name="adj" fmla="val 5903"/>
              </a:avLst>
            </a:prstGeom>
            <a:solidFill>
              <a:srgbClr val="19426B">
                <a:lumMod val="75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Text Box 145"/>
            <p:cNvSpPr txBox="1">
              <a:spLocks noChangeArrowheads="1"/>
            </p:cNvSpPr>
            <p:nvPr/>
          </p:nvSpPr>
          <p:spPr bwMode="white">
            <a:xfrm>
              <a:off x="1336649" y="4707418"/>
              <a:ext cx="1719263" cy="534505"/>
            </a:xfrm>
            <a:prstGeom prst="rect">
              <a:avLst/>
            </a:prstGeom>
            <a:noFill/>
            <a:ln w="9525">
              <a:noFill/>
              <a:miter lim="800000"/>
              <a:headEnd/>
              <a:tailEnd/>
            </a:ln>
            <a:effectLst>
              <a:outerShdw dist="17961" dir="2700000" algn="ctr" rotWithShape="0">
                <a:srgbClr val="000000">
                  <a:alpha val="30000"/>
                </a:srgbClr>
              </a:outerShdw>
            </a:effectLst>
          </p:spPr>
          <p:txBody>
            <a:bodyPr>
              <a:spAutoFit/>
            </a:bodyPr>
            <a:lstStyle/>
            <a:p>
              <a:pPr marL="0" marR="0" lvl="0" indent="0" algn="ctr" defTabSz="914400" eaLnBrk="1" fontAlgn="auto" latinLnBrk="0" hangingPunct="1">
                <a:lnSpc>
                  <a:spcPts val="1300"/>
                </a:lnSpc>
                <a:spcBef>
                  <a:spcPct val="5000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全球从业人员</a:t>
              </a:r>
              <a:endParaRPr kumimoji="0" lang="en-US" altLang="zh-CN"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ts val="1300"/>
                </a:lnSpc>
                <a:spcBef>
                  <a:spcPct val="5000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6000-7000</a:t>
              </a:r>
              <a:r>
                <a:rPr kumimoji="0" lang="zh-CN" altLang="en-US"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人</a:t>
              </a:r>
              <a:endParaRPr kumimoji="0" lang="en-US" altLang="zh-CN"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p:txBody>
        </p:sp>
      </p:grpSp>
      <p:grpSp>
        <p:nvGrpSpPr>
          <p:cNvPr id="57" name="组合 56"/>
          <p:cNvGrpSpPr/>
          <p:nvPr/>
        </p:nvGrpSpPr>
        <p:grpSpPr>
          <a:xfrm>
            <a:off x="881010" y="5331313"/>
            <a:ext cx="7500990" cy="769441"/>
            <a:chOff x="785786" y="5731393"/>
            <a:chExt cx="7500990" cy="769441"/>
          </a:xfrm>
        </p:grpSpPr>
        <p:sp>
          <p:nvSpPr>
            <p:cNvPr id="58" name="AutoShape 123"/>
            <p:cNvSpPr>
              <a:spLocks noChangeArrowheads="1"/>
            </p:cNvSpPr>
            <p:nvPr/>
          </p:nvSpPr>
          <p:spPr bwMode="gray">
            <a:xfrm>
              <a:off x="785786" y="5735629"/>
              <a:ext cx="7500990" cy="720739"/>
            </a:xfrm>
            <a:prstGeom prst="roundRect">
              <a:avLst>
                <a:gd name="adj" fmla="val 27917"/>
              </a:avLst>
            </a:prstGeom>
            <a:solidFill>
              <a:srgbClr val="35C9C2">
                <a:lumMod val="50000"/>
              </a:srgbClr>
            </a:solidFill>
            <a:ln w="9525">
              <a:noFill/>
              <a:round/>
              <a:headEnd/>
              <a:tailEnd/>
            </a:ln>
            <a:effectLst>
              <a:outerShdw dist="25400" dir="54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Rectangle 146"/>
            <p:cNvSpPr>
              <a:spLocks noChangeArrowheads="1"/>
            </p:cNvSpPr>
            <p:nvPr/>
          </p:nvSpPr>
          <p:spPr bwMode="white">
            <a:xfrm>
              <a:off x="857224" y="5731393"/>
              <a:ext cx="7429552" cy="769441"/>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Arial" pitchFamily="34" charset="0"/>
                </a:rPr>
                <a:t>人才结构：</a:t>
              </a:r>
              <a:r>
                <a:rPr kumimoji="0" lang="zh-CN" altLang="en-US"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商务技术、设计咨询、综合管理、金融财务人员比例</a:t>
              </a:r>
              <a:endParaRPr kumimoji="0" lang="en-US" altLang="zh-CN"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Arial" pitchFamily="34" charset="0"/>
                </a:rPr>
                <a:t>65:5:15:15</a:t>
              </a:r>
              <a:endParaRPr kumimoji="0" lang="en-US" altLang="zh-CN" sz="24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Arial" pitchFamily="34" charset="0"/>
              </a:endParaRPr>
            </a:p>
          </p:txBody>
        </p:sp>
      </p:grpSp>
      <p:grpSp>
        <p:nvGrpSpPr>
          <p:cNvPr id="60" name="Group 129"/>
          <p:cNvGrpSpPr>
            <a:grpSpLocks/>
          </p:cNvGrpSpPr>
          <p:nvPr/>
        </p:nvGrpSpPr>
        <p:grpSpPr bwMode="auto">
          <a:xfrm>
            <a:off x="952448" y="4762462"/>
            <a:ext cx="7354888" cy="519113"/>
            <a:chOff x="399" y="2820"/>
            <a:chExt cx="4929" cy="348"/>
          </a:xfrm>
        </p:grpSpPr>
        <p:sp>
          <p:nvSpPr>
            <p:cNvPr id="61" name="AutoShape 130"/>
            <p:cNvSpPr>
              <a:spLocks noChangeArrowheads="1"/>
            </p:cNvSpPr>
            <p:nvPr/>
          </p:nvSpPr>
          <p:spPr bwMode="gray">
            <a:xfrm>
              <a:off x="399" y="2905"/>
              <a:ext cx="218" cy="175"/>
            </a:xfrm>
            <a:prstGeom prst="roundRect">
              <a:avLst>
                <a:gd name="adj" fmla="val 29069"/>
              </a:avLst>
            </a:prstGeom>
            <a:solidFill>
              <a:srgbClr val="808080"/>
            </a:solidFill>
            <a:ln w="9525">
              <a:noFill/>
              <a:round/>
              <a:headEnd/>
              <a:tailEnd/>
            </a:ln>
            <a:effectLst>
              <a:outerShdw dist="35921" dir="2700000" algn="ctr" rotWithShape="0">
                <a:srgbClr val="B2B2B2"/>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AutoShape 131"/>
            <p:cNvSpPr>
              <a:spLocks noChangeArrowheads="1"/>
            </p:cNvSpPr>
            <p:nvPr/>
          </p:nvSpPr>
          <p:spPr bwMode="gray">
            <a:xfrm>
              <a:off x="480" y="2820"/>
              <a:ext cx="4848" cy="348"/>
            </a:xfrm>
            <a:prstGeom prst="rightArrow">
              <a:avLst>
                <a:gd name="adj1" fmla="val 50000"/>
                <a:gd name="adj2" fmla="val 63206"/>
              </a:avLst>
            </a:prstGeom>
            <a:solidFill>
              <a:srgbClr val="808080"/>
            </a:solidFill>
            <a:ln w="9525">
              <a:noFill/>
              <a:miter lim="800000"/>
              <a:headEnd/>
              <a:tailEnd/>
            </a:ln>
            <a:effectLst>
              <a:outerShdw dist="35921" dir="2700000" algn="ctr" rotWithShape="0">
                <a:srgbClr val="B2B2B2"/>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3" name="组合 62"/>
          <p:cNvGrpSpPr/>
          <p:nvPr/>
        </p:nvGrpSpPr>
        <p:grpSpPr>
          <a:xfrm>
            <a:off x="1471538" y="4851362"/>
            <a:ext cx="1844684" cy="307777"/>
            <a:chOff x="1376314" y="5251442"/>
            <a:chExt cx="1844684" cy="307777"/>
          </a:xfrm>
        </p:grpSpPr>
        <p:sp>
          <p:nvSpPr>
            <p:cNvPr id="64" name="Text Box 132"/>
            <p:cNvSpPr txBox="1">
              <a:spLocks noChangeArrowheads="1"/>
            </p:cNvSpPr>
            <p:nvPr/>
          </p:nvSpPr>
          <p:spPr bwMode="gray">
            <a:xfrm>
              <a:off x="1376314" y="5251442"/>
              <a:ext cx="915990" cy="307777"/>
            </a:xfrm>
            <a:prstGeom prst="rect">
              <a:avLst/>
            </a:prstGeom>
            <a:noFill/>
            <a:ln w="9525">
              <a:noFill/>
              <a:miter lim="800000"/>
              <a:headEnd/>
              <a:tailEnd/>
            </a:ln>
            <a:effectLst/>
          </p:spPr>
          <p:txBody>
            <a:bodyPr wrap="square">
              <a:spAutoFit/>
            </a:bodyPr>
            <a:lstStyle/>
            <a:p>
              <a:pPr algn="ctr">
                <a:spcBef>
                  <a:spcPct val="50000"/>
                </a:spcBef>
              </a:pPr>
              <a:r>
                <a:rPr lang="en-US" altLang="zh-CN" sz="1400" b="1" dirty="0" smtClean="0">
                  <a:solidFill>
                    <a:srgbClr val="FFFF00"/>
                  </a:solidFill>
                  <a:latin typeface="微软雅黑" pitchFamily="34" charset="-122"/>
                  <a:ea typeface="微软雅黑" pitchFamily="34" charset="-122"/>
                  <a:cs typeface="Arial" pitchFamily="34" charset="0"/>
                </a:rPr>
                <a:t>2011</a:t>
              </a:r>
              <a:r>
                <a:rPr lang="zh-CN" altLang="en-US" sz="1400" b="1" dirty="0" smtClean="0">
                  <a:solidFill>
                    <a:srgbClr val="FFFF00"/>
                  </a:solidFill>
                  <a:latin typeface="微软雅黑" pitchFamily="34" charset="-122"/>
                  <a:ea typeface="微软雅黑" pitchFamily="34" charset="-122"/>
                  <a:cs typeface="Arial" pitchFamily="34" charset="0"/>
                </a:rPr>
                <a:t>年</a:t>
              </a:r>
              <a:endParaRPr lang="en-US" altLang="zh-CN" sz="1400" b="1" dirty="0">
                <a:solidFill>
                  <a:srgbClr val="FFFF00"/>
                </a:solidFill>
                <a:latin typeface="微软雅黑" pitchFamily="34" charset="-122"/>
                <a:ea typeface="微软雅黑" pitchFamily="34" charset="-122"/>
                <a:cs typeface="Arial" pitchFamily="34" charset="0"/>
              </a:endParaRPr>
            </a:p>
          </p:txBody>
        </p:sp>
        <p:sp>
          <p:nvSpPr>
            <p:cNvPr id="65" name="Text Box 132"/>
            <p:cNvSpPr txBox="1">
              <a:spLocks noChangeArrowheads="1"/>
            </p:cNvSpPr>
            <p:nvPr/>
          </p:nvSpPr>
          <p:spPr bwMode="gray">
            <a:xfrm>
              <a:off x="2376446" y="5251442"/>
              <a:ext cx="844552" cy="307777"/>
            </a:xfrm>
            <a:prstGeom prst="rect">
              <a:avLst/>
            </a:prstGeom>
            <a:noFill/>
            <a:ln w="9525">
              <a:noFill/>
              <a:miter lim="800000"/>
              <a:headEnd/>
              <a:tailEnd/>
            </a:ln>
            <a:effectLst/>
          </p:spPr>
          <p:txBody>
            <a:bodyPr wrap="square">
              <a:spAutoFit/>
            </a:bodyPr>
            <a:lstStyle/>
            <a:p>
              <a:pPr algn="ctr">
                <a:spcBef>
                  <a:spcPct val="50000"/>
                </a:spcBef>
              </a:pPr>
              <a:r>
                <a:rPr lang="en-US" altLang="zh-CN" sz="1400" b="1" dirty="0" smtClean="0">
                  <a:solidFill>
                    <a:srgbClr val="FFFF00"/>
                  </a:solidFill>
                  <a:latin typeface="微软雅黑" pitchFamily="34" charset="-122"/>
                  <a:ea typeface="微软雅黑" pitchFamily="34" charset="-122"/>
                  <a:cs typeface="Arial" pitchFamily="34" charset="0"/>
                </a:rPr>
                <a:t>2012</a:t>
              </a:r>
              <a:r>
                <a:rPr lang="zh-CN" altLang="en-US" sz="1400" b="1" dirty="0" smtClean="0">
                  <a:solidFill>
                    <a:srgbClr val="FFFF00"/>
                  </a:solidFill>
                  <a:latin typeface="微软雅黑" pitchFamily="34" charset="-122"/>
                  <a:ea typeface="微软雅黑" pitchFamily="34" charset="-122"/>
                  <a:cs typeface="Arial" pitchFamily="34" charset="0"/>
                </a:rPr>
                <a:t>年</a:t>
              </a:r>
              <a:endParaRPr lang="en-US" altLang="zh-CN" sz="1400" b="1" dirty="0">
                <a:solidFill>
                  <a:srgbClr val="FFFF00"/>
                </a:solidFill>
                <a:latin typeface="微软雅黑" pitchFamily="34" charset="-122"/>
                <a:ea typeface="微软雅黑" pitchFamily="34" charset="-122"/>
                <a:cs typeface="Arial" pitchFamily="34" charset="0"/>
              </a:endParaRPr>
            </a:p>
          </p:txBody>
        </p:sp>
      </p:grpSp>
      <p:grpSp>
        <p:nvGrpSpPr>
          <p:cNvPr id="66" name="组合 65"/>
          <p:cNvGrpSpPr/>
          <p:nvPr/>
        </p:nvGrpSpPr>
        <p:grpSpPr>
          <a:xfrm>
            <a:off x="3686116" y="4851362"/>
            <a:ext cx="1773246" cy="307777"/>
            <a:chOff x="3590892" y="5251442"/>
            <a:chExt cx="1773246" cy="307777"/>
          </a:xfrm>
        </p:grpSpPr>
        <p:sp>
          <p:nvSpPr>
            <p:cNvPr id="67" name="Text Box 132"/>
            <p:cNvSpPr txBox="1">
              <a:spLocks noChangeArrowheads="1"/>
            </p:cNvSpPr>
            <p:nvPr/>
          </p:nvSpPr>
          <p:spPr bwMode="gray">
            <a:xfrm>
              <a:off x="3590892" y="5251442"/>
              <a:ext cx="844552" cy="307777"/>
            </a:xfrm>
            <a:prstGeom prst="rect">
              <a:avLst/>
            </a:prstGeom>
            <a:noFill/>
            <a:ln w="9525">
              <a:noFill/>
              <a:miter lim="800000"/>
              <a:headEnd/>
              <a:tailEnd/>
            </a:ln>
            <a:effectLst/>
          </p:spPr>
          <p:txBody>
            <a:bodyPr wrap="square">
              <a:spAutoFit/>
            </a:bodyPr>
            <a:lstStyle/>
            <a:p>
              <a:pPr algn="ctr">
                <a:spcBef>
                  <a:spcPct val="50000"/>
                </a:spcBef>
              </a:pPr>
              <a:r>
                <a:rPr lang="en-US" altLang="zh-CN" sz="1400" b="1" dirty="0" smtClean="0">
                  <a:solidFill>
                    <a:srgbClr val="FFFF00"/>
                  </a:solidFill>
                  <a:latin typeface="微软雅黑" pitchFamily="34" charset="-122"/>
                  <a:ea typeface="微软雅黑" pitchFamily="34" charset="-122"/>
                  <a:cs typeface="Arial" pitchFamily="34" charset="0"/>
                </a:rPr>
                <a:t>2013</a:t>
              </a:r>
              <a:r>
                <a:rPr lang="zh-CN" altLang="en-US" sz="1400" b="1" dirty="0" smtClean="0">
                  <a:solidFill>
                    <a:srgbClr val="FFFF00"/>
                  </a:solidFill>
                  <a:latin typeface="微软雅黑" pitchFamily="34" charset="-122"/>
                  <a:ea typeface="微软雅黑" pitchFamily="34" charset="-122"/>
                  <a:cs typeface="Arial" pitchFamily="34" charset="0"/>
                </a:rPr>
                <a:t>年</a:t>
              </a:r>
              <a:endParaRPr lang="en-US" altLang="zh-CN" sz="1400" b="1" dirty="0">
                <a:solidFill>
                  <a:srgbClr val="FFFF00"/>
                </a:solidFill>
                <a:latin typeface="微软雅黑" pitchFamily="34" charset="-122"/>
                <a:ea typeface="微软雅黑" pitchFamily="34" charset="-122"/>
                <a:cs typeface="Arial" pitchFamily="34" charset="0"/>
              </a:endParaRPr>
            </a:p>
          </p:txBody>
        </p:sp>
        <p:sp>
          <p:nvSpPr>
            <p:cNvPr id="68" name="Text Box 132"/>
            <p:cNvSpPr txBox="1">
              <a:spLocks noChangeArrowheads="1"/>
            </p:cNvSpPr>
            <p:nvPr/>
          </p:nvSpPr>
          <p:spPr bwMode="gray">
            <a:xfrm>
              <a:off x="4519586" y="5251442"/>
              <a:ext cx="844552" cy="307777"/>
            </a:xfrm>
            <a:prstGeom prst="rect">
              <a:avLst/>
            </a:prstGeom>
            <a:noFill/>
            <a:ln w="9525">
              <a:noFill/>
              <a:miter lim="800000"/>
              <a:headEnd/>
              <a:tailEnd/>
            </a:ln>
            <a:effectLst/>
          </p:spPr>
          <p:txBody>
            <a:bodyPr wrap="square">
              <a:spAutoFit/>
            </a:bodyPr>
            <a:lstStyle/>
            <a:p>
              <a:pPr algn="ctr">
                <a:spcBef>
                  <a:spcPct val="50000"/>
                </a:spcBef>
              </a:pPr>
              <a:r>
                <a:rPr lang="en-US" altLang="zh-CN" sz="1400" b="1" dirty="0" smtClean="0">
                  <a:solidFill>
                    <a:srgbClr val="FFFF00"/>
                  </a:solidFill>
                  <a:latin typeface="微软雅黑" pitchFamily="34" charset="-122"/>
                  <a:ea typeface="微软雅黑" pitchFamily="34" charset="-122"/>
                  <a:cs typeface="Arial" pitchFamily="34" charset="0"/>
                </a:rPr>
                <a:t>2014</a:t>
              </a:r>
              <a:r>
                <a:rPr lang="zh-CN" altLang="en-US" sz="1400" b="1" dirty="0" smtClean="0">
                  <a:solidFill>
                    <a:srgbClr val="FFFF00"/>
                  </a:solidFill>
                  <a:latin typeface="微软雅黑" pitchFamily="34" charset="-122"/>
                  <a:ea typeface="微软雅黑" pitchFamily="34" charset="-122"/>
                  <a:cs typeface="Arial" pitchFamily="34" charset="0"/>
                </a:rPr>
                <a:t>年</a:t>
              </a:r>
              <a:endParaRPr lang="en-US" altLang="zh-CN" sz="1400" b="1" dirty="0">
                <a:solidFill>
                  <a:srgbClr val="FFFF00"/>
                </a:solidFill>
                <a:latin typeface="微软雅黑" pitchFamily="34" charset="-122"/>
                <a:ea typeface="微软雅黑" pitchFamily="34" charset="-122"/>
                <a:cs typeface="Arial" pitchFamily="34" charset="0"/>
              </a:endParaRPr>
            </a:p>
          </p:txBody>
        </p:sp>
      </p:grpSp>
      <p:sp>
        <p:nvSpPr>
          <p:cNvPr id="69" name="Text Box 132"/>
          <p:cNvSpPr txBox="1">
            <a:spLocks noChangeArrowheads="1"/>
          </p:cNvSpPr>
          <p:nvPr/>
        </p:nvSpPr>
        <p:spPr bwMode="gray">
          <a:xfrm>
            <a:off x="6400760" y="4851362"/>
            <a:ext cx="844552" cy="307777"/>
          </a:xfrm>
          <a:prstGeom prst="rect">
            <a:avLst/>
          </a:prstGeom>
          <a:noFill/>
          <a:ln w="9525">
            <a:noFill/>
            <a:miter lim="800000"/>
            <a:headEnd/>
            <a:tailEnd/>
          </a:ln>
          <a:effectLst/>
        </p:spPr>
        <p:txBody>
          <a:bodyPr wrap="square">
            <a:spAutoFit/>
          </a:bodyPr>
          <a:lstStyle/>
          <a:p>
            <a:pPr algn="ctr">
              <a:spcBef>
                <a:spcPct val="50000"/>
              </a:spcBef>
            </a:pPr>
            <a:r>
              <a:rPr lang="en-US" altLang="zh-CN" sz="1400" b="1" dirty="0" smtClean="0">
                <a:solidFill>
                  <a:srgbClr val="FFFF00"/>
                </a:solidFill>
                <a:latin typeface="微软雅黑" pitchFamily="34" charset="-122"/>
                <a:ea typeface="微软雅黑" pitchFamily="34" charset="-122"/>
                <a:cs typeface="Arial" pitchFamily="34" charset="0"/>
              </a:rPr>
              <a:t>2015</a:t>
            </a:r>
            <a:r>
              <a:rPr lang="zh-CN" altLang="en-US" sz="1400" b="1" dirty="0" smtClean="0">
                <a:solidFill>
                  <a:srgbClr val="FFFF00"/>
                </a:solidFill>
                <a:latin typeface="微软雅黑" pitchFamily="34" charset="-122"/>
                <a:ea typeface="微软雅黑" pitchFamily="34" charset="-122"/>
                <a:cs typeface="Arial" pitchFamily="34" charset="0"/>
              </a:rPr>
              <a:t>年</a:t>
            </a:r>
            <a:endParaRPr lang="en-US" altLang="zh-CN" sz="1400" b="1" dirty="0">
              <a:solidFill>
                <a:srgbClr val="FFFF00"/>
              </a:solidFill>
              <a:latin typeface="微软雅黑" pitchFamily="34" charset="-122"/>
              <a:ea typeface="微软雅黑" pitchFamily="34" charset="-122"/>
              <a:cs typeface="Arial" pitchFamily="34" charset="0"/>
            </a:endParaRPr>
          </a:p>
        </p:txBody>
      </p:sp>
      <p:grpSp>
        <p:nvGrpSpPr>
          <p:cNvPr id="70" name="组合 69"/>
          <p:cNvGrpSpPr/>
          <p:nvPr/>
        </p:nvGrpSpPr>
        <p:grpSpPr>
          <a:xfrm>
            <a:off x="1257224" y="3386889"/>
            <a:ext cx="2071702" cy="578135"/>
            <a:chOff x="1214414" y="2688426"/>
            <a:chExt cx="2071702" cy="578135"/>
          </a:xfrm>
          <a:solidFill>
            <a:srgbClr val="008080">
              <a:lumMod val="75000"/>
            </a:srgbClr>
          </a:solidFill>
        </p:grpSpPr>
        <p:grpSp>
          <p:nvGrpSpPr>
            <p:cNvPr id="71" name="Group 122"/>
            <p:cNvGrpSpPr>
              <a:grpSpLocks/>
            </p:cNvGrpSpPr>
            <p:nvPr/>
          </p:nvGrpSpPr>
          <p:grpSpPr bwMode="auto">
            <a:xfrm>
              <a:off x="1214414" y="2688426"/>
              <a:ext cx="2071702" cy="571504"/>
              <a:chOff x="624" y="661"/>
              <a:chExt cx="1773" cy="240"/>
            </a:xfrm>
            <a:grpFill/>
          </p:grpSpPr>
          <p:sp>
            <p:nvSpPr>
              <p:cNvPr id="73" name="AutoShape 123"/>
              <p:cNvSpPr>
                <a:spLocks noChangeArrowheads="1"/>
              </p:cNvSpPr>
              <p:nvPr/>
            </p:nvSpPr>
            <p:spPr bwMode="gray">
              <a:xfrm>
                <a:off x="624" y="661"/>
                <a:ext cx="1773" cy="240"/>
              </a:xfrm>
              <a:prstGeom prst="roundRect">
                <a:avLst>
                  <a:gd name="adj" fmla="val 27917"/>
                </a:avLst>
              </a:prstGeom>
              <a:grpFill/>
              <a:ln w="9525">
                <a:noFill/>
                <a:round/>
                <a:headEnd/>
                <a:tailEnd/>
              </a:ln>
              <a:effectLst>
                <a:outerShdw dist="25400" dir="54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124"/>
              <p:cNvSpPr>
                <a:spLocks noChangeArrowheads="1"/>
              </p:cNvSpPr>
              <p:nvPr/>
            </p:nvSpPr>
            <p:spPr bwMode="gray">
              <a:xfrm>
                <a:off x="636" y="674"/>
                <a:ext cx="1748" cy="108"/>
              </a:xfrm>
              <a:prstGeom prst="roundRect">
                <a:avLst>
                  <a:gd name="adj" fmla="val 50000"/>
                </a:avLst>
              </a:prstGeom>
              <a:grp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72" name="Rectangle 146"/>
            <p:cNvSpPr>
              <a:spLocks noChangeArrowheads="1"/>
            </p:cNvSpPr>
            <p:nvPr/>
          </p:nvSpPr>
          <p:spPr bwMode="white">
            <a:xfrm>
              <a:off x="1428728" y="2743341"/>
              <a:ext cx="1643074" cy="523220"/>
            </a:xfrm>
            <a:prstGeom prst="rect">
              <a:avLst/>
            </a:prstGeom>
            <a:grp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在册员工</a:t>
              </a:r>
              <a:endParaRPr kumimoji="0" lang="en-US" altLang="zh-CN"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500</a:t>
              </a:r>
              <a:r>
                <a:rPr kumimoji="0" lang="zh-CN" altLang="en-US" sz="1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人左右</a:t>
              </a:r>
              <a:endParaRPr kumimoji="0" lang="en-US" altLang="zh-CN" sz="14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Arial" pitchFamily="34" charset="0"/>
              </a:endParaRPr>
            </a:p>
          </p:txBody>
        </p:sp>
      </p:grpSp>
      <p:grpSp>
        <p:nvGrpSpPr>
          <p:cNvPr id="75" name="组合 74"/>
          <p:cNvGrpSpPr/>
          <p:nvPr/>
        </p:nvGrpSpPr>
        <p:grpSpPr>
          <a:xfrm>
            <a:off x="3432123" y="3921087"/>
            <a:ext cx="2206625" cy="930275"/>
            <a:chOff x="3336899" y="4321167"/>
            <a:chExt cx="2206625" cy="930275"/>
          </a:xfrm>
        </p:grpSpPr>
        <p:sp>
          <p:nvSpPr>
            <p:cNvPr id="76" name="AutoShape 140"/>
            <p:cNvSpPr>
              <a:spLocks noChangeArrowheads="1"/>
            </p:cNvSpPr>
            <p:nvPr/>
          </p:nvSpPr>
          <p:spPr bwMode="gray">
            <a:xfrm>
              <a:off x="3336899" y="4321167"/>
              <a:ext cx="2206625" cy="930275"/>
            </a:xfrm>
            <a:prstGeom prst="bevel">
              <a:avLst>
                <a:gd name="adj" fmla="val 3046"/>
              </a:avLst>
            </a:prstGeom>
            <a:gradFill rotWithShape="1">
              <a:gsLst>
                <a:gs pos="0">
                  <a:srgbClr val="398AC7"/>
                </a:gs>
                <a:gs pos="100000">
                  <a:srgbClr val="398AC7">
                    <a:gamma/>
                    <a:tint val="54118"/>
                    <a:invGamma/>
                  </a:srgbClr>
                </a:gs>
              </a:gsLst>
              <a:lin ang="189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Text Box 145"/>
            <p:cNvSpPr txBox="1">
              <a:spLocks noChangeArrowheads="1"/>
            </p:cNvSpPr>
            <p:nvPr/>
          </p:nvSpPr>
          <p:spPr bwMode="white">
            <a:xfrm>
              <a:off x="3586141" y="4529134"/>
              <a:ext cx="1719263" cy="556050"/>
            </a:xfrm>
            <a:prstGeom prst="rect">
              <a:avLst/>
            </a:prstGeom>
            <a:noFill/>
            <a:ln w="9525">
              <a:noFill/>
              <a:miter lim="800000"/>
              <a:headEnd/>
              <a:tailEnd/>
            </a:ln>
            <a:effectLst>
              <a:outerShdw dist="17961" dir="2700000" algn="ctr" rotWithShape="0">
                <a:srgbClr val="000000">
                  <a:alpha val="30000"/>
                </a:srgbClr>
              </a:outerShdw>
            </a:effectLst>
          </p:spPr>
          <p:txBody>
            <a:bodyPr>
              <a:spAutoFit/>
            </a:bodyPr>
            <a:lstStyle/>
            <a:p>
              <a:pPr marL="0" marR="0" lvl="0" indent="0" algn="ctr" defTabSz="914400" eaLnBrk="1" fontAlgn="auto" latinLnBrk="0" hangingPunct="1">
                <a:lnSpc>
                  <a:spcPts val="1300"/>
                </a:lnSpc>
                <a:spcBef>
                  <a:spcPct val="5000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全球从业人员</a:t>
              </a:r>
              <a:endParaRPr kumimoji="0" lang="en-US" altLang="zh-CN"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ts val="1300"/>
                </a:lnSpc>
                <a:spcBef>
                  <a:spcPct val="5000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7000-8000</a:t>
              </a:r>
              <a:r>
                <a:rPr kumimoji="0" lang="zh-CN" altLang="en-US"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人</a:t>
              </a:r>
              <a:endParaRPr kumimoji="0" lang="en-US" altLang="zh-CN"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p:txBody>
        </p:sp>
      </p:grpSp>
      <p:grpSp>
        <p:nvGrpSpPr>
          <p:cNvPr id="78" name="组合 77"/>
          <p:cNvGrpSpPr/>
          <p:nvPr/>
        </p:nvGrpSpPr>
        <p:grpSpPr>
          <a:xfrm>
            <a:off x="5638749" y="3627396"/>
            <a:ext cx="2133651" cy="1223965"/>
            <a:chOff x="5543524" y="4027476"/>
            <a:chExt cx="2208213" cy="1223965"/>
          </a:xfrm>
        </p:grpSpPr>
        <p:sp>
          <p:nvSpPr>
            <p:cNvPr id="79" name="AutoShape 141"/>
            <p:cNvSpPr>
              <a:spLocks noChangeArrowheads="1"/>
            </p:cNvSpPr>
            <p:nvPr/>
          </p:nvSpPr>
          <p:spPr bwMode="gray">
            <a:xfrm>
              <a:off x="5543524" y="4027476"/>
              <a:ext cx="2208213" cy="1223965"/>
            </a:xfrm>
            <a:prstGeom prst="bevel">
              <a:avLst>
                <a:gd name="adj" fmla="val 2481"/>
              </a:avLst>
            </a:prstGeom>
            <a:solidFill>
              <a:srgbClr val="666633"/>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Text Box 145"/>
            <p:cNvSpPr txBox="1">
              <a:spLocks noChangeArrowheads="1"/>
            </p:cNvSpPr>
            <p:nvPr/>
          </p:nvSpPr>
          <p:spPr bwMode="white">
            <a:xfrm>
              <a:off x="5800719" y="4384667"/>
              <a:ext cx="1719263" cy="577530"/>
            </a:xfrm>
            <a:prstGeom prst="rect">
              <a:avLst/>
            </a:prstGeom>
            <a:noFill/>
            <a:ln w="9525">
              <a:noFill/>
              <a:miter lim="800000"/>
              <a:headEnd/>
              <a:tailEnd/>
            </a:ln>
            <a:effectLst>
              <a:outerShdw dist="17961" dir="2700000" algn="ctr" rotWithShape="0">
                <a:srgbClr val="000000">
                  <a:alpha val="30000"/>
                </a:srgbClr>
              </a:outerShdw>
            </a:effectLst>
          </p:spPr>
          <p:txBody>
            <a:bodyPr>
              <a:spAutoFit/>
            </a:bodyPr>
            <a:lstStyle/>
            <a:p>
              <a:pPr marL="0" marR="0" lvl="0" indent="0" algn="ctr" defTabSz="914400" eaLnBrk="1" fontAlgn="auto" latinLnBrk="0" hangingPunct="1">
                <a:lnSpc>
                  <a:spcPts val="1300"/>
                </a:lnSpc>
                <a:spcBef>
                  <a:spcPct val="5000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全球从业人员</a:t>
              </a:r>
              <a:endParaRPr kumimoji="0" lang="en-US" altLang="zh-CN"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ts val="1300"/>
                </a:lnSpc>
                <a:spcBef>
                  <a:spcPct val="5000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1</a:t>
              </a:r>
              <a:r>
                <a:rPr kumimoji="0" lang="zh-CN" altLang="en-US"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万人</a:t>
              </a:r>
              <a:endParaRPr kumimoji="0" lang="en-US" altLang="zh-CN"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p:txBody>
        </p:sp>
      </p:grpSp>
      <p:grpSp>
        <p:nvGrpSpPr>
          <p:cNvPr id="81" name="组合 80"/>
          <p:cNvGrpSpPr/>
          <p:nvPr/>
        </p:nvGrpSpPr>
        <p:grpSpPr>
          <a:xfrm>
            <a:off x="3471802" y="2984455"/>
            <a:ext cx="2071702" cy="785818"/>
            <a:chOff x="1214414" y="2714620"/>
            <a:chExt cx="2071702" cy="571504"/>
          </a:xfrm>
          <a:solidFill>
            <a:srgbClr val="FFFFFF">
              <a:lumMod val="65000"/>
            </a:srgbClr>
          </a:solidFill>
        </p:grpSpPr>
        <p:grpSp>
          <p:nvGrpSpPr>
            <p:cNvPr id="82" name="Group 122"/>
            <p:cNvGrpSpPr>
              <a:grpSpLocks/>
            </p:cNvGrpSpPr>
            <p:nvPr/>
          </p:nvGrpSpPr>
          <p:grpSpPr bwMode="auto">
            <a:xfrm>
              <a:off x="1214414" y="2714620"/>
              <a:ext cx="2071702" cy="571504"/>
              <a:chOff x="624" y="672"/>
              <a:chExt cx="1773" cy="240"/>
            </a:xfrm>
            <a:grpFill/>
          </p:grpSpPr>
          <p:sp>
            <p:nvSpPr>
              <p:cNvPr id="84" name="AutoShape 123"/>
              <p:cNvSpPr>
                <a:spLocks noChangeArrowheads="1"/>
              </p:cNvSpPr>
              <p:nvPr/>
            </p:nvSpPr>
            <p:spPr bwMode="gray">
              <a:xfrm>
                <a:off x="624" y="672"/>
                <a:ext cx="1773" cy="240"/>
              </a:xfrm>
              <a:prstGeom prst="roundRect">
                <a:avLst>
                  <a:gd name="adj" fmla="val 27917"/>
                </a:avLst>
              </a:prstGeom>
              <a:grpFill/>
              <a:ln w="9525">
                <a:noFill/>
                <a:round/>
                <a:headEnd/>
                <a:tailEnd/>
              </a:ln>
              <a:effectLst>
                <a:outerShdw dist="25400" dir="54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AutoShape 124"/>
              <p:cNvSpPr>
                <a:spLocks noChangeArrowheads="1"/>
              </p:cNvSpPr>
              <p:nvPr/>
            </p:nvSpPr>
            <p:spPr bwMode="gray">
              <a:xfrm>
                <a:off x="636" y="674"/>
                <a:ext cx="1748" cy="108"/>
              </a:xfrm>
              <a:prstGeom prst="roundRect">
                <a:avLst>
                  <a:gd name="adj" fmla="val 50000"/>
                </a:avLst>
              </a:prstGeom>
              <a:grp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3" name="Rectangle 146"/>
            <p:cNvSpPr>
              <a:spLocks noChangeArrowheads="1"/>
            </p:cNvSpPr>
            <p:nvPr/>
          </p:nvSpPr>
          <p:spPr bwMode="white">
            <a:xfrm>
              <a:off x="1428728" y="2799328"/>
              <a:ext cx="1643074" cy="425291"/>
            </a:xfrm>
            <a:prstGeom prst="rect">
              <a:avLst/>
            </a:prstGeom>
            <a:grp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在册员工</a:t>
              </a:r>
              <a:endParaRPr kumimoji="0" lang="en-US" altLang="zh-CN"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600-700</a:t>
              </a:r>
              <a:r>
                <a:rPr kumimoji="0" lang="zh-CN" altLang="en-US" sz="16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人</a:t>
              </a:r>
              <a:endPar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Arial" pitchFamily="34" charset="0"/>
              </a:endParaRPr>
            </a:p>
          </p:txBody>
        </p:sp>
      </p:grpSp>
      <p:grpSp>
        <p:nvGrpSpPr>
          <p:cNvPr id="86" name="组合 85"/>
          <p:cNvGrpSpPr/>
          <p:nvPr/>
        </p:nvGrpSpPr>
        <p:grpSpPr>
          <a:xfrm>
            <a:off x="5686380" y="2555827"/>
            <a:ext cx="2071702" cy="857256"/>
            <a:chOff x="1214414" y="2714620"/>
            <a:chExt cx="2071702" cy="571504"/>
          </a:xfrm>
          <a:solidFill>
            <a:srgbClr val="6F5793"/>
          </a:solidFill>
        </p:grpSpPr>
        <p:grpSp>
          <p:nvGrpSpPr>
            <p:cNvPr id="87" name="Group 122"/>
            <p:cNvGrpSpPr>
              <a:grpSpLocks/>
            </p:cNvGrpSpPr>
            <p:nvPr/>
          </p:nvGrpSpPr>
          <p:grpSpPr bwMode="auto">
            <a:xfrm>
              <a:off x="1214414" y="2714620"/>
              <a:ext cx="2071702" cy="571504"/>
              <a:chOff x="624" y="672"/>
              <a:chExt cx="1773" cy="240"/>
            </a:xfrm>
            <a:grpFill/>
          </p:grpSpPr>
          <p:sp>
            <p:nvSpPr>
              <p:cNvPr id="89" name="AutoShape 123"/>
              <p:cNvSpPr>
                <a:spLocks noChangeArrowheads="1"/>
              </p:cNvSpPr>
              <p:nvPr/>
            </p:nvSpPr>
            <p:spPr bwMode="gray">
              <a:xfrm>
                <a:off x="624" y="672"/>
                <a:ext cx="1773" cy="240"/>
              </a:xfrm>
              <a:prstGeom prst="roundRect">
                <a:avLst>
                  <a:gd name="adj" fmla="val 27917"/>
                </a:avLst>
              </a:prstGeom>
              <a:grpFill/>
              <a:ln w="9525">
                <a:noFill/>
                <a:round/>
                <a:headEnd/>
                <a:tailEnd/>
              </a:ln>
              <a:effectLst>
                <a:outerShdw dist="25400" dir="54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124"/>
              <p:cNvSpPr>
                <a:spLocks noChangeArrowheads="1"/>
              </p:cNvSpPr>
              <p:nvPr/>
            </p:nvSpPr>
            <p:spPr bwMode="gray">
              <a:xfrm>
                <a:off x="636" y="674"/>
                <a:ext cx="1748" cy="108"/>
              </a:xfrm>
              <a:prstGeom prst="roundRect">
                <a:avLst>
                  <a:gd name="adj" fmla="val 50000"/>
                </a:avLst>
              </a:prstGeom>
              <a:grp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8" name="Rectangle 146"/>
            <p:cNvSpPr>
              <a:spLocks noChangeArrowheads="1"/>
            </p:cNvSpPr>
            <p:nvPr/>
          </p:nvSpPr>
          <p:spPr bwMode="white">
            <a:xfrm>
              <a:off x="1428728" y="2789989"/>
              <a:ext cx="1643074" cy="430887"/>
            </a:xfrm>
            <a:prstGeom prst="rect">
              <a:avLst/>
            </a:prstGeom>
            <a:grp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在册员工</a:t>
              </a:r>
              <a:endParaRPr kumimoji="0" lang="en-US" altLang="zh-CN"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800</a:t>
              </a:r>
              <a:r>
                <a:rPr kumimoji="0" lang="zh-CN" altLang="en-US" sz="18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Arial" pitchFamily="34" charset="0"/>
                </a:rPr>
                <a:t>人左右</a:t>
              </a:r>
              <a:endParaRPr kumimoji="0" lang="en-US" altLang="zh-CN" sz="18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Arial" pitchFamily="34" charset="0"/>
              </a:endParaRPr>
            </a:p>
          </p:txBody>
        </p:sp>
      </p:grpSp>
      <p:sp>
        <p:nvSpPr>
          <p:cNvPr id="91" name="AutoShape 4"/>
          <p:cNvSpPr>
            <a:spLocks noChangeArrowheads="1"/>
          </p:cNvSpPr>
          <p:nvPr/>
        </p:nvSpPr>
        <p:spPr bwMode="gray">
          <a:xfrm>
            <a:off x="642910" y="1428736"/>
            <a:ext cx="7858180" cy="785818"/>
          </a:xfrm>
          <a:prstGeom prst="roundRect">
            <a:avLst>
              <a:gd name="adj" fmla="val 50000"/>
            </a:avLst>
          </a:prstGeom>
          <a:solidFill>
            <a:srgbClr val="337DB4">
              <a:lumMod val="60000"/>
              <a:lumOff val="40000"/>
            </a:srgbClr>
          </a:soli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7030A0"/>
                </a:solidFill>
                <a:effectLst>
                  <a:outerShdw blurRad="38100" dist="38100" dir="2700000" algn="tl">
                    <a:srgbClr val="000000"/>
                  </a:outerShdw>
                </a:effectLst>
                <a:uLnTx/>
                <a:uFillTx/>
                <a:latin typeface="微软雅黑" pitchFamily="34" charset="-122"/>
                <a:ea typeface="微软雅黑" pitchFamily="34" charset="-122"/>
              </a:rPr>
              <a:t>总体目标：</a:t>
            </a:r>
            <a:r>
              <a:rPr kumimoji="0" lang="zh-CN" alt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itchFamily="34" charset="-122"/>
                <a:ea typeface="微软雅黑" pitchFamily="34" charset="-122"/>
              </a:rPr>
              <a:t>总量适度、结构科学、专业合理、素质精良</a:t>
            </a:r>
            <a:endParaRPr kumimoji="0" lang="en-US" altLang="zh-CN"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1000" fill="hold"/>
                                        <p:tgtEl>
                                          <p:spTgt spid="91"/>
                                        </p:tgtEl>
                                        <p:attrNameLst>
                                          <p:attrName>ppt_w</p:attrName>
                                        </p:attrNameLst>
                                      </p:cBhvr>
                                      <p:tavLst>
                                        <p:tav tm="0">
                                          <p:val>
                                            <p:strVal val="#ppt_w*0.70"/>
                                          </p:val>
                                        </p:tav>
                                        <p:tav tm="100000">
                                          <p:val>
                                            <p:strVal val="#ppt_w"/>
                                          </p:val>
                                        </p:tav>
                                      </p:tavLst>
                                    </p:anim>
                                    <p:anim calcmode="lin" valueType="num">
                                      <p:cBhvr>
                                        <p:cTn id="15" dur="1000" fill="hold"/>
                                        <p:tgtEl>
                                          <p:spTgt spid="91"/>
                                        </p:tgtEl>
                                        <p:attrNameLst>
                                          <p:attrName>ppt_h</p:attrName>
                                        </p:attrNameLst>
                                      </p:cBhvr>
                                      <p:tavLst>
                                        <p:tav tm="0">
                                          <p:val>
                                            <p:strVal val="#ppt_h"/>
                                          </p:val>
                                        </p:tav>
                                        <p:tav tm="100000">
                                          <p:val>
                                            <p:strVal val="#ppt_h"/>
                                          </p:val>
                                        </p:tav>
                                      </p:tavLst>
                                    </p:anim>
                                    <p:animEffect transition="in" filter="fade">
                                      <p:cBhvr>
                                        <p:cTn id="16" dur="1000"/>
                                        <p:tgtEl>
                                          <p:spTgt spid="91"/>
                                        </p:tgtEl>
                                      </p:cBhvr>
                                    </p:animEffect>
                                  </p:childTnLst>
                                </p:cTn>
                              </p:par>
                            </p:childTnLst>
                          </p:cTn>
                        </p:par>
                        <p:par>
                          <p:cTn id="17" fill="hold">
                            <p:stCondLst>
                              <p:cond delay="1500"/>
                            </p:stCondLst>
                            <p:childTnLst>
                              <p:par>
                                <p:cTn id="18" presetID="29"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p:cTn id="20" dur="1000" fill="hold"/>
                                        <p:tgtEl>
                                          <p:spTgt spid="60"/>
                                        </p:tgtEl>
                                        <p:attrNameLst>
                                          <p:attrName>ppt_x</p:attrName>
                                        </p:attrNameLst>
                                      </p:cBhvr>
                                      <p:tavLst>
                                        <p:tav tm="0">
                                          <p:val>
                                            <p:strVal val="#ppt_x-.2"/>
                                          </p:val>
                                        </p:tav>
                                        <p:tav tm="100000">
                                          <p:val>
                                            <p:strVal val="#ppt_x"/>
                                          </p:val>
                                        </p:tav>
                                      </p:tavLst>
                                    </p:anim>
                                    <p:anim calcmode="lin" valueType="num">
                                      <p:cBhvr>
                                        <p:cTn id="21"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0"/>
                                        </p:tgtEl>
                                      </p:cBhvr>
                                    </p:animEffect>
                                  </p:childTnLst>
                                </p:cTn>
                              </p:par>
                              <p:par>
                                <p:cTn id="23" presetID="3" presetClass="entr" presetSubtype="1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blinds(horizontal)">
                                      <p:cBhvr>
                                        <p:cTn id="25" dur="1000"/>
                                        <p:tgtEl>
                                          <p:spTgt spid="63"/>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42"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3" presetClass="entr" presetSubtype="1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linds(horizontal)">
                                      <p:cBhvr>
                                        <p:cTn id="41" dur="10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childTnLst>
                                </p:cTn>
                              </p:par>
                              <p:par>
                                <p:cTn id="45" presetID="42"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1000"/>
                                        <p:tgtEl>
                                          <p:spTgt spid="81"/>
                                        </p:tgtEl>
                                      </p:cBhvr>
                                    </p:animEffect>
                                    <p:anim calcmode="lin" valueType="num">
                                      <p:cBhvr>
                                        <p:cTn id="53" dur="1000" fill="hold"/>
                                        <p:tgtEl>
                                          <p:spTgt spid="81"/>
                                        </p:tgtEl>
                                        <p:attrNameLst>
                                          <p:attrName>ppt_x</p:attrName>
                                        </p:attrNameLst>
                                      </p:cBhvr>
                                      <p:tavLst>
                                        <p:tav tm="0">
                                          <p:val>
                                            <p:strVal val="#ppt_x"/>
                                          </p:val>
                                        </p:tav>
                                        <p:tav tm="100000">
                                          <p:val>
                                            <p:strVal val="#ppt_x"/>
                                          </p:val>
                                        </p:tav>
                                      </p:tavLst>
                                    </p:anim>
                                    <p:anim calcmode="lin" valueType="num">
                                      <p:cBhvr>
                                        <p:cTn id="54" dur="1000" fill="hold"/>
                                        <p:tgtEl>
                                          <p:spTgt spid="81"/>
                                        </p:tgtEl>
                                        <p:attrNameLst>
                                          <p:attrName>ppt_y</p:attrName>
                                        </p:attrNameLst>
                                      </p:cBhvr>
                                      <p:tavLst>
                                        <p:tav tm="0">
                                          <p:val>
                                            <p:strVal val="#ppt_y+.1"/>
                                          </p:val>
                                        </p:tav>
                                        <p:tav tm="100000">
                                          <p:val>
                                            <p:strVal val="#ppt_y"/>
                                          </p:val>
                                        </p:tav>
                                      </p:tavLst>
                                    </p:anim>
                                  </p:childTnLst>
                                </p:cTn>
                              </p:par>
                              <p:par>
                                <p:cTn id="55" presetID="3" presetClass="entr" presetSubtype="1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1000"/>
                                        <p:tgtEl>
                                          <p:spTgt spid="6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childTnLst>
                                </p:cTn>
                              </p:par>
                              <p:par>
                                <p:cTn id="61" presetID="42"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anim calcmode="lin" valueType="num">
                                      <p:cBhvr>
                                        <p:cTn id="64" dur="1000" fill="hold"/>
                                        <p:tgtEl>
                                          <p:spTgt spid="78"/>
                                        </p:tgtEl>
                                        <p:attrNameLst>
                                          <p:attrName>ppt_x</p:attrName>
                                        </p:attrNameLst>
                                      </p:cBhvr>
                                      <p:tavLst>
                                        <p:tav tm="0">
                                          <p:val>
                                            <p:strVal val="#ppt_x"/>
                                          </p:val>
                                        </p:tav>
                                        <p:tav tm="100000">
                                          <p:val>
                                            <p:strVal val="#ppt_x"/>
                                          </p:val>
                                        </p:tav>
                                      </p:tavLst>
                                    </p:anim>
                                    <p:anim calcmode="lin" valueType="num">
                                      <p:cBhvr>
                                        <p:cTn id="65" dur="1000" fill="hold"/>
                                        <p:tgtEl>
                                          <p:spTgt spid="7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2500"/>
                            </p:stCondLst>
                            <p:childTnLst>
                              <p:par>
                                <p:cTn id="72" presetID="3" presetClass="entr" presetSubtype="10" fill="hold"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linds(horizontal)">
                                      <p:cBhvr>
                                        <p:cTn id="7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2" grpId="0" animBg="1"/>
      <p:bldP spid="53" grpId="0" animBg="1"/>
      <p:bldP spid="69"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42976" y="314308"/>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a:t>
            </a:r>
            <a:r>
              <a:rPr lang="zh-CN" altLang="zh-CN" dirty="0" smtClean="0">
                <a:solidFill>
                  <a:schemeClr val="bg1"/>
                </a:solidFill>
                <a:latin typeface="微软雅黑" pitchFamily="34" charset="-122"/>
                <a:ea typeface="微软雅黑" pitchFamily="34" charset="-122"/>
              </a:rPr>
              <a:t>人才</a:t>
            </a:r>
            <a:r>
              <a:rPr lang="zh-CN" altLang="en-US" dirty="0" smtClean="0">
                <a:solidFill>
                  <a:schemeClr val="bg1"/>
                </a:solidFill>
                <a:latin typeface="微软雅黑" pitchFamily="34" charset="-122"/>
                <a:ea typeface="微软雅黑" pitchFamily="34" charset="-122"/>
              </a:rPr>
              <a:t>重点培养方向</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8" name="任意多边形 17"/>
          <p:cNvSpPr/>
          <p:nvPr/>
        </p:nvSpPr>
        <p:spPr>
          <a:xfrm>
            <a:off x="467544" y="2280862"/>
            <a:ext cx="1741983" cy="1008112"/>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4F81BD">
              <a:lumMod val="60000"/>
              <a:lumOff val="40000"/>
            </a:srgbClr>
          </a:solidFill>
          <a:ln w="25400" cap="flat" cmpd="sng" algn="ctr">
            <a:noFill/>
            <a:prstDash val="solid"/>
          </a:ln>
          <a:effectLst>
            <a:outerShdw blurRad="50800" dist="38100" dir="18900000" algn="bl" rotWithShape="0">
              <a:prstClr val="black">
                <a:alpha val="40000"/>
              </a:prstClr>
            </a:outerShdw>
          </a:effectLst>
        </p:spPr>
        <p:txBody>
          <a:bodyPr spcFirstLastPara="0" vert="horz" wrap="square" lIns="186690" tIns="186690" rIns="186690" bIns="186690" numCol="1" spcCol="1270" anchor="ctr" anchorCtr="0">
            <a:noAutofit/>
          </a:bodyPr>
          <a:lstStyle/>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市场  </a:t>
            </a:r>
            <a:endParaRPr kumimoji="0" lang="en-US" altLang="zh-CN"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营销</a:t>
            </a:r>
            <a:endParaRPr kumimoji="0" lang="zh-CN" altLang="en-US" sz="28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19" name="任意多边形 18"/>
          <p:cNvSpPr/>
          <p:nvPr/>
        </p:nvSpPr>
        <p:spPr>
          <a:xfrm>
            <a:off x="4788024" y="2280862"/>
            <a:ext cx="1728192" cy="1008112"/>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8064A2">
              <a:lumMod val="60000"/>
              <a:lumOff val="40000"/>
            </a:srgbClr>
          </a:solidFill>
          <a:ln w="25400" cap="flat" cmpd="sng" algn="ctr">
            <a:noFill/>
            <a:prstDash val="solid"/>
          </a:ln>
          <a:effectLst>
            <a:outerShdw blurRad="50800" dist="38100" dir="18900000" algn="bl" rotWithShape="0">
              <a:prstClr val="black">
                <a:alpha val="40000"/>
              </a:prstClr>
            </a:outerShdw>
          </a:effectLst>
        </p:spPr>
        <p:txBody>
          <a:bodyPr spcFirstLastPara="0" vert="horz" wrap="square" lIns="205740" tIns="205740" rIns="205740" bIns="205740" numCol="1" spcCol="1270" anchor="ctr" anchorCtr="0">
            <a:noAutofit/>
          </a:bodyPr>
          <a:lstStyle/>
          <a:p>
            <a:pPr marL="0" marR="0" lvl="0" indent="0" algn="ctr" defTabSz="240030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金融  </a:t>
            </a:r>
            <a:endParaRPr kumimoji="0" lang="en-US" altLang="zh-CN"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240030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财务</a:t>
            </a:r>
            <a:endParaRPr kumimoji="0" lang="zh-CN" altLang="en-US" sz="28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0" name="任意多边形 19"/>
          <p:cNvSpPr/>
          <p:nvPr/>
        </p:nvSpPr>
        <p:spPr>
          <a:xfrm>
            <a:off x="6948264" y="2280862"/>
            <a:ext cx="1728192" cy="1008112"/>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9BBB59">
              <a:lumMod val="60000"/>
              <a:lumOff val="40000"/>
            </a:srgbClr>
          </a:solidFill>
          <a:ln w="25400" cap="flat" cmpd="sng" algn="ctr">
            <a:noFill/>
            <a:prstDash val="solid"/>
          </a:ln>
          <a:effectLst>
            <a:outerShdw blurRad="50800" dist="38100" dir="18900000" algn="bl" rotWithShape="0">
              <a:prstClr val="black">
                <a:alpha val="40000"/>
              </a:prstClr>
            </a:outerShdw>
          </a:effectLst>
        </p:spPr>
        <p:txBody>
          <a:bodyPr spcFirstLastPara="0" vert="horz" wrap="square" lIns="186690" tIns="186690" rIns="186690" bIns="186690" numCol="1" spcCol="1270" anchor="ctr" anchorCtr="0">
            <a:noAutofit/>
          </a:bodyPr>
          <a:lstStyle/>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综合  </a:t>
            </a:r>
            <a:endParaRPr kumimoji="0" lang="en-US" altLang="zh-CN"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管理</a:t>
            </a:r>
            <a:endParaRPr kumimoji="0" lang="zh-CN" altLang="en-US" sz="28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1" name="任意多边形 20"/>
          <p:cNvSpPr/>
          <p:nvPr/>
        </p:nvSpPr>
        <p:spPr>
          <a:xfrm>
            <a:off x="2627784" y="2280862"/>
            <a:ext cx="1728192" cy="1008111"/>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C0504D">
              <a:lumMod val="60000"/>
              <a:lumOff val="40000"/>
            </a:srgbClr>
          </a:solidFill>
          <a:ln w="25400" cap="flat" cmpd="sng" algn="ctr">
            <a:noFill/>
            <a:prstDash val="solid"/>
          </a:ln>
          <a:effectLst>
            <a:outerShdw blurRad="50800" dist="38100" dir="18900000" algn="bl" rotWithShape="0">
              <a:prstClr val="black">
                <a:alpha val="40000"/>
              </a:prstClr>
            </a:outerShdw>
          </a:effectLst>
        </p:spPr>
        <p:txBody>
          <a:bodyPr spcFirstLastPara="0" vert="horz" wrap="square" lIns="186690" tIns="186690" rIns="186690" bIns="186690" numCol="1" spcCol="1270" anchor="ctr" anchorCtr="0">
            <a:noAutofit/>
          </a:bodyPr>
          <a:lstStyle/>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项目 </a:t>
            </a:r>
            <a:endParaRPr kumimoji="0" lang="en-US" altLang="zh-CN"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2178050" eaLnBrk="1" fontAlgn="auto" latinLnBrk="0" hangingPunct="1">
              <a:lnSpc>
                <a:spcPct val="70000"/>
              </a:lnSpc>
              <a:spcBef>
                <a:spcPts val="0"/>
              </a:spcBef>
              <a:spcAft>
                <a:spcPct val="35000"/>
              </a:spcAft>
              <a:buClrTx/>
              <a:buSzTx/>
              <a:buFontTx/>
              <a:buNone/>
              <a:tabLst/>
              <a:defRPr/>
            </a:pPr>
            <a:r>
              <a:rPr kumimoji="0" lang="zh-CN" altLang="en-US" sz="28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管理</a:t>
            </a:r>
            <a:endParaRPr kumimoji="0" lang="zh-CN" altLang="en-US" sz="28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2" name="TextBox 21"/>
          <p:cNvSpPr txBox="1"/>
          <p:nvPr/>
        </p:nvSpPr>
        <p:spPr>
          <a:xfrm>
            <a:off x="2699792" y="3504998"/>
            <a:ext cx="1584176" cy="1938992"/>
          </a:xfrm>
          <a:prstGeom prst="rect">
            <a:avLst/>
          </a:prstGeom>
          <a:noFill/>
        </p:spPr>
        <p:txBody>
          <a:bodyPr wrap="square" rtlCol="0">
            <a:spAutoFit/>
          </a:bodyPr>
          <a:lstStyle/>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设计咨询</a:t>
            </a:r>
            <a:endParaRPr lang="en-US" altLang="zh-CN" sz="2000" b="1" dirty="0" smtClean="0">
              <a:solidFill>
                <a:prstClr val="black"/>
              </a:solidFill>
              <a:latin typeface="微软雅黑" pitchFamily="34" charset="-122"/>
              <a:ea typeface="微软雅黑" pitchFamily="34" charset="-122"/>
            </a:endParaRPr>
          </a:p>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商务合约</a:t>
            </a:r>
            <a:endParaRPr lang="en-US" altLang="zh-CN" sz="2000" b="1" dirty="0" smtClean="0">
              <a:solidFill>
                <a:prstClr val="black"/>
              </a:solidFill>
              <a:latin typeface="微软雅黑" pitchFamily="34" charset="-122"/>
              <a:ea typeface="微软雅黑" pitchFamily="34" charset="-122"/>
            </a:endParaRPr>
          </a:p>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技术管理</a:t>
            </a:r>
            <a:endParaRPr lang="en-US" altLang="zh-CN" sz="2000" b="1" dirty="0" smtClean="0">
              <a:solidFill>
                <a:prstClr val="black"/>
              </a:solidFill>
              <a:latin typeface="微软雅黑" pitchFamily="34" charset="-122"/>
              <a:ea typeface="微软雅黑" pitchFamily="34" charset="-122"/>
            </a:endParaRPr>
          </a:p>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运营管理</a:t>
            </a:r>
            <a:endParaRPr lang="zh-CN" altLang="en-US" sz="2000" b="1" dirty="0">
              <a:solidFill>
                <a:prstClr val="black"/>
              </a:solidFill>
              <a:latin typeface="微软雅黑" pitchFamily="34" charset="-122"/>
              <a:ea typeface="微软雅黑" pitchFamily="34" charset="-122"/>
            </a:endParaRPr>
          </a:p>
        </p:txBody>
      </p:sp>
      <p:sp>
        <p:nvSpPr>
          <p:cNvPr id="23" name="TextBox 22"/>
          <p:cNvSpPr txBox="1"/>
          <p:nvPr/>
        </p:nvSpPr>
        <p:spPr>
          <a:xfrm>
            <a:off x="4860032" y="3504998"/>
            <a:ext cx="1728192" cy="1422954"/>
          </a:xfrm>
          <a:prstGeom prst="rect">
            <a:avLst/>
          </a:prstGeom>
          <a:noFill/>
        </p:spPr>
        <p:txBody>
          <a:bodyPr wrap="square" rtlCol="0">
            <a:spAutoFit/>
          </a:bodyPr>
          <a:lstStyle/>
          <a:p>
            <a:pP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投融资</a:t>
            </a:r>
            <a:endParaRPr lang="en-US" altLang="zh-CN" sz="2000" b="1" dirty="0" smtClean="0">
              <a:solidFill>
                <a:prstClr val="black"/>
              </a:solidFill>
              <a:latin typeface="微软雅黑" pitchFamily="34" charset="-122"/>
              <a:ea typeface="微软雅黑" pitchFamily="34" charset="-122"/>
            </a:endParaRPr>
          </a:p>
          <a:p>
            <a:pP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财务</a:t>
            </a:r>
            <a:r>
              <a:rPr lang="zh-CN" altLang="en-US" sz="2000" b="1" dirty="0">
                <a:solidFill>
                  <a:prstClr val="black"/>
                </a:solidFill>
                <a:latin typeface="微软雅黑" pitchFamily="34" charset="-122"/>
                <a:ea typeface="微软雅黑" pitchFamily="34" charset="-122"/>
              </a:rPr>
              <a:t>审计</a:t>
            </a:r>
            <a:endParaRPr lang="en-US" altLang="zh-CN" sz="2000" b="1" dirty="0">
              <a:solidFill>
                <a:prstClr val="black"/>
              </a:solidFill>
              <a:latin typeface="微软雅黑" pitchFamily="34" charset="-122"/>
              <a:ea typeface="微软雅黑" pitchFamily="34" charset="-122"/>
            </a:endParaRPr>
          </a:p>
          <a:p>
            <a:pPr>
              <a:lnSpc>
                <a:spcPct val="150000"/>
              </a:lnSpc>
              <a:buFont typeface="Wingdings" pitchFamily="2" charset="2"/>
              <a:buChar char="l"/>
            </a:pPr>
            <a:endParaRPr lang="zh-CN" altLang="en-US" sz="2000" b="1" dirty="0">
              <a:solidFill>
                <a:prstClr val="black"/>
              </a:solidFill>
              <a:latin typeface="微软雅黑" pitchFamily="34" charset="-122"/>
              <a:ea typeface="微软雅黑" pitchFamily="34" charset="-122"/>
            </a:endParaRPr>
          </a:p>
        </p:txBody>
      </p:sp>
      <p:sp>
        <p:nvSpPr>
          <p:cNvPr id="24" name="TextBox 23"/>
          <p:cNvSpPr txBox="1"/>
          <p:nvPr/>
        </p:nvSpPr>
        <p:spPr>
          <a:xfrm>
            <a:off x="571472" y="3523308"/>
            <a:ext cx="1584176" cy="1477328"/>
          </a:xfrm>
          <a:prstGeom prst="rect">
            <a:avLst/>
          </a:prstGeom>
          <a:noFill/>
        </p:spPr>
        <p:txBody>
          <a:bodyPr wrap="square" rtlCol="0">
            <a:spAutoFit/>
          </a:bodyPr>
          <a:lstStyle/>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市场开发</a:t>
            </a:r>
            <a:endParaRPr lang="en-US" altLang="zh-CN" sz="2000" b="1" dirty="0" smtClean="0">
              <a:solidFill>
                <a:prstClr val="black"/>
              </a:solidFill>
              <a:latin typeface="微软雅黑" pitchFamily="34" charset="-122"/>
              <a:ea typeface="微软雅黑" pitchFamily="34" charset="-122"/>
            </a:endParaRPr>
          </a:p>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营销策划</a:t>
            </a:r>
            <a:endParaRPr lang="en-US" altLang="zh-CN" sz="2000" b="1" dirty="0" smtClean="0">
              <a:solidFill>
                <a:prstClr val="black"/>
              </a:solidFill>
              <a:latin typeface="微软雅黑" pitchFamily="34" charset="-122"/>
              <a:ea typeface="微软雅黑" pitchFamily="34" charset="-122"/>
            </a:endParaRPr>
          </a:p>
          <a:p>
            <a:pPr algn="ct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投标报价</a:t>
            </a:r>
            <a:endParaRPr lang="zh-CN" altLang="en-US" sz="2000" b="1" dirty="0">
              <a:solidFill>
                <a:prstClr val="black"/>
              </a:solidFill>
              <a:latin typeface="微软雅黑" pitchFamily="34" charset="-122"/>
              <a:ea typeface="微软雅黑" pitchFamily="34" charset="-122"/>
            </a:endParaRPr>
          </a:p>
        </p:txBody>
      </p:sp>
      <p:sp>
        <p:nvSpPr>
          <p:cNvPr id="25" name="TextBox 24"/>
          <p:cNvSpPr txBox="1"/>
          <p:nvPr/>
        </p:nvSpPr>
        <p:spPr>
          <a:xfrm>
            <a:off x="7072900" y="3523308"/>
            <a:ext cx="1747572" cy="1938992"/>
          </a:xfrm>
          <a:prstGeom prst="rect">
            <a:avLst/>
          </a:prstGeom>
          <a:noFill/>
        </p:spPr>
        <p:txBody>
          <a:bodyPr wrap="square" rtlCol="0">
            <a:spAutoFit/>
          </a:bodyPr>
          <a:lstStyle/>
          <a:p>
            <a:pP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企业战略</a:t>
            </a:r>
            <a:endParaRPr lang="en-US" altLang="zh-CN" sz="2000" b="1" dirty="0" smtClean="0">
              <a:solidFill>
                <a:prstClr val="black"/>
              </a:solidFill>
              <a:latin typeface="微软雅黑" pitchFamily="34" charset="-122"/>
              <a:ea typeface="微软雅黑" pitchFamily="34" charset="-122"/>
            </a:endParaRPr>
          </a:p>
          <a:p>
            <a:pP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企业文化</a:t>
            </a:r>
            <a:endParaRPr lang="en-US" altLang="zh-CN" sz="2000" b="1" dirty="0" smtClean="0">
              <a:solidFill>
                <a:prstClr val="black"/>
              </a:solidFill>
              <a:latin typeface="微软雅黑" pitchFamily="34" charset="-122"/>
              <a:ea typeface="微软雅黑" pitchFamily="34" charset="-122"/>
            </a:endParaRPr>
          </a:p>
          <a:p>
            <a:pPr>
              <a:lnSpc>
                <a:spcPct val="150000"/>
              </a:lnSpc>
              <a:buFont typeface="Wingdings" pitchFamily="2" charset="2"/>
              <a:buChar char="l"/>
            </a:pPr>
            <a:r>
              <a:rPr lang="zh-CN" altLang="en-US" sz="2000" b="1" dirty="0" smtClean="0">
                <a:solidFill>
                  <a:prstClr val="black"/>
                </a:solidFill>
                <a:latin typeface="微软雅黑" pitchFamily="34" charset="-122"/>
                <a:ea typeface="微软雅黑" pitchFamily="34" charset="-122"/>
              </a:rPr>
              <a:t>人力资源</a:t>
            </a:r>
            <a:endParaRPr lang="en-US" altLang="zh-CN" sz="2000" b="1" dirty="0" smtClean="0">
              <a:solidFill>
                <a:prstClr val="black"/>
              </a:solidFill>
              <a:latin typeface="微软雅黑" pitchFamily="34" charset="-122"/>
              <a:ea typeface="微软雅黑" pitchFamily="34" charset="-122"/>
            </a:endParaRPr>
          </a:p>
          <a:p>
            <a:pPr>
              <a:lnSpc>
                <a:spcPct val="150000"/>
              </a:lnSpc>
              <a:buFont typeface="Wingdings" pitchFamily="2" charset="2"/>
              <a:buChar char="l"/>
            </a:pPr>
            <a:r>
              <a:rPr lang="zh-CN" altLang="en-US" sz="2000" b="1" dirty="0">
                <a:solidFill>
                  <a:prstClr val="black"/>
                </a:solidFill>
                <a:latin typeface="微软雅黑" pitchFamily="34" charset="-122"/>
                <a:ea typeface="微软雅黑" pitchFamily="34" charset="-122"/>
              </a:rPr>
              <a:t>信息化管理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0-#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10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4">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 calcmode="lin" valueType="num">
                                      <p:cBhvr additive="base">
                                        <p:cTn id="22" dur="10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4">
                                            <p:txEl>
                                              <p:pRg st="2" end="2"/>
                                            </p:txEl>
                                          </p:spTgt>
                                        </p:tgtEl>
                                        <p:attrNameLst>
                                          <p:attrName>style.visibility</p:attrName>
                                        </p:attrNameLst>
                                      </p:cBhvr>
                                      <p:to>
                                        <p:strVal val="visible"/>
                                      </p:to>
                                    </p:set>
                                    <p:anim calcmode="lin" valueType="num">
                                      <p:cBhvr additive="base">
                                        <p:cTn id="26" dur="10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4">
                                            <p:txEl>
                                              <p:pRg st="2" end="2"/>
                                            </p:txEl>
                                          </p:spTgt>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1000"/>
                                        <p:tgtEl>
                                          <p:spTgt spid="22">
                                            <p:txEl>
                                              <p:pRg st="0" end="0"/>
                                            </p:txEl>
                                          </p:spTgt>
                                        </p:tgtEl>
                                      </p:cBhvr>
                                    </p:animEffect>
                                    <p:anim calcmode="lin" valueType="num">
                                      <p:cBhvr>
                                        <p:cTn id="3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2">
                                            <p:txEl>
                                              <p:pRg st="1" end="1"/>
                                            </p:txEl>
                                          </p:spTgt>
                                        </p:tgtEl>
                                        <p:attrNameLst>
                                          <p:attrName>style.visibility</p:attrName>
                                        </p:attrNameLst>
                                      </p:cBhvr>
                                      <p:to>
                                        <p:strVal val="visible"/>
                                      </p:to>
                                    </p:set>
                                    <p:animEffect transition="in" filter="fade">
                                      <p:cBhvr>
                                        <p:cTn id="40" dur="1000"/>
                                        <p:tgtEl>
                                          <p:spTgt spid="22">
                                            <p:txEl>
                                              <p:pRg st="1" end="1"/>
                                            </p:txEl>
                                          </p:spTgt>
                                        </p:tgtEl>
                                      </p:cBhvr>
                                    </p:animEffect>
                                    <p:anim calcmode="lin" valueType="num">
                                      <p:cBhvr>
                                        <p:cTn id="41"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2">
                                            <p:txEl>
                                              <p:pRg st="2" end="2"/>
                                            </p:txEl>
                                          </p:spTgt>
                                        </p:tgtEl>
                                        <p:attrNameLst>
                                          <p:attrName>style.visibility</p:attrName>
                                        </p:attrNameLst>
                                      </p:cBhvr>
                                      <p:to>
                                        <p:strVal val="visible"/>
                                      </p:to>
                                    </p:set>
                                    <p:animEffect transition="in" filter="fade">
                                      <p:cBhvr>
                                        <p:cTn id="45" dur="1000"/>
                                        <p:tgtEl>
                                          <p:spTgt spid="22">
                                            <p:txEl>
                                              <p:pRg st="2" end="2"/>
                                            </p:txEl>
                                          </p:spTgt>
                                        </p:tgtEl>
                                      </p:cBhvr>
                                    </p:animEffect>
                                    <p:anim calcmode="lin" valueType="num">
                                      <p:cBhvr>
                                        <p:cTn id="4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
                                            <p:txEl>
                                              <p:pRg st="3" end="3"/>
                                            </p:txEl>
                                          </p:spTgt>
                                        </p:tgtEl>
                                        <p:attrNameLst>
                                          <p:attrName>style.visibility</p:attrName>
                                        </p:attrNameLst>
                                      </p:cBhvr>
                                      <p:to>
                                        <p:strVal val="visible"/>
                                      </p:to>
                                    </p:set>
                                    <p:animEffect transition="in" filter="fade">
                                      <p:cBhvr>
                                        <p:cTn id="50" dur="1000"/>
                                        <p:tgtEl>
                                          <p:spTgt spid="22">
                                            <p:txEl>
                                              <p:pRg st="3" end="3"/>
                                            </p:txEl>
                                          </p:spTgt>
                                        </p:tgtEl>
                                      </p:cBhvr>
                                    </p:animEffect>
                                    <p:anim calcmode="lin" valueType="num">
                                      <p:cBhvr>
                                        <p:cTn id="5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3">
                                            <p:txEl>
                                              <p:pRg st="0" end="0"/>
                                            </p:txEl>
                                          </p:spTgt>
                                        </p:tgtEl>
                                        <p:attrNameLst>
                                          <p:attrName>style.visibility</p:attrName>
                                        </p:attrNameLst>
                                      </p:cBhvr>
                                      <p:to>
                                        <p:strVal val="visible"/>
                                      </p:to>
                                    </p:set>
                                    <p:animEffect transition="in" filter="fade">
                                      <p:cBhvr>
                                        <p:cTn id="60" dur="1000"/>
                                        <p:tgtEl>
                                          <p:spTgt spid="23">
                                            <p:txEl>
                                              <p:pRg st="0" end="0"/>
                                            </p:txEl>
                                          </p:spTgt>
                                        </p:tgtEl>
                                      </p:cBhvr>
                                    </p:animEffect>
                                    <p:anim calcmode="lin" valueType="num">
                                      <p:cBhvr>
                                        <p:cTn id="61"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3">
                                            <p:txEl>
                                              <p:pRg st="1" end="1"/>
                                            </p:txEl>
                                          </p:spTgt>
                                        </p:tgtEl>
                                        <p:attrNameLst>
                                          <p:attrName>style.visibility</p:attrName>
                                        </p:attrNameLst>
                                      </p:cBhvr>
                                      <p:to>
                                        <p:strVal val="visible"/>
                                      </p:to>
                                    </p:set>
                                    <p:animEffect transition="in" filter="fade">
                                      <p:cBhvr>
                                        <p:cTn id="65" dur="1000"/>
                                        <p:tgtEl>
                                          <p:spTgt spid="23">
                                            <p:txEl>
                                              <p:pRg st="1" end="1"/>
                                            </p:txEl>
                                          </p:spTgt>
                                        </p:tgtEl>
                                      </p:cBhvr>
                                    </p:animEffect>
                                    <p:anim calcmode="lin" valueType="num">
                                      <p:cBhvr>
                                        <p:cTn id="6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1000" fill="hold"/>
                                        <p:tgtEl>
                                          <p:spTgt spid="20"/>
                                        </p:tgtEl>
                                        <p:attrNameLst>
                                          <p:attrName>ppt_x</p:attrName>
                                        </p:attrNameLst>
                                      </p:cBhvr>
                                      <p:tavLst>
                                        <p:tav tm="0">
                                          <p:val>
                                            <p:strVal val="1+#ppt_w/2"/>
                                          </p:val>
                                        </p:tav>
                                        <p:tav tm="100000">
                                          <p:val>
                                            <p:strVal val="#ppt_x"/>
                                          </p:val>
                                        </p:tav>
                                      </p:tavLst>
                                    </p:anim>
                                    <p:anim calcmode="lin" valueType="num">
                                      <p:cBhvr additive="base">
                                        <p:cTn id="71" dur="1000" fill="hold"/>
                                        <p:tgtEl>
                                          <p:spTgt spid="20"/>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 calcmode="lin" valueType="num">
                                      <p:cBhvr additive="base">
                                        <p:cTn id="74"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5" dur="1000" fill="hold"/>
                                        <p:tgtEl>
                                          <p:spTgt spid="25">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 calcmode="lin" valueType="num">
                                      <p:cBhvr additive="base">
                                        <p:cTn id="78" dur="10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79" dur="1000" fill="hold"/>
                                        <p:tgtEl>
                                          <p:spTgt spid="25">
                                            <p:txEl>
                                              <p:pRg st="1" end="1"/>
                                            </p:txEl>
                                          </p:spTgt>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25">
                                            <p:txEl>
                                              <p:pRg st="2" end="2"/>
                                            </p:txEl>
                                          </p:spTgt>
                                        </p:tgtEl>
                                        <p:attrNameLst>
                                          <p:attrName>style.visibility</p:attrName>
                                        </p:attrNameLst>
                                      </p:cBhvr>
                                      <p:to>
                                        <p:strVal val="visible"/>
                                      </p:to>
                                    </p:set>
                                    <p:anim calcmode="lin" valueType="num">
                                      <p:cBhvr additive="base">
                                        <p:cTn id="82" dur="1000" fill="hold"/>
                                        <p:tgtEl>
                                          <p:spTgt spid="25">
                                            <p:txEl>
                                              <p:pRg st="2" end="2"/>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25">
                                            <p:txEl>
                                              <p:pRg st="2" end="2"/>
                                            </p:txEl>
                                          </p:spTgt>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0"/>
                                  </p:stCondLst>
                                  <p:childTnLst>
                                    <p:set>
                                      <p:cBhvr>
                                        <p:cTn id="85" dur="1" fill="hold">
                                          <p:stCondLst>
                                            <p:cond delay="0"/>
                                          </p:stCondLst>
                                        </p:cTn>
                                        <p:tgtEl>
                                          <p:spTgt spid="25">
                                            <p:txEl>
                                              <p:pRg st="3" end="3"/>
                                            </p:txEl>
                                          </p:spTgt>
                                        </p:tgtEl>
                                        <p:attrNameLst>
                                          <p:attrName>style.visibility</p:attrName>
                                        </p:attrNameLst>
                                      </p:cBhvr>
                                      <p:to>
                                        <p:strVal val="visible"/>
                                      </p:to>
                                    </p:set>
                                    <p:anim calcmode="lin" valueType="num">
                                      <p:cBhvr additive="base">
                                        <p:cTn id="86" dur="10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87" dur="10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8" grpId="0" animBg="1"/>
      <p:bldP spid="19" grpId="0" animBg="1"/>
      <p:bldP spid="20" grpId="0" animBg="1"/>
      <p:bldP spid="21" grpId="0" animBg="1"/>
      <p:bldP spid="22" grpId="0" uiExpand="1" build="p"/>
      <p:bldP spid="2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42976" y="314308"/>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中国港湾人才发展理念</a:t>
            </a:r>
          </a:p>
        </p:txBody>
      </p:sp>
      <p:sp>
        <p:nvSpPr>
          <p:cNvPr id="4" name="Line 83"/>
          <p:cNvSpPr>
            <a:spLocks noChangeShapeType="1"/>
          </p:cNvSpPr>
          <p:nvPr/>
        </p:nvSpPr>
        <p:spPr bwMode="black">
          <a:xfrm>
            <a:off x="971600" y="890372"/>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29" name="组合 200"/>
          <p:cNvGrpSpPr/>
          <p:nvPr/>
        </p:nvGrpSpPr>
        <p:grpSpPr>
          <a:xfrm>
            <a:off x="1043608" y="1621805"/>
            <a:ext cx="7069983" cy="727075"/>
            <a:chOff x="685800" y="2743200"/>
            <a:chExt cx="7696200" cy="727075"/>
          </a:xfrm>
        </p:grpSpPr>
        <p:sp>
          <p:nvSpPr>
            <p:cNvPr id="30" name="AutoShape 4"/>
            <p:cNvSpPr>
              <a:spLocks noChangeArrowheads="1"/>
            </p:cNvSpPr>
            <p:nvPr/>
          </p:nvSpPr>
          <p:spPr bwMode="gray">
            <a:xfrm>
              <a:off x="685800" y="2743200"/>
              <a:ext cx="7696200" cy="727075"/>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ea typeface="宋体" charset="-122"/>
              </a:endParaRPr>
            </a:p>
          </p:txBody>
        </p:sp>
        <p:sp>
          <p:nvSpPr>
            <p:cNvPr id="31" name="TextBox 30"/>
            <p:cNvSpPr txBox="1"/>
            <p:nvPr/>
          </p:nvSpPr>
          <p:spPr>
            <a:xfrm>
              <a:off x="703367" y="2875047"/>
              <a:ext cx="7507492" cy="523220"/>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800" b="1" dirty="0" smtClean="0">
                  <a:latin typeface="微软雅黑" pitchFamily="34" charset="-122"/>
                  <a:ea typeface="微软雅黑" pitchFamily="34" charset="-122"/>
                </a:rPr>
                <a:t>将人才作为资本，将培养作为投资</a:t>
              </a:r>
              <a:endParaRPr lang="zh-CN" altLang="en-US" sz="2800" b="1" dirty="0">
                <a:latin typeface="微软雅黑" pitchFamily="34" charset="-122"/>
                <a:ea typeface="微软雅黑" pitchFamily="34" charset="-122"/>
              </a:endParaRPr>
            </a:p>
          </p:txBody>
        </p:sp>
      </p:grpSp>
      <p:grpSp>
        <p:nvGrpSpPr>
          <p:cNvPr id="32" name="组合 31"/>
          <p:cNvGrpSpPr/>
          <p:nvPr/>
        </p:nvGrpSpPr>
        <p:grpSpPr>
          <a:xfrm>
            <a:off x="3320133" y="2542629"/>
            <a:ext cx="2497137" cy="1985963"/>
            <a:chOff x="3320133" y="2542629"/>
            <a:chExt cx="2497137" cy="1985963"/>
          </a:xfrm>
        </p:grpSpPr>
        <p:sp>
          <p:nvSpPr>
            <p:cNvPr id="33" name="AutoShape 7"/>
            <p:cNvSpPr>
              <a:spLocks noChangeArrowheads="1"/>
            </p:cNvSpPr>
            <p:nvPr/>
          </p:nvSpPr>
          <p:spPr bwMode="gray">
            <a:xfrm>
              <a:off x="3320133" y="2542629"/>
              <a:ext cx="2497137" cy="1985963"/>
            </a:xfrm>
            <a:prstGeom prst="diamond">
              <a:avLst/>
            </a:prstGeom>
            <a:solidFill>
              <a:srgbClr val="F8F8F8"/>
            </a:solidFill>
            <a:ln w="9525">
              <a:miter lim="800000"/>
              <a:headEnd/>
              <a:tailEnd/>
            </a:ln>
            <a:scene3d>
              <a:camera prst="legacyObliqueBottom">
                <a:rot lat="20099996" lon="0" rev="0"/>
              </a:camera>
              <a:lightRig rig="legacyNormal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solidFill>
                  <a:srgbClr val="FFFFFF"/>
                </a:solidFill>
                <a:ea typeface="宋体" charset="-122"/>
              </a:endParaRPr>
            </a:p>
          </p:txBody>
        </p:sp>
        <p:sp>
          <p:nvSpPr>
            <p:cNvPr id="34" name="Text Box 19"/>
            <p:cNvSpPr txBox="1">
              <a:spLocks noChangeArrowheads="1"/>
            </p:cNvSpPr>
            <p:nvPr/>
          </p:nvSpPr>
          <p:spPr bwMode="gray">
            <a:xfrm>
              <a:off x="3631283" y="3198687"/>
              <a:ext cx="1857375" cy="711220"/>
            </a:xfrm>
            <a:prstGeom prst="rect">
              <a:avLst/>
            </a:prstGeom>
            <a:noFill/>
            <a:ln w="9525">
              <a:noFill/>
              <a:miter lim="800000"/>
              <a:headEnd/>
              <a:tailEnd/>
            </a:ln>
            <a:effectLst>
              <a:outerShdw dist="17961" dir="2700000" algn="ctr" rotWithShape="0">
                <a:srgbClr val="969696">
                  <a:alpha val="50000"/>
                </a:srgbClr>
              </a:outerShdw>
            </a:effectLst>
          </p:spPr>
          <p:txBody>
            <a:bodyPr>
              <a:spAutoFit/>
            </a:bodyPr>
            <a:lstStyle/>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尊重员工</a:t>
              </a:r>
              <a:endParaRPr lang="en-US" altLang="zh-CN" sz="2000" b="1" dirty="0" smtClean="0">
                <a:solidFill>
                  <a:srgbClr val="FFFFFF"/>
                </a:solidFill>
                <a:latin typeface="微软雅黑" pitchFamily="34" charset="-122"/>
                <a:ea typeface="微软雅黑" pitchFamily="34" charset="-122"/>
                <a:cs typeface="+mn-cs"/>
              </a:endParaRPr>
            </a:p>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创造价值</a:t>
              </a:r>
              <a:endParaRPr lang="en-US" sz="2000" b="1" dirty="0">
                <a:solidFill>
                  <a:srgbClr val="FFFFFF"/>
                </a:solidFill>
                <a:latin typeface="微软雅黑" pitchFamily="34" charset="-122"/>
                <a:ea typeface="微软雅黑" pitchFamily="34" charset="-122"/>
                <a:cs typeface="+mn-cs"/>
              </a:endParaRPr>
            </a:p>
          </p:txBody>
        </p:sp>
      </p:grpSp>
      <p:grpSp>
        <p:nvGrpSpPr>
          <p:cNvPr id="35" name="组合 34"/>
          <p:cNvGrpSpPr/>
          <p:nvPr/>
        </p:nvGrpSpPr>
        <p:grpSpPr>
          <a:xfrm>
            <a:off x="2051720" y="3236367"/>
            <a:ext cx="2508250" cy="2174875"/>
            <a:chOff x="2051720" y="3236367"/>
            <a:chExt cx="2508250" cy="2174875"/>
          </a:xfrm>
        </p:grpSpPr>
        <p:sp>
          <p:nvSpPr>
            <p:cNvPr id="36" name="AutoShape 8"/>
            <p:cNvSpPr>
              <a:spLocks noChangeArrowheads="1"/>
            </p:cNvSpPr>
            <p:nvPr/>
          </p:nvSpPr>
          <p:spPr bwMode="gray">
            <a:xfrm>
              <a:off x="2062833" y="3425279"/>
              <a:ext cx="2497137" cy="1985963"/>
            </a:xfrm>
            <a:prstGeom prst="diamond">
              <a:avLst/>
            </a:prstGeom>
            <a:solidFill>
              <a:srgbClr val="F8F8F8"/>
            </a:solidFill>
            <a:ln w="9525">
              <a:miter lim="800000"/>
              <a:headEnd/>
              <a:tailEnd/>
            </a:ln>
            <a:scene3d>
              <a:camera prst="legacyObliqueBottom">
                <a:rot lat="20099996"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solidFill>
                  <a:srgbClr val="FFFFFF"/>
                </a:solidFill>
                <a:ea typeface="宋体" charset="-122"/>
              </a:endParaRPr>
            </a:p>
          </p:txBody>
        </p:sp>
        <p:grpSp>
          <p:nvGrpSpPr>
            <p:cNvPr id="37" name="Group 13"/>
            <p:cNvGrpSpPr>
              <a:grpSpLocks/>
            </p:cNvGrpSpPr>
            <p:nvPr/>
          </p:nvGrpSpPr>
          <p:grpSpPr bwMode="auto">
            <a:xfrm>
              <a:off x="2051720" y="3236367"/>
              <a:ext cx="2497138" cy="1985962"/>
              <a:chOff x="1352" y="1684"/>
              <a:chExt cx="1573" cy="1251"/>
            </a:xfrm>
          </p:grpSpPr>
          <p:sp>
            <p:nvSpPr>
              <p:cNvPr id="39" name="AutoShape 14"/>
              <p:cNvSpPr>
                <a:spLocks noChangeArrowheads="1"/>
              </p:cNvSpPr>
              <p:nvPr/>
            </p:nvSpPr>
            <p:spPr bwMode="gray">
              <a:xfrm>
                <a:off x="1352" y="1684"/>
                <a:ext cx="1573" cy="1251"/>
              </a:xfrm>
              <a:prstGeom prst="diamond">
                <a:avLst/>
              </a:prstGeom>
              <a:gradFill rotWithShape="1">
                <a:gsLst>
                  <a:gs pos="0">
                    <a:schemeClr val="accent2">
                      <a:gamma/>
                      <a:shade val="46275"/>
                      <a:invGamma/>
                    </a:schemeClr>
                  </a:gs>
                  <a:gs pos="100000">
                    <a:schemeClr val="accent2"/>
                  </a:gs>
                </a:gsLst>
                <a:lin ang="5400000" scaled="1"/>
              </a:gradFill>
              <a:ln w="9525">
                <a:miter lim="800000"/>
                <a:headEnd/>
                <a:tailEnd/>
              </a:ln>
              <a:effectLst/>
              <a:scene3d>
                <a:camera prst="legacyObliqueBottom">
                  <a:rot lat="20099996" lon="0" rev="0"/>
                </a:camera>
                <a:lightRig rig="legacyNormal2" dir="t"/>
              </a:scene3d>
              <a:sp3d extrusionH="163500" prstMaterial="legacyPlastic">
                <a:bevelT w="13500" h="13500" prst="angle"/>
                <a:bevelB w="13500" h="13500" prst="angle"/>
                <a:extrusionClr>
                  <a:schemeClr val="accent2"/>
                </a:extrusionClr>
              </a:sp3d>
            </p:spPr>
            <p:txBody>
              <a:bodyPr wrap="none" anchor="ctr">
                <a:flatTx/>
              </a:bodyPr>
              <a:lstStyle/>
              <a:p>
                <a:pPr algn="ctr"/>
                <a:endParaRPr lang="zh-CN" altLang="en-US">
                  <a:solidFill>
                    <a:srgbClr val="FFFFFF"/>
                  </a:solidFill>
                  <a:ea typeface="宋体" charset="-122"/>
                </a:endParaRPr>
              </a:p>
            </p:txBody>
          </p:sp>
          <p:sp>
            <p:nvSpPr>
              <p:cNvPr id="40" name="Line 15"/>
              <p:cNvSpPr>
                <a:spLocks noChangeShapeType="1"/>
              </p:cNvSpPr>
              <p:nvPr/>
            </p:nvSpPr>
            <p:spPr bwMode="gray">
              <a:xfrm>
                <a:off x="1355" y="2307"/>
                <a:ext cx="787" cy="433"/>
              </a:xfrm>
              <a:prstGeom prst="line">
                <a:avLst/>
              </a:prstGeom>
              <a:noFill/>
              <a:ln w="6350">
                <a:solidFill>
                  <a:srgbClr val="FFFFFF">
                    <a:alpha val="30196"/>
                  </a:srgbClr>
                </a:solidFill>
                <a:round/>
                <a:headEnd/>
                <a:tailEnd/>
              </a:ln>
            </p:spPr>
            <p:txBody>
              <a:bodyPr/>
              <a:lstStyle/>
              <a:p>
                <a:endParaRPr lang="zh-CN" altLang="en-US">
                  <a:solidFill>
                    <a:srgbClr val="FFFFFF"/>
                  </a:solidFill>
                </a:endParaRPr>
              </a:p>
            </p:txBody>
          </p:sp>
        </p:grpSp>
        <p:sp>
          <p:nvSpPr>
            <p:cNvPr id="38" name="Text Box 20"/>
            <p:cNvSpPr txBox="1">
              <a:spLocks noChangeArrowheads="1"/>
            </p:cNvSpPr>
            <p:nvPr/>
          </p:nvSpPr>
          <p:spPr bwMode="gray">
            <a:xfrm>
              <a:off x="2359695" y="3955912"/>
              <a:ext cx="1857375" cy="711220"/>
            </a:xfrm>
            <a:prstGeom prst="rect">
              <a:avLst/>
            </a:prstGeom>
            <a:noFill/>
            <a:ln w="9525">
              <a:noFill/>
              <a:miter lim="800000"/>
              <a:headEnd/>
              <a:tailEnd/>
            </a:ln>
            <a:effectLst>
              <a:outerShdw dist="17961" dir="2700000" algn="ctr" rotWithShape="0">
                <a:srgbClr val="969696">
                  <a:alpha val="50000"/>
                </a:srgbClr>
              </a:outerShdw>
            </a:effectLst>
          </p:spPr>
          <p:txBody>
            <a:bodyPr>
              <a:spAutoFit/>
            </a:bodyPr>
            <a:lstStyle/>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营造员工</a:t>
              </a:r>
              <a:endParaRPr lang="en-US" altLang="zh-CN" sz="2000" b="1" dirty="0" smtClean="0">
                <a:solidFill>
                  <a:srgbClr val="FFFFFF"/>
                </a:solidFill>
                <a:latin typeface="微软雅黑" pitchFamily="34" charset="-122"/>
                <a:ea typeface="微软雅黑" pitchFamily="34" charset="-122"/>
                <a:cs typeface="+mn-cs"/>
              </a:endParaRPr>
            </a:p>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关爱氛围</a:t>
              </a:r>
              <a:endParaRPr lang="en-US" sz="2000" b="1" dirty="0">
                <a:solidFill>
                  <a:srgbClr val="FFFFFF"/>
                </a:solidFill>
                <a:latin typeface="微软雅黑" pitchFamily="34" charset="-122"/>
                <a:ea typeface="微软雅黑" pitchFamily="34" charset="-122"/>
                <a:cs typeface="+mn-cs"/>
              </a:endParaRPr>
            </a:p>
          </p:txBody>
        </p:sp>
      </p:grpSp>
      <p:grpSp>
        <p:nvGrpSpPr>
          <p:cNvPr id="41" name="组合 40"/>
          <p:cNvGrpSpPr/>
          <p:nvPr/>
        </p:nvGrpSpPr>
        <p:grpSpPr>
          <a:xfrm>
            <a:off x="4563145" y="3236367"/>
            <a:ext cx="2508250" cy="2174875"/>
            <a:chOff x="4563145" y="3236367"/>
            <a:chExt cx="2508250" cy="2174875"/>
          </a:xfrm>
        </p:grpSpPr>
        <p:sp>
          <p:nvSpPr>
            <p:cNvPr id="42" name="AutoShape 9"/>
            <p:cNvSpPr>
              <a:spLocks noChangeArrowheads="1"/>
            </p:cNvSpPr>
            <p:nvPr/>
          </p:nvSpPr>
          <p:spPr bwMode="gray">
            <a:xfrm>
              <a:off x="4574258" y="3425279"/>
              <a:ext cx="2497137" cy="1985963"/>
            </a:xfrm>
            <a:prstGeom prst="diamond">
              <a:avLst/>
            </a:prstGeom>
            <a:solidFill>
              <a:srgbClr val="F8F8F8"/>
            </a:solidFill>
            <a:ln w="9525">
              <a:miter lim="800000"/>
              <a:headEnd/>
              <a:tailEnd/>
            </a:ln>
            <a:scene3d>
              <a:camera prst="legacyObliqueBottom">
                <a:rot lat="20099996"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solidFill>
                  <a:srgbClr val="FFFFFF"/>
                </a:solidFill>
                <a:ea typeface="宋体" charset="-122"/>
              </a:endParaRPr>
            </a:p>
          </p:txBody>
        </p:sp>
        <p:grpSp>
          <p:nvGrpSpPr>
            <p:cNvPr id="43" name="Group 16"/>
            <p:cNvGrpSpPr>
              <a:grpSpLocks/>
            </p:cNvGrpSpPr>
            <p:nvPr/>
          </p:nvGrpSpPr>
          <p:grpSpPr bwMode="auto">
            <a:xfrm>
              <a:off x="4563145" y="3236367"/>
              <a:ext cx="2497138" cy="1985962"/>
              <a:chOff x="2934" y="1684"/>
              <a:chExt cx="1573" cy="1251"/>
            </a:xfrm>
          </p:grpSpPr>
          <p:sp>
            <p:nvSpPr>
              <p:cNvPr id="47" name="AutoShape 17"/>
              <p:cNvSpPr>
                <a:spLocks noChangeArrowheads="1"/>
              </p:cNvSpPr>
              <p:nvPr/>
            </p:nvSpPr>
            <p:spPr bwMode="gray">
              <a:xfrm>
                <a:off x="2934" y="1684"/>
                <a:ext cx="1573" cy="1251"/>
              </a:xfrm>
              <a:prstGeom prst="diamond">
                <a:avLst/>
              </a:prstGeom>
              <a:gradFill rotWithShape="1">
                <a:gsLst>
                  <a:gs pos="0">
                    <a:schemeClr val="hlink">
                      <a:gamma/>
                      <a:shade val="46275"/>
                      <a:invGamma/>
                    </a:schemeClr>
                  </a:gs>
                  <a:gs pos="100000">
                    <a:schemeClr val="hlink"/>
                  </a:gs>
                </a:gsLst>
                <a:lin ang="5400000" scaled="1"/>
              </a:gradFill>
              <a:ln w="9525">
                <a:miter lim="800000"/>
                <a:headEnd/>
                <a:tailEnd/>
              </a:ln>
              <a:effectLst/>
              <a:scene3d>
                <a:camera prst="legacyObliqueBottom">
                  <a:rot lat="20099996" lon="0" rev="0"/>
                </a:camera>
                <a:lightRig rig="legacyNormal2" dir="t"/>
              </a:scene3d>
              <a:sp3d extrusionH="163500" prstMaterial="legacyPlastic">
                <a:bevelT w="13500" h="13500" prst="angle"/>
                <a:bevelB w="13500" h="13500" prst="angle"/>
                <a:extrusionClr>
                  <a:schemeClr val="hlink"/>
                </a:extrusionClr>
              </a:sp3d>
            </p:spPr>
            <p:txBody>
              <a:bodyPr wrap="none" anchor="ctr">
                <a:flatTx/>
              </a:bodyPr>
              <a:lstStyle/>
              <a:p>
                <a:pPr algn="ctr"/>
                <a:endParaRPr lang="zh-CN" altLang="en-US">
                  <a:solidFill>
                    <a:srgbClr val="FFFFFF"/>
                  </a:solidFill>
                  <a:ea typeface="宋体" charset="-122"/>
                </a:endParaRPr>
              </a:p>
            </p:txBody>
          </p:sp>
          <p:sp>
            <p:nvSpPr>
              <p:cNvPr id="50" name="Line 18"/>
              <p:cNvSpPr>
                <a:spLocks noChangeShapeType="1"/>
              </p:cNvSpPr>
              <p:nvPr/>
            </p:nvSpPr>
            <p:spPr bwMode="gray">
              <a:xfrm>
                <a:off x="2941" y="2308"/>
                <a:ext cx="787" cy="433"/>
              </a:xfrm>
              <a:prstGeom prst="line">
                <a:avLst/>
              </a:prstGeom>
              <a:noFill/>
              <a:ln w="6350">
                <a:solidFill>
                  <a:srgbClr val="FFFFFF">
                    <a:alpha val="30196"/>
                  </a:srgbClr>
                </a:solidFill>
                <a:round/>
                <a:headEnd/>
                <a:tailEnd/>
              </a:ln>
            </p:spPr>
            <p:txBody>
              <a:bodyPr/>
              <a:lstStyle/>
              <a:p>
                <a:endParaRPr lang="zh-CN" altLang="en-US">
                  <a:solidFill>
                    <a:srgbClr val="FFFFFF"/>
                  </a:solidFill>
                </a:endParaRPr>
              </a:p>
            </p:txBody>
          </p:sp>
        </p:grpSp>
        <p:sp>
          <p:nvSpPr>
            <p:cNvPr id="44" name="Text Box 21"/>
            <p:cNvSpPr txBox="1">
              <a:spLocks noChangeArrowheads="1"/>
            </p:cNvSpPr>
            <p:nvPr/>
          </p:nvSpPr>
          <p:spPr bwMode="gray">
            <a:xfrm>
              <a:off x="4906061" y="3952752"/>
              <a:ext cx="1857375" cy="711220"/>
            </a:xfrm>
            <a:prstGeom prst="rect">
              <a:avLst/>
            </a:prstGeom>
            <a:noFill/>
            <a:ln w="9525">
              <a:noFill/>
              <a:miter lim="800000"/>
              <a:headEnd/>
              <a:tailEnd/>
            </a:ln>
            <a:effectLst>
              <a:outerShdw dist="17961" dir="2700000" algn="ctr" rotWithShape="0">
                <a:srgbClr val="969696">
                  <a:alpha val="50000"/>
                </a:srgbClr>
              </a:outerShdw>
            </a:effectLst>
          </p:spPr>
          <p:txBody>
            <a:bodyPr>
              <a:spAutoFit/>
            </a:bodyPr>
            <a:lstStyle/>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激发员工</a:t>
              </a:r>
              <a:endParaRPr lang="en-US" altLang="zh-CN" sz="2000" b="1" dirty="0" smtClean="0">
                <a:solidFill>
                  <a:srgbClr val="FFFFFF"/>
                </a:solidFill>
                <a:latin typeface="微软雅黑" pitchFamily="34" charset="-122"/>
                <a:ea typeface="微软雅黑" pitchFamily="34" charset="-122"/>
                <a:cs typeface="+mn-cs"/>
              </a:endParaRPr>
            </a:p>
            <a:p>
              <a:pPr algn="ctr">
                <a:lnSpc>
                  <a:spcPts val="1800"/>
                </a:lnSpc>
                <a:spcBef>
                  <a:spcPct val="50000"/>
                </a:spcBef>
                <a:defRPr/>
              </a:pPr>
              <a:r>
                <a:rPr lang="zh-CN" altLang="en-US" sz="2000" b="1" dirty="0" smtClean="0">
                  <a:solidFill>
                    <a:srgbClr val="FFFFFF"/>
                  </a:solidFill>
                  <a:latin typeface="微软雅黑" pitchFamily="34" charset="-122"/>
                  <a:ea typeface="微软雅黑" pitchFamily="34" charset="-122"/>
                  <a:cs typeface="+mn-cs"/>
                </a:rPr>
                <a:t>主动发展</a:t>
              </a:r>
              <a:endParaRPr lang="en-US" sz="2000" b="1" dirty="0">
                <a:solidFill>
                  <a:srgbClr val="FFFFFF"/>
                </a:solidFill>
                <a:latin typeface="微软雅黑" pitchFamily="34" charset="-122"/>
                <a:ea typeface="微软雅黑" pitchFamily="34" charset="-122"/>
                <a:cs typeface="+mn-cs"/>
              </a:endParaRPr>
            </a:p>
          </p:txBody>
        </p:sp>
      </p:grpSp>
      <p:grpSp>
        <p:nvGrpSpPr>
          <p:cNvPr id="53" name="Group 22"/>
          <p:cNvGrpSpPr>
            <a:grpSpLocks/>
          </p:cNvGrpSpPr>
          <p:nvPr/>
        </p:nvGrpSpPr>
        <p:grpSpPr bwMode="auto">
          <a:xfrm>
            <a:off x="3840833" y="4612729"/>
            <a:ext cx="1682750" cy="1552575"/>
            <a:chOff x="482" y="1851"/>
            <a:chExt cx="860" cy="796"/>
          </a:xfrm>
        </p:grpSpPr>
        <p:sp>
          <p:nvSpPr>
            <p:cNvPr id="56" name="Freeform 23"/>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a:endParaRPr lang="zh-CN" altLang="en-US">
                <a:ea typeface="宋体" charset="-122"/>
              </a:endParaRPr>
            </a:p>
          </p:txBody>
        </p:sp>
        <p:sp>
          <p:nvSpPr>
            <p:cNvPr id="59" name="Freeform 24"/>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a:endParaRPr lang="zh-CN" altLang="en-US">
                <a:ea typeface="宋体" charset="-122"/>
              </a:endParaRPr>
            </a:p>
          </p:txBody>
        </p:sp>
        <p:sp>
          <p:nvSpPr>
            <p:cNvPr id="62" name="Freeform 25"/>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a:endParaRPr lang="zh-CN" altLang="en-US">
                <a:ea typeface="宋体" charset="-122"/>
              </a:endParaRPr>
            </a:p>
          </p:txBody>
        </p:sp>
        <p:sp>
          <p:nvSpPr>
            <p:cNvPr id="63" name="Freeform 26"/>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8"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charset="-122"/>
              </a:endParaRPr>
            </a:p>
          </p:txBody>
        </p:sp>
        <p:sp>
          <p:nvSpPr>
            <p:cNvPr id="64" name="Freeform 27"/>
            <p:cNvSpPr>
              <a:spLocks/>
            </p:cNvSpPr>
            <p:nvPr/>
          </p:nvSpPr>
          <p:spPr bwMode="gray">
            <a:xfrm>
              <a:off x="698" y="1851"/>
              <a:ext cx="282" cy="716"/>
            </a:xfrm>
            <a:custGeom>
              <a:avLst/>
              <a:gdLst>
                <a:gd name="T0" fmla="*/ 130 w 224"/>
                <a:gd name="T1" fmla="*/ 127 h 569"/>
                <a:gd name="T2" fmla="*/ 93 w 224"/>
                <a:gd name="T3" fmla="*/ 63 h 569"/>
                <a:gd name="T4" fmla="*/ 152 w 224"/>
                <a:gd name="T5" fmla="*/ 1 h 569"/>
                <a:gd name="T6" fmla="*/ 215 w 224"/>
                <a:gd name="T7" fmla="*/ 65 h 569"/>
                <a:gd name="T8" fmla="*/ 170 w 224"/>
                <a:gd name="T9" fmla="*/ 127 h 569"/>
                <a:gd name="T10" fmla="*/ 169 w 224"/>
                <a:gd name="T11" fmla="*/ 156 h 569"/>
                <a:gd name="T12" fmla="*/ 263 w 224"/>
                <a:gd name="T13" fmla="*/ 182 h 569"/>
                <a:gd name="T14" fmla="*/ 278 w 224"/>
                <a:gd name="T15" fmla="*/ 257 h 569"/>
                <a:gd name="T16" fmla="*/ 274 w 224"/>
                <a:gd name="T17" fmla="*/ 404 h 569"/>
                <a:gd name="T18" fmla="*/ 263 w 224"/>
                <a:gd name="T19" fmla="*/ 459 h 569"/>
                <a:gd name="T20" fmla="*/ 247 w 224"/>
                <a:gd name="T21" fmla="*/ 388 h 569"/>
                <a:gd name="T22" fmla="*/ 235 w 224"/>
                <a:gd name="T23" fmla="*/ 254 h 569"/>
                <a:gd name="T24" fmla="*/ 214 w 224"/>
                <a:gd name="T25" fmla="*/ 404 h 569"/>
                <a:gd name="T26" fmla="*/ 181 w 224"/>
                <a:gd name="T27" fmla="*/ 716 h 569"/>
                <a:gd name="T28" fmla="*/ 98 w 224"/>
                <a:gd name="T29" fmla="*/ 711 h 569"/>
                <a:gd name="T30" fmla="*/ 63 w 224"/>
                <a:gd name="T31" fmla="*/ 409 h 569"/>
                <a:gd name="T32" fmla="*/ 42 w 224"/>
                <a:gd name="T33" fmla="*/ 262 h 569"/>
                <a:gd name="T34" fmla="*/ 31 w 224"/>
                <a:gd name="T35" fmla="*/ 390 h 569"/>
                <a:gd name="T36" fmla="*/ 15 w 224"/>
                <a:gd name="T37" fmla="*/ 459 h 569"/>
                <a:gd name="T38" fmla="*/ 1 w 224"/>
                <a:gd name="T39" fmla="*/ 384 h 569"/>
                <a:gd name="T40" fmla="*/ 9 w 224"/>
                <a:gd name="T41" fmla="*/ 232 h 569"/>
                <a:gd name="T42" fmla="*/ 29 w 224"/>
                <a:gd name="T43" fmla="*/ 176 h 569"/>
                <a:gd name="T44" fmla="*/ 128 w 224"/>
                <a:gd name="T45" fmla="*/ 156 h 569"/>
                <a:gd name="T46" fmla="*/ 130 w 224"/>
                <a:gd name="T47" fmla="*/ 127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8"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charset="-122"/>
              </a:endParaRPr>
            </a:p>
          </p:txBody>
        </p:sp>
        <p:sp>
          <p:nvSpPr>
            <p:cNvPr id="65" name="Freeform 28"/>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8"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linds(horizontal)">
                                      <p:cBhvr>
                                        <p:cTn id="14" dur="500"/>
                                        <p:tgtEl>
                                          <p:spTgt spid="2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4" name="Line 83"/>
          <p:cNvSpPr>
            <a:spLocks noChangeShapeType="1"/>
          </p:cNvSpPr>
          <p:nvPr/>
        </p:nvSpPr>
        <p:spPr bwMode="black">
          <a:xfrm>
            <a:off x="10001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9" name="Rectangle 3"/>
          <p:cNvSpPr>
            <a:spLocks noGrp="1" noChangeArrowheads="1"/>
          </p:cNvSpPr>
          <p:nvPr>
            <p:ph type="title"/>
          </p:nvPr>
        </p:nvSpPr>
        <p:spPr>
          <a:xfrm>
            <a:off x="1187624" y="314308"/>
            <a:ext cx="5178434" cy="685800"/>
          </a:xfrm>
        </p:spPr>
        <p:txBody>
          <a:bodyPr/>
          <a:lstStyle/>
          <a:p>
            <a:r>
              <a:rPr lang="zh-CN" altLang="en-US" dirty="0" smtClean="0">
                <a:solidFill>
                  <a:schemeClr val="bg1"/>
                </a:solidFill>
                <a:latin typeface="微软雅黑" pitchFamily="34" charset="-122"/>
                <a:ea typeface="微软雅黑" pitchFamily="34" charset="-122"/>
              </a:rPr>
              <a:t>全球经济形势</a:t>
            </a:r>
            <a:endParaRPr lang="en-US" altLang="zh-CN" dirty="0">
              <a:solidFill>
                <a:schemeClr val="bg1"/>
              </a:solidFill>
              <a:latin typeface="微软雅黑" pitchFamily="34" charset="-122"/>
              <a:ea typeface="微软雅黑" pitchFamily="34" charset="-122"/>
            </a:endParaRPr>
          </a:p>
        </p:txBody>
      </p:sp>
      <p:grpSp>
        <p:nvGrpSpPr>
          <p:cNvPr id="2" name="Group 12"/>
          <p:cNvGrpSpPr>
            <a:grpSpLocks/>
          </p:cNvGrpSpPr>
          <p:nvPr/>
        </p:nvGrpSpPr>
        <p:grpSpPr bwMode="auto">
          <a:xfrm rot="10082854">
            <a:off x="6006167" y="2649553"/>
            <a:ext cx="1196975" cy="303213"/>
            <a:chOff x="2598" y="1026"/>
            <a:chExt cx="957" cy="242"/>
          </a:xfrm>
        </p:grpSpPr>
        <p:grpSp>
          <p:nvGrpSpPr>
            <p:cNvPr id="3" name="Group 13"/>
            <p:cNvGrpSpPr>
              <a:grpSpLocks/>
            </p:cNvGrpSpPr>
            <p:nvPr/>
          </p:nvGrpSpPr>
          <p:grpSpPr bwMode="auto">
            <a:xfrm rot="-9970459" flipH="1" flipV="1">
              <a:off x="2591" y="1040"/>
              <a:ext cx="960" cy="234"/>
              <a:chOff x="2526" y="1060"/>
              <a:chExt cx="896" cy="236"/>
            </a:xfrm>
          </p:grpSpPr>
          <p:grpSp>
            <p:nvGrpSpPr>
              <p:cNvPr id="6" name="Group 14"/>
              <p:cNvGrpSpPr>
                <a:grpSpLocks/>
              </p:cNvGrpSpPr>
              <p:nvPr/>
            </p:nvGrpSpPr>
            <p:grpSpPr bwMode="auto">
              <a:xfrm>
                <a:off x="2526" y="1060"/>
                <a:ext cx="742" cy="186"/>
                <a:chOff x="1565" y="2568"/>
                <a:chExt cx="1118" cy="279"/>
              </a:xfrm>
            </p:grpSpPr>
            <p:sp>
              <p:nvSpPr>
                <p:cNvPr id="197"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8"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9"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00"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7" name="Group 19"/>
              <p:cNvGrpSpPr>
                <a:grpSpLocks/>
              </p:cNvGrpSpPr>
              <p:nvPr/>
            </p:nvGrpSpPr>
            <p:grpSpPr bwMode="auto">
              <a:xfrm rot="1353540">
                <a:off x="2680" y="1110"/>
                <a:ext cx="742" cy="186"/>
                <a:chOff x="1565" y="2568"/>
                <a:chExt cx="1118" cy="279"/>
              </a:xfrm>
            </p:grpSpPr>
            <p:sp>
              <p:nvSpPr>
                <p:cNvPr id="193"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4"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5"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6"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nvGrpSpPr>
            <p:cNvPr id="8" name="Group 24"/>
            <p:cNvGrpSpPr>
              <a:grpSpLocks/>
            </p:cNvGrpSpPr>
            <p:nvPr/>
          </p:nvGrpSpPr>
          <p:grpSpPr bwMode="auto">
            <a:xfrm rot="-9970459" flipH="1" flipV="1">
              <a:off x="2677" y="1066"/>
              <a:ext cx="786" cy="191"/>
              <a:chOff x="2526" y="1060"/>
              <a:chExt cx="896" cy="236"/>
            </a:xfrm>
          </p:grpSpPr>
          <p:grpSp>
            <p:nvGrpSpPr>
              <p:cNvPr id="10" name="Group 25"/>
              <p:cNvGrpSpPr>
                <a:grpSpLocks/>
              </p:cNvGrpSpPr>
              <p:nvPr/>
            </p:nvGrpSpPr>
            <p:grpSpPr bwMode="auto">
              <a:xfrm>
                <a:off x="2526" y="1060"/>
                <a:ext cx="742" cy="186"/>
                <a:chOff x="1565" y="2568"/>
                <a:chExt cx="1118" cy="279"/>
              </a:xfrm>
            </p:grpSpPr>
            <p:sp>
              <p:nvSpPr>
                <p:cNvPr id="187"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88"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89"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90"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11" name="Group 30"/>
              <p:cNvGrpSpPr>
                <a:grpSpLocks/>
              </p:cNvGrpSpPr>
              <p:nvPr/>
            </p:nvGrpSpPr>
            <p:grpSpPr bwMode="auto">
              <a:xfrm rot="1353540">
                <a:off x="2680" y="1110"/>
                <a:ext cx="742" cy="186"/>
                <a:chOff x="1565" y="2568"/>
                <a:chExt cx="1118" cy="279"/>
              </a:xfrm>
            </p:grpSpPr>
            <p:sp>
              <p:nvSpPr>
                <p:cNvPr id="183"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84"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85"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186"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grpSp>
        <p:nvGrpSpPr>
          <p:cNvPr id="12" name="Group 58"/>
          <p:cNvGrpSpPr>
            <a:grpSpLocks/>
          </p:cNvGrpSpPr>
          <p:nvPr/>
        </p:nvGrpSpPr>
        <p:grpSpPr bwMode="auto">
          <a:xfrm rot="10082854">
            <a:off x="7285692" y="4468828"/>
            <a:ext cx="1196975" cy="303213"/>
            <a:chOff x="2598" y="1026"/>
            <a:chExt cx="957" cy="242"/>
          </a:xfrm>
        </p:grpSpPr>
        <p:grpSp>
          <p:nvGrpSpPr>
            <p:cNvPr id="13" name="Group 59"/>
            <p:cNvGrpSpPr>
              <a:grpSpLocks/>
            </p:cNvGrpSpPr>
            <p:nvPr/>
          </p:nvGrpSpPr>
          <p:grpSpPr bwMode="auto">
            <a:xfrm rot="-9970459" flipH="1" flipV="1">
              <a:off x="2591" y="1040"/>
              <a:ext cx="960" cy="234"/>
              <a:chOff x="2526" y="1060"/>
              <a:chExt cx="896" cy="236"/>
            </a:xfrm>
          </p:grpSpPr>
          <p:grpSp>
            <p:nvGrpSpPr>
              <p:cNvPr id="14" name="Group 60"/>
              <p:cNvGrpSpPr>
                <a:grpSpLocks/>
              </p:cNvGrpSpPr>
              <p:nvPr/>
            </p:nvGrpSpPr>
            <p:grpSpPr bwMode="auto">
              <a:xfrm>
                <a:off x="2526" y="1060"/>
                <a:ext cx="742" cy="186"/>
                <a:chOff x="1565" y="2568"/>
                <a:chExt cx="1118" cy="279"/>
              </a:xfrm>
            </p:grpSpPr>
            <p:sp>
              <p:nvSpPr>
                <p:cNvPr id="220"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21"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22"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23"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15" name="Group 65"/>
              <p:cNvGrpSpPr>
                <a:grpSpLocks/>
              </p:cNvGrpSpPr>
              <p:nvPr/>
            </p:nvGrpSpPr>
            <p:grpSpPr bwMode="auto">
              <a:xfrm rot="1353540">
                <a:off x="2680" y="1110"/>
                <a:ext cx="742" cy="186"/>
                <a:chOff x="1565" y="2568"/>
                <a:chExt cx="1118" cy="279"/>
              </a:xfrm>
            </p:grpSpPr>
            <p:sp>
              <p:nvSpPr>
                <p:cNvPr id="216"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7"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8"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9"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nvGrpSpPr>
            <p:cNvPr id="16" name="Group 70"/>
            <p:cNvGrpSpPr>
              <a:grpSpLocks/>
            </p:cNvGrpSpPr>
            <p:nvPr/>
          </p:nvGrpSpPr>
          <p:grpSpPr bwMode="auto">
            <a:xfrm rot="-9970459" flipH="1" flipV="1">
              <a:off x="2677" y="1066"/>
              <a:ext cx="786" cy="191"/>
              <a:chOff x="2526" y="1060"/>
              <a:chExt cx="896" cy="236"/>
            </a:xfrm>
          </p:grpSpPr>
          <p:grpSp>
            <p:nvGrpSpPr>
              <p:cNvPr id="17" name="Group 71"/>
              <p:cNvGrpSpPr>
                <a:grpSpLocks/>
              </p:cNvGrpSpPr>
              <p:nvPr/>
            </p:nvGrpSpPr>
            <p:grpSpPr bwMode="auto">
              <a:xfrm>
                <a:off x="2526" y="1060"/>
                <a:ext cx="742" cy="186"/>
                <a:chOff x="1565" y="2568"/>
                <a:chExt cx="1118" cy="279"/>
              </a:xfrm>
            </p:grpSpPr>
            <p:sp>
              <p:nvSpPr>
                <p:cNvPr id="210"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1"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2"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13"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18" name="Group 76"/>
              <p:cNvGrpSpPr>
                <a:grpSpLocks/>
              </p:cNvGrpSpPr>
              <p:nvPr/>
            </p:nvGrpSpPr>
            <p:grpSpPr bwMode="auto">
              <a:xfrm rot="1353540">
                <a:off x="2680" y="1110"/>
                <a:ext cx="742" cy="186"/>
                <a:chOff x="1565" y="2568"/>
                <a:chExt cx="1118" cy="279"/>
              </a:xfrm>
            </p:grpSpPr>
            <p:sp>
              <p:nvSpPr>
                <p:cNvPr id="206"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07"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08"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09"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grpSp>
        <p:nvGrpSpPr>
          <p:cNvPr id="19" name="Group 81"/>
          <p:cNvGrpSpPr>
            <a:grpSpLocks/>
          </p:cNvGrpSpPr>
          <p:nvPr/>
        </p:nvGrpSpPr>
        <p:grpSpPr bwMode="auto">
          <a:xfrm>
            <a:off x="6553855" y="1814528"/>
            <a:ext cx="1196975" cy="303213"/>
            <a:chOff x="2598" y="1026"/>
            <a:chExt cx="957" cy="242"/>
          </a:xfrm>
        </p:grpSpPr>
        <p:grpSp>
          <p:nvGrpSpPr>
            <p:cNvPr id="20" name="Group 82"/>
            <p:cNvGrpSpPr>
              <a:grpSpLocks/>
            </p:cNvGrpSpPr>
            <p:nvPr/>
          </p:nvGrpSpPr>
          <p:grpSpPr bwMode="auto">
            <a:xfrm rot="-9970459" flipH="1" flipV="1">
              <a:off x="2591" y="1040"/>
              <a:ext cx="960" cy="234"/>
              <a:chOff x="2526" y="1060"/>
              <a:chExt cx="896" cy="236"/>
            </a:xfrm>
          </p:grpSpPr>
          <p:grpSp>
            <p:nvGrpSpPr>
              <p:cNvPr id="21" name="Group 83"/>
              <p:cNvGrpSpPr>
                <a:grpSpLocks/>
              </p:cNvGrpSpPr>
              <p:nvPr/>
            </p:nvGrpSpPr>
            <p:grpSpPr bwMode="auto">
              <a:xfrm>
                <a:off x="2526" y="1060"/>
                <a:ext cx="742" cy="186"/>
                <a:chOff x="1565" y="2568"/>
                <a:chExt cx="1118" cy="279"/>
              </a:xfrm>
            </p:grpSpPr>
            <p:sp>
              <p:nvSpPr>
                <p:cNvPr id="243"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4"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5"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6"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22" name="Group 88"/>
              <p:cNvGrpSpPr>
                <a:grpSpLocks/>
              </p:cNvGrpSpPr>
              <p:nvPr/>
            </p:nvGrpSpPr>
            <p:grpSpPr bwMode="auto">
              <a:xfrm rot="1353540">
                <a:off x="2680" y="1110"/>
                <a:ext cx="742" cy="186"/>
                <a:chOff x="1565" y="2568"/>
                <a:chExt cx="1118" cy="279"/>
              </a:xfrm>
            </p:grpSpPr>
            <p:sp>
              <p:nvSpPr>
                <p:cNvPr id="239"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0"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1"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42"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nvGrpSpPr>
            <p:cNvPr id="23" name="Group 93"/>
            <p:cNvGrpSpPr>
              <a:grpSpLocks/>
            </p:cNvGrpSpPr>
            <p:nvPr/>
          </p:nvGrpSpPr>
          <p:grpSpPr bwMode="auto">
            <a:xfrm rot="-9970459" flipH="1" flipV="1">
              <a:off x="2677" y="1066"/>
              <a:ext cx="786" cy="191"/>
              <a:chOff x="2526" y="1060"/>
              <a:chExt cx="896" cy="236"/>
            </a:xfrm>
          </p:grpSpPr>
          <p:grpSp>
            <p:nvGrpSpPr>
              <p:cNvPr id="24" name="Group 94"/>
              <p:cNvGrpSpPr>
                <a:grpSpLocks/>
              </p:cNvGrpSpPr>
              <p:nvPr/>
            </p:nvGrpSpPr>
            <p:grpSpPr bwMode="auto">
              <a:xfrm>
                <a:off x="2526" y="1060"/>
                <a:ext cx="742" cy="186"/>
                <a:chOff x="1565" y="2568"/>
                <a:chExt cx="1118" cy="279"/>
              </a:xfrm>
            </p:grpSpPr>
            <p:sp>
              <p:nvSpPr>
                <p:cNvPr id="233"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4"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5"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6"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nvGrpSpPr>
              <p:cNvPr id="25" name="Group 99"/>
              <p:cNvGrpSpPr>
                <a:grpSpLocks/>
              </p:cNvGrpSpPr>
              <p:nvPr/>
            </p:nvGrpSpPr>
            <p:grpSpPr bwMode="auto">
              <a:xfrm rot="1353540">
                <a:off x="2680" y="1110"/>
                <a:ext cx="742" cy="186"/>
                <a:chOff x="1565" y="2568"/>
                <a:chExt cx="1118" cy="279"/>
              </a:xfrm>
            </p:grpSpPr>
            <p:sp>
              <p:nvSpPr>
                <p:cNvPr id="229"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0"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1"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sp>
              <p:nvSpPr>
                <p:cNvPr id="232"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zh-CN" altLang="en-US"/>
                </a:p>
              </p:txBody>
            </p:sp>
          </p:grpSp>
        </p:grpSp>
      </p:grpSp>
      <p:sp>
        <p:nvSpPr>
          <p:cNvPr id="247" name="AutoShape 3"/>
          <p:cNvSpPr>
            <a:spLocks noChangeArrowheads="1"/>
          </p:cNvSpPr>
          <p:nvPr/>
        </p:nvSpPr>
        <p:spPr bwMode="gray">
          <a:xfrm rot="5400000">
            <a:off x="280881" y="2805922"/>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zh-CN" altLang="en-US"/>
          </a:p>
        </p:txBody>
      </p:sp>
      <p:sp>
        <p:nvSpPr>
          <p:cNvPr id="248" name="Text Box 4"/>
          <p:cNvSpPr txBox="1">
            <a:spLocks noChangeArrowheads="1"/>
          </p:cNvSpPr>
          <p:nvPr/>
        </p:nvSpPr>
        <p:spPr bwMode="gray">
          <a:xfrm>
            <a:off x="1142977" y="3746376"/>
            <a:ext cx="1928826" cy="1815882"/>
          </a:xfrm>
          <a:prstGeom prst="rect">
            <a:avLst/>
          </a:prstGeom>
          <a:noFill/>
          <a:ln w="9525" algn="ctr">
            <a:noFill/>
            <a:miter lim="800000"/>
            <a:headEnd/>
            <a:tailEnd/>
          </a:ln>
          <a:effectLst/>
        </p:spPr>
        <p:txBody>
          <a:bodyPr wrap="square">
            <a:spAutoFit/>
          </a:bodyPr>
          <a:lstStyle/>
          <a:p>
            <a:pPr lvl="0" algn="just"/>
            <a:r>
              <a:rPr lang="zh-CN" altLang="en-US" sz="1600" b="1" dirty="0" smtClean="0">
                <a:latin typeface="微软雅黑" pitchFamily="34" charset="-122"/>
                <a:ea typeface="微软雅黑" pitchFamily="34" charset="-122"/>
              </a:rPr>
              <a:t>仍处于金融危机后的</a:t>
            </a:r>
            <a:r>
              <a:rPr lang="zh-CN" altLang="en-US" sz="1600" b="1" dirty="0" smtClean="0">
                <a:solidFill>
                  <a:srgbClr val="FF0000"/>
                </a:solidFill>
                <a:latin typeface="微软雅黑" pitchFamily="34" charset="-122"/>
                <a:ea typeface="微软雅黑" pitchFamily="34" charset="-122"/>
              </a:rPr>
              <a:t>深度再平衡调整期</a:t>
            </a:r>
            <a:r>
              <a:rPr lang="zh-CN" altLang="en-US" sz="1600" b="1" dirty="0" smtClean="0">
                <a:latin typeface="微软雅黑" pitchFamily="34" charset="-122"/>
                <a:ea typeface="微软雅黑" pitchFamily="34" charset="-122"/>
              </a:rPr>
              <a:t>，整体增长缓慢，</a:t>
            </a:r>
            <a:r>
              <a:rPr lang="zh-CN" altLang="en-US" sz="1600" b="1" dirty="0">
                <a:latin typeface="微软雅黑" pitchFamily="34" charset="-122"/>
                <a:ea typeface="微软雅黑" pitchFamily="34" charset="-122"/>
              </a:rPr>
              <a:t>部分新兴经济体有望率先</a:t>
            </a:r>
            <a:r>
              <a:rPr lang="zh-CN" altLang="en-US" sz="1600" b="1" dirty="0" smtClean="0">
                <a:latin typeface="微软雅黑" pitchFamily="34" charset="-122"/>
                <a:ea typeface="微软雅黑" pitchFamily="34" charset="-122"/>
              </a:rPr>
              <a:t>复苏，但整体进程</a:t>
            </a:r>
            <a:r>
              <a:rPr lang="zh-CN" altLang="en-US" sz="1600" b="1" dirty="0">
                <a:latin typeface="微软雅黑" pitchFamily="34" charset="-122"/>
                <a:ea typeface="微软雅黑" pitchFamily="34" charset="-122"/>
              </a:rPr>
              <a:t>难以一帆风顺</a:t>
            </a:r>
          </a:p>
        </p:txBody>
      </p:sp>
      <p:sp>
        <p:nvSpPr>
          <p:cNvPr id="249" name="AutoShape 5"/>
          <p:cNvSpPr>
            <a:spLocks noChangeArrowheads="1"/>
          </p:cNvSpPr>
          <p:nvPr/>
        </p:nvSpPr>
        <p:spPr bwMode="gray">
          <a:xfrm rot="5400000">
            <a:off x="2730394" y="2805922"/>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zh-CN" altLang="en-US"/>
          </a:p>
        </p:txBody>
      </p:sp>
      <p:sp>
        <p:nvSpPr>
          <p:cNvPr id="250" name="AutoShape 7"/>
          <p:cNvSpPr>
            <a:spLocks noChangeArrowheads="1"/>
          </p:cNvSpPr>
          <p:nvPr/>
        </p:nvSpPr>
        <p:spPr bwMode="gray">
          <a:xfrm rot="5400000">
            <a:off x="5208481" y="2805922"/>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zh-CN" altLang="en-US"/>
          </a:p>
        </p:txBody>
      </p:sp>
      <p:pic>
        <p:nvPicPr>
          <p:cNvPr id="251" name="Picture 9" descr="RY_circle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6100" y="2093912"/>
            <a:ext cx="1108075" cy="1108075"/>
          </a:xfrm>
          <a:prstGeom prst="rect">
            <a:avLst/>
          </a:prstGeom>
          <a:noFill/>
        </p:spPr>
      </p:pic>
      <p:pic>
        <p:nvPicPr>
          <p:cNvPr id="252" name="Picture 10" descr="LB_circle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3575" y="2093912"/>
            <a:ext cx="1176337" cy="1174750"/>
          </a:xfrm>
          <a:prstGeom prst="rect">
            <a:avLst/>
          </a:prstGeom>
          <a:noFill/>
        </p:spPr>
      </p:pic>
      <p:pic>
        <p:nvPicPr>
          <p:cNvPr id="253" name="Picture 11" descr="YG_circle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1500" y="2093912"/>
            <a:ext cx="1192212" cy="1192212"/>
          </a:xfrm>
          <a:prstGeom prst="rect">
            <a:avLst/>
          </a:prstGeom>
          <a:noFill/>
        </p:spPr>
      </p:pic>
      <p:sp>
        <p:nvSpPr>
          <p:cNvPr id="254" name="Text Box 12"/>
          <p:cNvSpPr txBox="1">
            <a:spLocks noChangeArrowheads="1"/>
          </p:cNvSpPr>
          <p:nvPr/>
        </p:nvSpPr>
        <p:spPr bwMode="auto">
          <a:xfrm>
            <a:off x="1643750" y="2309804"/>
            <a:ext cx="912812" cy="707886"/>
          </a:xfrm>
          <a:prstGeom prst="rect">
            <a:avLst/>
          </a:prstGeom>
          <a:noFill/>
          <a:ln w="9525" algn="ctr">
            <a:noFill/>
            <a:miter lim="800000"/>
            <a:headEnd/>
            <a:tailEnd/>
          </a:ln>
          <a:effectLst/>
        </p:spPr>
        <p:txBody>
          <a:bodyPr>
            <a:spAutoFit/>
          </a:bodyPr>
          <a:lstStyle/>
          <a:p>
            <a:pPr algn="ctr" eaLnBrk="0" hangingPunct="0">
              <a:spcBef>
                <a:spcPct val="50000"/>
              </a:spcBef>
            </a:pPr>
            <a:r>
              <a:rPr lang="zh-CN" altLang="en-US" sz="2000" b="1" dirty="0" smtClean="0">
                <a:solidFill>
                  <a:srgbClr val="7030A0"/>
                </a:solidFill>
                <a:latin typeface="微软雅黑" pitchFamily="34" charset="-122"/>
                <a:ea typeface="微软雅黑" pitchFamily="34" charset="-122"/>
                <a:cs typeface="Arial" pitchFamily="34" charset="0"/>
              </a:rPr>
              <a:t>经济走势</a:t>
            </a:r>
            <a:endParaRPr lang="en-US" altLang="zh-CN" sz="2000" b="1" dirty="0">
              <a:solidFill>
                <a:srgbClr val="7030A0"/>
              </a:solidFill>
              <a:latin typeface="微软雅黑" pitchFamily="34" charset="-122"/>
              <a:ea typeface="微软雅黑" pitchFamily="34" charset="-122"/>
              <a:cs typeface="Arial" pitchFamily="34" charset="0"/>
            </a:endParaRPr>
          </a:p>
        </p:txBody>
      </p:sp>
      <p:pic>
        <p:nvPicPr>
          <p:cNvPr id="255" name="Picture 15" descr="O_chevron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74250" y="3382839"/>
            <a:ext cx="412750" cy="363537"/>
          </a:xfrm>
          <a:prstGeom prst="rect">
            <a:avLst/>
          </a:prstGeom>
          <a:noFill/>
        </p:spPr>
      </p:pic>
      <p:pic>
        <p:nvPicPr>
          <p:cNvPr id="256" name="Picture 16" descr="O_chevron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3462" y="3354264"/>
            <a:ext cx="412750" cy="363537"/>
          </a:xfrm>
          <a:prstGeom prst="rect">
            <a:avLst/>
          </a:prstGeom>
          <a:noFill/>
        </p:spPr>
      </p:pic>
      <p:pic>
        <p:nvPicPr>
          <p:cNvPr id="257" name="Picture 17" descr="O_chevron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8050" y="3311401"/>
            <a:ext cx="412750" cy="363537"/>
          </a:xfrm>
          <a:prstGeom prst="rect">
            <a:avLst/>
          </a:prstGeom>
          <a:noFill/>
        </p:spPr>
      </p:pic>
      <p:sp>
        <p:nvSpPr>
          <p:cNvPr id="258" name="Text Box 4"/>
          <p:cNvSpPr txBox="1">
            <a:spLocks noChangeArrowheads="1"/>
          </p:cNvSpPr>
          <p:nvPr/>
        </p:nvSpPr>
        <p:spPr bwMode="gray">
          <a:xfrm>
            <a:off x="3643306" y="3746376"/>
            <a:ext cx="1853502" cy="1477328"/>
          </a:xfrm>
          <a:prstGeom prst="rect">
            <a:avLst/>
          </a:prstGeom>
          <a:noFill/>
          <a:ln w="9525" algn="ctr">
            <a:noFill/>
            <a:miter lim="800000"/>
            <a:headEnd/>
            <a:tailEnd/>
          </a:ln>
          <a:effectLst/>
        </p:spPr>
        <p:txBody>
          <a:bodyPr wrap="square">
            <a:spAutoFit/>
          </a:bodyPr>
          <a:lstStyle/>
          <a:p>
            <a:pPr lvl="0"/>
            <a:r>
              <a:rPr lang="zh-CN" altLang="en-US" b="1" dirty="0" smtClean="0">
                <a:latin typeface="微软雅黑" pitchFamily="34" charset="-122"/>
                <a:ea typeface="微软雅黑" pitchFamily="34" charset="-122"/>
              </a:rPr>
              <a:t>美国正在</a:t>
            </a:r>
            <a:r>
              <a:rPr lang="zh-CN" altLang="en-US" b="1" dirty="0" smtClean="0">
                <a:solidFill>
                  <a:srgbClr val="FF0000"/>
                </a:solidFill>
                <a:latin typeface="微软雅黑" pitchFamily="34" charset="-122"/>
                <a:ea typeface="微软雅黑" pitchFamily="34" charset="-122"/>
              </a:rPr>
              <a:t>退出量化宽松货币政策</a:t>
            </a:r>
            <a:r>
              <a:rPr lang="zh-CN" altLang="en-US" b="1" dirty="0" smtClean="0">
                <a:latin typeface="微软雅黑" pitchFamily="34" charset="-122"/>
                <a:ea typeface="微软雅黑" pitchFamily="34" charset="-122"/>
              </a:rPr>
              <a:t>，已成为世界经济和国际金融最大的风险源</a:t>
            </a:r>
          </a:p>
        </p:txBody>
      </p:sp>
      <p:sp>
        <p:nvSpPr>
          <p:cNvPr id="259" name="Text Box 4"/>
          <p:cNvSpPr txBox="1">
            <a:spLocks noChangeArrowheads="1"/>
          </p:cNvSpPr>
          <p:nvPr/>
        </p:nvSpPr>
        <p:spPr bwMode="gray">
          <a:xfrm>
            <a:off x="6072198" y="3803556"/>
            <a:ext cx="2000264" cy="1815882"/>
          </a:xfrm>
          <a:prstGeom prst="rect">
            <a:avLst/>
          </a:prstGeom>
          <a:noFill/>
          <a:ln w="9525" algn="ctr">
            <a:noFill/>
            <a:miter lim="800000"/>
            <a:headEnd/>
            <a:tailEnd/>
          </a:ln>
          <a:effectLst/>
        </p:spPr>
        <p:txBody>
          <a:bodyPr wrap="square">
            <a:spAutoFit/>
          </a:bodyPr>
          <a:lstStyle/>
          <a:p>
            <a:pPr lvl="0" algn="just"/>
            <a:r>
              <a:rPr lang="zh-CN" altLang="en-US" sz="1600" b="1" dirty="0">
                <a:latin typeface="微软雅黑" pitchFamily="34" charset="-122"/>
                <a:ea typeface="微软雅黑" pitchFamily="34" charset="-122"/>
              </a:rPr>
              <a:t>全球经济一体化的背景下</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中国经济也受到明显冲击</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增速放缓，进入</a:t>
            </a:r>
            <a:r>
              <a:rPr lang="zh-CN" altLang="en-US" sz="1600" b="1" dirty="0" smtClean="0">
                <a:solidFill>
                  <a:srgbClr val="FF0000"/>
                </a:solidFill>
                <a:latin typeface="微软雅黑" pitchFamily="34" charset="-122"/>
                <a:ea typeface="微软雅黑" pitchFamily="34" charset="-122"/>
              </a:rPr>
              <a:t>“新常态”</a:t>
            </a:r>
            <a:r>
              <a:rPr lang="en-US" altLang="zh-CN" sz="1600" b="1" dirty="0">
                <a:latin typeface="微软雅黑" pitchFamily="34" charset="-122"/>
                <a:ea typeface="微软雅黑" pitchFamily="34" charset="-122"/>
              </a:rPr>
              <a:t> </a:t>
            </a:r>
            <a:r>
              <a:rPr lang="zh-CN" altLang="en-US" sz="1600" b="1" dirty="0">
                <a:latin typeface="微软雅黑" pitchFamily="34" charset="-122"/>
                <a:ea typeface="微软雅黑" pitchFamily="34" charset="-122"/>
              </a:rPr>
              <a:t>发展</a:t>
            </a:r>
            <a:r>
              <a:rPr lang="zh-CN" altLang="en-US" sz="1600" b="1" dirty="0" smtClean="0">
                <a:latin typeface="微软雅黑" pitchFamily="34" charset="-122"/>
                <a:ea typeface="微软雅黑" pitchFamily="34" charset="-122"/>
              </a:rPr>
              <a:t>，国家对外</a:t>
            </a:r>
            <a:r>
              <a:rPr lang="zh-CN" altLang="en-US" sz="1600" b="1" dirty="0">
                <a:latin typeface="微软雅黑" pitchFamily="34" charset="-122"/>
                <a:ea typeface="微软雅黑" pitchFamily="34" charset="-122"/>
              </a:rPr>
              <a:t>投资</a:t>
            </a:r>
            <a:r>
              <a:rPr lang="zh-CN" altLang="en-US" sz="1600" b="1" dirty="0" smtClean="0">
                <a:latin typeface="微软雅黑" pitchFamily="34" charset="-122"/>
                <a:ea typeface="微软雅黑" pitchFamily="34" charset="-122"/>
              </a:rPr>
              <a:t>合作力度持续加大</a:t>
            </a:r>
            <a:endParaRPr lang="zh-CN" altLang="en-US" sz="1600" b="1" dirty="0">
              <a:solidFill>
                <a:srgbClr val="FF0000"/>
              </a:solidFill>
              <a:latin typeface="微软雅黑" pitchFamily="34" charset="-122"/>
              <a:ea typeface="微软雅黑" pitchFamily="34" charset="-122"/>
            </a:endParaRPr>
          </a:p>
        </p:txBody>
      </p:sp>
      <p:sp>
        <p:nvSpPr>
          <p:cNvPr id="261" name="Text Box 12"/>
          <p:cNvSpPr txBox="1">
            <a:spLocks noChangeArrowheads="1"/>
          </p:cNvSpPr>
          <p:nvPr/>
        </p:nvSpPr>
        <p:spPr bwMode="auto">
          <a:xfrm>
            <a:off x="4091702" y="2330426"/>
            <a:ext cx="912812" cy="707886"/>
          </a:xfrm>
          <a:prstGeom prst="rect">
            <a:avLst/>
          </a:prstGeom>
          <a:noFill/>
          <a:ln w="9525" algn="ctr">
            <a:noFill/>
            <a:miter lim="800000"/>
            <a:headEnd/>
            <a:tailEnd/>
          </a:ln>
          <a:effectLst/>
        </p:spPr>
        <p:txBody>
          <a:bodyPr>
            <a:spAutoFit/>
          </a:bodyPr>
          <a:lstStyle/>
          <a:p>
            <a:pPr algn="ctr" eaLnBrk="0" hangingPunct="0">
              <a:spcBef>
                <a:spcPct val="50000"/>
              </a:spcBef>
            </a:pPr>
            <a:r>
              <a:rPr lang="zh-CN" altLang="en-US" sz="2000" b="1" dirty="0" smtClean="0">
                <a:solidFill>
                  <a:srgbClr val="7030A0"/>
                </a:solidFill>
                <a:latin typeface="微软雅黑" pitchFamily="34" charset="-122"/>
                <a:ea typeface="微软雅黑" pitchFamily="34" charset="-122"/>
                <a:cs typeface="Arial" pitchFamily="34" charset="0"/>
              </a:rPr>
              <a:t>货币政策</a:t>
            </a:r>
            <a:endParaRPr lang="en-US" altLang="zh-CN" sz="2000" b="1" dirty="0">
              <a:solidFill>
                <a:srgbClr val="7030A0"/>
              </a:solidFill>
              <a:latin typeface="微软雅黑" pitchFamily="34" charset="-122"/>
              <a:ea typeface="微软雅黑" pitchFamily="34" charset="-122"/>
              <a:cs typeface="Arial" pitchFamily="34" charset="0"/>
            </a:endParaRPr>
          </a:p>
        </p:txBody>
      </p:sp>
      <p:sp>
        <p:nvSpPr>
          <p:cNvPr id="262" name="Text Box 12"/>
          <p:cNvSpPr txBox="1">
            <a:spLocks noChangeArrowheads="1"/>
          </p:cNvSpPr>
          <p:nvPr/>
        </p:nvSpPr>
        <p:spPr bwMode="auto">
          <a:xfrm>
            <a:off x="6592032" y="2308226"/>
            <a:ext cx="912812" cy="707886"/>
          </a:xfrm>
          <a:prstGeom prst="rect">
            <a:avLst/>
          </a:prstGeom>
          <a:noFill/>
          <a:ln w="9525" algn="ctr">
            <a:noFill/>
            <a:miter lim="800000"/>
            <a:headEnd/>
            <a:tailEnd/>
          </a:ln>
          <a:effectLst/>
        </p:spPr>
        <p:txBody>
          <a:bodyPr>
            <a:spAutoFit/>
          </a:bodyPr>
          <a:lstStyle/>
          <a:p>
            <a:pPr algn="ctr" eaLnBrk="0" hangingPunct="0">
              <a:spcBef>
                <a:spcPct val="50000"/>
              </a:spcBef>
            </a:pPr>
            <a:r>
              <a:rPr lang="zh-CN" altLang="en-US" sz="2000" b="1" dirty="0" smtClean="0">
                <a:solidFill>
                  <a:srgbClr val="7030A0"/>
                </a:solidFill>
                <a:latin typeface="微软雅黑" pitchFamily="34" charset="-122"/>
                <a:ea typeface="微软雅黑" pitchFamily="34" charset="-122"/>
                <a:cs typeface="Arial" pitchFamily="34" charset="0"/>
              </a:rPr>
              <a:t>中国经济</a:t>
            </a:r>
            <a:endParaRPr lang="en-US" altLang="zh-CN" sz="2000" b="1" dirty="0">
              <a:solidFill>
                <a:srgbClr val="7030A0"/>
              </a:solidFill>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13510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247"/>
                                        </p:tgtEl>
                                        <p:attrNameLst>
                                          <p:attrName>style.visibility</p:attrName>
                                        </p:attrNameLst>
                                      </p:cBhvr>
                                      <p:to>
                                        <p:strVal val="visible"/>
                                      </p:to>
                                    </p:set>
                                    <p:animEffect transition="in" filter="fade">
                                      <p:cBhvr>
                                        <p:cTn id="14" dur="500"/>
                                        <p:tgtEl>
                                          <p:spTgt spid="247"/>
                                        </p:tgtEl>
                                      </p:cBhvr>
                                    </p:animEffect>
                                    <p:anim calcmode="lin" valueType="num">
                                      <p:cBhvr>
                                        <p:cTn id="15" dur="500" fill="hold"/>
                                        <p:tgtEl>
                                          <p:spTgt spid="247"/>
                                        </p:tgtEl>
                                        <p:attrNameLst>
                                          <p:attrName>ppt_x</p:attrName>
                                        </p:attrNameLst>
                                      </p:cBhvr>
                                      <p:tavLst>
                                        <p:tav tm="0">
                                          <p:val>
                                            <p:strVal val="#ppt_x"/>
                                          </p:val>
                                        </p:tav>
                                        <p:tav tm="100000">
                                          <p:val>
                                            <p:strVal val="#ppt_x"/>
                                          </p:val>
                                        </p:tav>
                                      </p:tavLst>
                                    </p:anim>
                                    <p:anim calcmode="lin" valueType="num">
                                      <p:cBhvr>
                                        <p:cTn id="16" dur="500" fill="hold"/>
                                        <p:tgtEl>
                                          <p:spTgt spid="24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fade">
                                      <p:cBhvr>
                                        <p:cTn id="19" dur="500"/>
                                        <p:tgtEl>
                                          <p:spTgt spid="248"/>
                                        </p:tgtEl>
                                      </p:cBhvr>
                                    </p:animEffect>
                                    <p:anim calcmode="lin" valueType="num">
                                      <p:cBhvr>
                                        <p:cTn id="20" dur="500" fill="hold"/>
                                        <p:tgtEl>
                                          <p:spTgt spid="248"/>
                                        </p:tgtEl>
                                        <p:attrNameLst>
                                          <p:attrName>ppt_x</p:attrName>
                                        </p:attrNameLst>
                                      </p:cBhvr>
                                      <p:tavLst>
                                        <p:tav tm="0">
                                          <p:val>
                                            <p:strVal val="#ppt_x"/>
                                          </p:val>
                                        </p:tav>
                                        <p:tav tm="100000">
                                          <p:val>
                                            <p:strVal val="#ppt_x"/>
                                          </p:val>
                                        </p:tav>
                                      </p:tavLst>
                                    </p:anim>
                                    <p:anim calcmode="lin" valueType="num">
                                      <p:cBhvr>
                                        <p:cTn id="21" dur="500" fill="hold"/>
                                        <p:tgtEl>
                                          <p:spTgt spid="24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52"/>
                                        </p:tgtEl>
                                        <p:attrNameLst>
                                          <p:attrName>style.visibility</p:attrName>
                                        </p:attrNameLst>
                                      </p:cBhvr>
                                      <p:to>
                                        <p:strVal val="visible"/>
                                      </p:to>
                                    </p:set>
                                    <p:animEffect transition="in" filter="fade">
                                      <p:cBhvr>
                                        <p:cTn id="24" dur="500"/>
                                        <p:tgtEl>
                                          <p:spTgt spid="252"/>
                                        </p:tgtEl>
                                      </p:cBhvr>
                                    </p:animEffect>
                                    <p:anim calcmode="lin" valueType="num">
                                      <p:cBhvr>
                                        <p:cTn id="25" dur="500" fill="hold"/>
                                        <p:tgtEl>
                                          <p:spTgt spid="252"/>
                                        </p:tgtEl>
                                        <p:attrNameLst>
                                          <p:attrName>ppt_x</p:attrName>
                                        </p:attrNameLst>
                                      </p:cBhvr>
                                      <p:tavLst>
                                        <p:tav tm="0">
                                          <p:val>
                                            <p:strVal val="#ppt_x"/>
                                          </p:val>
                                        </p:tav>
                                        <p:tav tm="100000">
                                          <p:val>
                                            <p:strVal val="#ppt_x"/>
                                          </p:val>
                                        </p:tav>
                                      </p:tavLst>
                                    </p:anim>
                                    <p:anim calcmode="lin" valueType="num">
                                      <p:cBhvr>
                                        <p:cTn id="26" dur="500" fill="hold"/>
                                        <p:tgtEl>
                                          <p:spTgt spid="25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54"/>
                                        </p:tgtEl>
                                        <p:attrNameLst>
                                          <p:attrName>style.visibility</p:attrName>
                                        </p:attrNameLst>
                                      </p:cBhvr>
                                      <p:to>
                                        <p:strVal val="visible"/>
                                      </p:to>
                                    </p:set>
                                    <p:animEffect transition="in" filter="fade">
                                      <p:cBhvr>
                                        <p:cTn id="29" dur="500"/>
                                        <p:tgtEl>
                                          <p:spTgt spid="254"/>
                                        </p:tgtEl>
                                      </p:cBhvr>
                                    </p:animEffect>
                                    <p:anim calcmode="lin" valueType="num">
                                      <p:cBhvr>
                                        <p:cTn id="30" dur="500" fill="hold"/>
                                        <p:tgtEl>
                                          <p:spTgt spid="254"/>
                                        </p:tgtEl>
                                        <p:attrNameLst>
                                          <p:attrName>ppt_x</p:attrName>
                                        </p:attrNameLst>
                                      </p:cBhvr>
                                      <p:tavLst>
                                        <p:tav tm="0">
                                          <p:val>
                                            <p:strVal val="#ppt_x"/>
                                          </p:val>
                                        </p:tav>
                                        <p:tav tm="100000">
                                          <p:val>
                                            <p:strVal val="#ppt_x"/>
                                          </p:val>
                                        </p:tav>
                                      </p:tavLst>
                                    </p:anim>
                                    <p:anim calcmode="lin" valueType="num">
                                      <p:cBhvr>
                                        <p:cTn id="31" dur="500" fill="hold"/>
                                        <p:tgtEl>
                                          <p:spTgt spid="25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500"/>
                                        <p:tgtEl>
                                          <p:spTgt spid="256"/>
                                        </p:tgtEl>
                                      </p:cBhvr>
                                    </p:animEffect>
                                    <p:anim calcmode="lin" valueType="num">
                                      <p:cBhvr>
                                        <p:cTn id="35" dur="500" fill="hold"/>
                                        <p:tgtEl>
                                          <p:spTgt spid="256"/>
                                        </p:tgtEl>
                                        <p:attrNameLst>
                                          <p:attrName>ppt_x</p:attrName>
                                        </p:attrNameLst>
                                      </p:cBhvr>
                                      <p:tavLst>
                                        <p:tav tm="0">
                                          <p:val>
                                            <p:strVal val="#ppt_x"/>
                                          </p:val>
                                        </p:tav>
                                        <p:tav tm="100000">
                                          <p:val>
                                            <p:strVal val="#ppt_x"/>
                                          </p:val>
                                        </p:tav>
                                      </p:tavLst>
                                    </p:anim>
                                    <p:anim calcmode="lin" valueType="num">
                                      <p:cBhvr>
                                        <p:cTn id="36" dur="500" fill="hold"/>
                                        <p:tgtEl>
                                          <p:spTgt spid="25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249"/>
                                        </p:tgtEl>
                                        <p:attrNameLst>
                                          <p:attrName>style.visibility</p:attrName>
                                        </p:attrNameLst>
                                      </p:cBhvr>
                                      <p:to>
                                        <p:strVal val="visible"/>
                                      </p:to>
                                    </p:set>
                                    <p:animEffect transition="in" filter="fade">
                                      <p:cBhvr>
                                        <p:cTn id="40" dur="500"/>
                                        <p:tgtEl>
                                          <p:spTgt spid="249"/>
                                        </p:tgtEl>
                                      </p:cBhvr>
                                    </p:animEffect>
                                    <p:anim calcmode="lin" valueType="num">
                                      <p:cBhvr>
                                        <p:cTn id="41" dur="500" fill="hold"/>
                                        <p:tgtEl>
                                          <p:spTgt spid="249"/>
                                        </p:tgtEl>
                                        <p:attrNameLst>
                                          <p:attrName>ppt_x</p:attrName>
                                        </p:attrNameLst>
                                      </p:cBhvr>
                                      <p:tavLst>
                                        <p:tav tm="0">
                                          <p:val>
                                            <p:strVal val="#ppt_x"/>
                                          </p:val>
                                        </p:tav>
                                        <p:tav tm="100000">
                                          <p:val>
                                            <p:strVal val="#ppt_x"/>
                                          </p:val>
                                        </p:tav>
                                      </p:tavLst>
                                    </p:anim>
                                    <p:anim calcmode="lin" valueType="num">
                                      <p:cBhvr>
                                        <p:cTn id="42" dur="500" fill="hold"/>
                                        <p:tgtEl>
                                          <p:spTgt spid="24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53"/>
                                        </p:tgtEl>
                                        <p:attrNameLst>
                                          <p:attrName>style.visibility</p:attrName>
                                        </p:attrNameLst>
                                      </p:cBhvr>
                                      <p:to>
                                        <p:strVal val="visible"/>
                                      </p:to>
                                    </p:set>
                                    <p:animEffect transition="in" filter="fade">
                                      <p:cBhvr>
                                        <p:cTn id="45" dur="500"/>
                                        <p:tgtEl>
                                          <p:spTgt spid="253"/>
                                        </p:tgtEl>
                                      </p:cBhvr>
                                    </p:animEffect>
                                    <p:anim calcmode="lin" valueType="num">
                                      <p:cBhvr>
                                        <p:cTn id="46" dur="500" fill="hold"/>
                                        <p:tgtEl>
                                          <p:spTgt spid="253"/>
                                        </p:tgtEl>
                                        <p:attrNameLst>
                                          <p:attrName>ppt_x</p:attrName>
                                        </p:attrNameLst>
                                      </p:cBhvr>
                                      <p:tavLst>
                                        <p:tav tm="0">
                                          <p:val>
                                            <p:strVal val="#ppt_x"/>
                                          </p:val>
                                        </p:tav>
                                        <p:tav tm="100000">
                                          <p:val>
                                            <p:strVal val="#ppt_x"/>
                                          </p:val>
                                        </p:tav>
                                      </p:tavLst>
                                    </p:anim>
                                    <p:anim calcmode="lin" valueType="num">
                                      <p:cBhvr>
                                        <p:cTn id="47" dur="500" fill="hold"/>
                                        <p:tgtEl>
                                          <p:spTgt spid="253"/>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55"/>
                                        </p:tgtEl>
                                        <p:attrNameLst>
                                          <p:attrName>style.visibility</p:attrName>
                                        </p:attrNameLst>
                                      </p:cBhvr>
                                      <p:to>
                                        <p:strVal val="visible"/>
                                      </p:to>
                                    </p:set>
                                    <p:animEffect transition="in" filter="fade">
                                      <p:cBhvr>
                                        <p:cTn id="50" dur="500"/>
                                        <p:tgtEl>
                                          <p:spTgt spid="255"/>
                                        </p:tgtEl>
                                      </p:cBhvr>
                                    </p:animEffect>
                                    <p:anim calcmode="lin" valueType="num">
                                      <p:cBhvr>
                                        <p:cTn id="51" dur="500" fill="hold"/>
                                        <p:tgtEl>
                                          <p:spTgt spid="255"/>
                                        </p:tgtEl>
                                        <p:attrNameLst>
                                          <p:attrName>ppt_x</p:attrName>
                                        </p:attrNameLst>
                                      </p:cBhvr>
                                      <p:tavLst>
                                        <p:tav tm="0">
                                          <p:val>
                                            <p:strVal val="#ppt_x"/>
                                          </p:val>
                                        </p:tav>
                                        <p:tav tm="100000">
                                          <p:val>
                                            <p:strVal val="#ppt_x"/>
                                          </p:val>
                                        </p:tav>
                                      </p:tavLst>
                                    </p:anim>
                                    <p:anim calcmode="lin" valueType="num">
                                      <p:cBhvr>
                                        <p:cTn id="52" dur="500" fill="hold"/>
                                        <p:tgtEl>
                                          <p:spTgt spid="25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58"/>
                                        </p:tgtEl>
                                        <p:attrNameLst>
                                          <p:attrName>style.visibility</p:attrName>
                                        </p:attrNameLst>
                                      </p:cBhvr>
                                      <p:to>
                                        <p:strVal val="visible"/>
                                      </p:to>
                                    </p:set>
                                    <p:animEffect transition="in" filter="fade">
                                      <p:cBhvr>
                                        <p:cTn id="55" dur="500"/>
                                        <p:tgtEl>
                                          <p:spTgt spid="258"/>
                                        </p:tgtEl>
                                      </p:cBhvr>
                                    </p:animEffect>
                                    <p:anim calcmode="lin" valueType="num">
                                      <p:cBhvr>
                                        <p:cTn id="56" dur="500" fill="hold"/>
                                        <p:tgtEl>
                                          <p:spTgt spid="258"/>
                                        </p:tgtEl>
                                        <p:attrNameLst>
                                          <p:attrName>ppt_x</p:attrName>
                                        </p:attrNameLst>
                                      </p:cBhvr>
                                      <p:tavLst>
                                        <p:tav tm="0">
                                          <p:val>
                                            <p:strVal val="#ppt_x"/>
                                          </p:val>
                                        </p:tav>
                                        <p:tav tm="100000">
                                          <p:val>
                                            <p:strVal val="#ppt_x"/>
                                          </p:val>
                                        </p:tav>
                                      </p:tavLst>
                                    </p:anim>
                                    <p:anim calcmode="lin" valueType="num">
                                      <p:cBhvr>
                                        <p:cTn id="57" dur="500" fill="hold"/>
                                        <p:tgtEl>
                                          <p:spTgt spid="25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61"/>
                                        </p:tgtEl>
                                        <p:attrNameLst>
                                          <p:attrName>style.visibility</p:attrName>
                                        </p:attrNameLst>
                                      </p:cBhvr>
                                      <p:to>
                                        <p:strVal val="visible"/>
                                      </p:to>
                                    </p:set>
                                    <p:animEffect transition="in" filter="fade">
                                      <p:cBhvr>
                                        <p:cTn id="60" dur="500"/>
                                        <p:tgtEl>
                                          <p:spTgt spid="261"/>
                                        </p:tgtEl>
                                      </p:cBhvr>
                                    </p:animEffect>
                                    <p:anim calcmode="lin" valueType="num">
                                      <p:cBhvr>
                                        <p:cTn id="61" dur="500" fill="hold"/>
                                        <p:tgtEl>
                                          <p:spTgt spid="261"/>
                                        </p:tgtEl>
                                        <p:attrNameLst>
                                          <p:attrName>ppt_x</p:attrName>
                                        </p:attrNameLst>
                                      </p:cBhvr>
                                      <p:tavLst>
                                        <p:tav tm="0">
                                          <p:val>
                                            <p:strVal val="#ppt_x"/>
                                          </p:val>
                                        </p:tav>
                                        <p:tav tm="100000">
                                          <p:val>
                                            <p:strVal val="#ppt_x"/>
                                          </p:val>
                                        </p:tav>
                                      </p:tavLst>
                                    </p:anim>
                                    <p:anim calcmode="lin" valueType="num">
                                      <p:cBhvr>
                                        <p:cTn id="62" dur="500" fill="hold"/>
                                        <p:tgtEl>
                                          <p:spTgt spid="261"/>
                                        </p:tgtEl>
                                        <p:attrNameLst>
                                          <p:attrName>ppt_y</p:attrName>
                                        </p:attrNameLst>
                                      </p:cBhvr>
                                      <p:tavLst>
                                        <p:tav tm="0">
                                          <p:val>
                                            <p:strVal val="#ppt_y-.1"/>
                                          </p:val>
                                        </p:tav>
                                        <p:tav tm="100000">
                                          <p:val>
                                            <p:strVal val="#ppt_y"/>
                                          </p:val>
                                        </p:tav>
                                      </p:tavLst>
                                    </p:anim>
                                  </p:childTnLst>
                                </p:cTn>
                              </p:par>
                            </p:childTnLst>
                          </p:cTn>
                        </p:par>
                        <p:par>
                          <p:cTn id="63" fill="hold">
                            <p:stCondLst>
                              <p:cond delay="1500"/>
                            </p:stCondLst>
                            <p:childTnLst>
                              <p:par>
                                <p:cTn id="64" presetID="47"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anim calcmode="lin" valueType="num">
                                      <p:cBhvr>
                                        <p:cTn id="67" dur="500" fill="hold"/>
                                        <p:tgtEl>
                                          <p:spTgt spid="2"/>
                                        </p:tgtEl>
                                        <p:attrNameLst>
                                          <p:attrName>ppt_x</p:attrName>
                                        </p:attrNameLst>
                                      </p:cBhvr>
                                      <p:tavLst>
                                        <p:tav tm="0">
                                          <p:val>
                                            <p:strVal val="#ppt_x"/>
                                          </p:val>
                                        </p:tav>
                                        <p:tav tm="100000">
                                          <p:val>
                                            <p:strVal val="#ppt_x"/>
                                          </p:val>
                                        </p:tav>
                                      </p:tavLst>
                                    </p:anim>
                                    <p:anim calcmode="lin" valueType="num">
                                      <p:cBhvr>
                                        <p:cTn id="68" dur="500" fill="hold"/>
                                        <p:tgtEl>
                                          <p:spTgt spid="2"/>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strVal val="#ppt_x"/>
                                          </p:val>
                                        </p:tav>
                                        <p:tav tm="100000">
                                          <p:val>
                                            <p:strVal val="#ppt_x"/>
                                          </p:val>
                                        </p:tav>
                                      </p:tavLst>
                                    </p:anim>
                                    <p:anim calcmode="lin" valueType="num">
                                      <p:cBhvr>
                                        <p:cTn id="78" dur="500" fill="hold"/>
                                        <p:tgtEl>
                                          <p:spTgt spid="1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50"/>
                                        </p:tgtEl>
                                        <p:attrNameLst>
                                          <p:attrName>style.visibility</p:attrName>
                                        </p:attrNameLst>
                                      </p:cBhvr>
                                      <p:to>
                                        <p:strVal val="visible"/>
                                      </p:to>
                                    </p:set>
                                    <p:animEffect transition="in" filter="fade">
                                      <p:cBhvr>
                                        <p:cTn id="81" dur="500"/>
                                        <p:tgtEl>
                                          <p:spTgt spid="250"/>
                                        </p:tgtEl>
                                      </p:cBhvr>
                                    </p:animEffect>
                                    <p:anim calcmode="lin" valueType="num">
                                      <p:cBhvr>
                                        <p:cTn id="82" dur="500" fill="hold"/>
                                        <p:tgtEl>
                                          <p:spTgt spid="250"/>
                                        </p:tgtEl>
                                        <p:attrNameLst>
                                          <p:attrName>ppt_x</p:attrName>
                                        </p:attrNameLst>
                                      </p:cBhvr>
                                      <p:tavLst>
                                        <p:tav tm="0">
                                          <p:val>
                                            <p:strVal val="#ppt_x"/>
                                          </p:val>
                                        </p:tav>
                                        <p:tav tm="100000">
                                          <p:val>
                                            <p:strVal val="#ppt_x"/>
                                          </p:val>
                                        </p:tav>
                                      </p:tavLst>
                                    </p:anim>
                                    <p:anim calcmode="lin" valueType="num">
                                      <p:cBhvr>
                                        <p:cTn id="83" dur="500" fill="hold"/>
                                        <p:tgtEl>
                                          <p:spTgt spid="250"/>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251"/>
                                        </p:tgtEl>
                                        <p:attrNameLst>
                                          <p:attrName>style.visibility</p:attrName>
                                        </p:attrNameLst>
                                      </p:cBhvr>
                                      <p:to>
                                        <p:strVal val="visible"/>
                                      </p:to>
                                    </p:set>
                                    <p:animEffect transition="in" filter="fade">
                                      <p:cBhvr>
                                        <p:cTn id="86" dur="500"/>
                                        <p:tgtEl>
                                          <p:spTgt spid="251"/>
                                        </p:tgtEl>
                                      </p:cBhvr>
                                    </p:animEffect>
                                    <p:anim calcmode="lin" valueType="num">
                                      <p:cBhvr>
                                        <p:cTn id="87" dur="500" fill="hold"/>
                                        <p:tgtEl>
                                          <p:spTgt spid="251"/>
                                        </p:tgtEl>
                                        <p:attrNameLst>
                                          <p:attrName>ppt_x</p:attrName>
                                        </p:attrNameLst>
                                      </p:cBhvr>
                                      <p:tavLst>
                                        <p:tav tm="0">
                                          <p:val>
                                            <p:strVal val="#ppt_x"/>
                                          </p:val>
                                        </p:tav>
                                        <p:tav tm="100000">
                                          <p:val>
                                            <p:strVal val="#ppt_x"/>
                                          </p:val>
                                        </p:tav>
                                      </p:tavLst>
                                    </p:anim>
                                    <p:anim calcmode="lin" valueType="num">
                                      <p:cBhvr>
                                        <p:cTn id="88" dur="500" fill="hold"/>
                                        <p:tgtEl>
                                          <p:spTgt spid="251"/>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257"/>
                                        </p:tgtEl>
                                        <p:attrNameLst>
                                          <p:attrName>style.visibility</p:attrName>
                                        </p:attrNameLst>
                                      </p:cBhvr>
                                      <p:to>
                                        <p:strVal val="visible"/>
                                      </p:to>
                                    </p:set>
                                    <p:animEffect transition="in" filter="fade">
                                      <p:cBhvr>
                                        <p:cTn id="91" dur="500"/>
                                        <p:tgtEl>
                                          <p:spTgt spid="257"/>
                                        </p:tgtEl>
                                      </p:cBhvr>
                                    </p:animEffect>
                                    <p:anim calcmode="lin" valueType="num">
                                      <p:cBhvr>
                                        <p:cTn id="92" dur="500" fill="hold"/>
                                        <p:tgtEl>
                                          <p:spTgt spid="257"/>
                                        </p:tgtEl>
                                        <p:attrNameLst>
                                          <p:attrName>ppt_x</p:attrName>
                                        </p:attrNameLst>
                                      </p:cBhvr>
                                      <p:tavLst>
                                        <p:tav tm="0">
                                          <p:val>
                                            <p:strVal val="#ppt_x"/>
                                          </p:val>
                                        </p:tav>
                                        <p:tav tm="100000">
                                          <p:val>
                                            <p:strVal val="#ppt_x"/>
                                          </p:val>
                                        </p:tav>
                                      </p:tavLst>
                                    </p:anim>
                                    <p:anim calcmode="lin" valueType="num">
                                      <p:cBhvr>
                                        <p:cTn id="93" dur="500" fill="hold"/>
                                        <p:tgtEl>
                                          <p:spTgt spid="257"/>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59"/>
                                        </p:tgtEl>
                                        <p:attrNameLst>
                                          <p:attrName>style.visibility</p:attrName>
                                        </p:attrNameLst>
                                      </p:cBhvr>
                                      <p:to>
                                        <p:strVal val="visible"/>
                                      </p:to>
                                    </p:set>
                                    <p:animEffect transition="in" filter="fade">
                                      <p:cBhvr>
                                        <p:cTn id="96" dur="500"/>
                                        <p:tgtEl>
                                          <p:spTgt spid="259"/>
                                        </p:tgtEl>
                                      </p:cBhvr>
                                    </p:animEffect>
                                    <p:anim calcmode="lin" valueType="num">
                                      <p:cBhvr>
                                        <p:cTn id="97" dur="500" fill="hold"/>
                                        <p:tgtEl>
                                          <p:spTgt spid="259"/>
                                        </p:tgtEl>
                                        <p:attrNameLst>
                                          <p:attrName>ppt_x</p:attrName>
                                        </p:attrNameLst>
                                      </p:cBhvr>
                                      <p:tavLst>
                                        <p:tav tm="0">
                                          <p:val>
                                            <p:strVal val="#ppt_x"/>
                                          </p:val>
                                        </p:tav>
                                        <p:tav tm="100000">
                                          <p:val>
                                            <p:strVal val="#ppt_x"/>
                                          </p:val>
                                        </p:tav>
                                      </p:tavLst>
                                    </p:anim>
                                    <p:anim calcmode="lin" valueType="num">
                                      <p:cBhvr>
                                        <p:cTn id="98" dur="500" fill="hold"/>
                                        <p:tgtEl>
                                          <p:spTgt spid="2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62"/>
                                        </p:tgtEl>
                                        <p:attrNameLst>
                                          <p:attrName>style.visibility</p:attrName>
                                        </p:attrNameLst>
                                      </p:cBhvr>
                                      <p:to>
                                        <p:strVal val="visible"/>
                                      </p:to>
                                    </p:set>
                                    <p:animEffect transition="in" filter="fade">
                                      <p:cBhvr>
                                        <p:cTn id="101" dur="500"/>
                                        <p:tgtEl>
                                          <p:spTgt spid="262"/>
                                        </p:tgtEl>
                                      </p:cBhvr>
                                    </p:animEffect>
                                    <p:anim calcmode="lin" valueType="num">
                                      <p:cBhvr>
                                        <p:cTn id="102" dur="500" fill="hold"/>
                                        <p:tgtEl>
                                          <p:spTgt spid="262"/>
                                        </p:tgtEl>
                                        <p:attrNameLst>
                                          <p:attrName>ppt_x</p:attrName>
                                        </p:attrNameLst>
                                      </p:cBhvr>
                                      <p:tavLst>
                                        <p:tav tm="0">
                                          <p:val>
                                            <p:strVal val="#ppt_x"/>
                                          </p:val>
                                        </p:tav>
                                        <p:tav tm="100000">
                                          <p:val>
                                            <p:strVal val="#ppt_x"/>
                                          </p:val>
                                        </p:tav>
                                      </p:tavLst>
                                    </p:anim>
                                    <p:anim calcmode="lin" valueType="num">
                                      <p:cBhvr>
                                        <p:cTn id="103" dur="500" fill="hold"/>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47" grpId="0" animBg="1"/>
      <p:bldP spid="248" grpId="0"/>
      <p:bldP spid="249" grpId="0" animBg="1"/>
      <p:bldP spid="250" grpId="0" animBg="1"/>
      <p:bldP spid="254" grpId="0"/>
      <p:bldP spid="258" grpId="0"/>
      <p:bldP spid="259" grpId="0"/>
      <p:bldP spid="261" grpId="0"/>
      <p:bldP spid="2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42976"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中国港湾新员工培养机制</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aphicFrame>
        <p:nvGraphicFramePr>
          <p:cNvPr id="6" name="图示 5"/>
          <p:cNvGraphicFramePr/>
          <p:nvPr/>
        </p:nvGraphicFramePr>
        <p:xfrm>
          <a:off x="179512" y="1628800"/>
          <a:ext cx="8784976" cy="420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graphicEl>
                                              <a:dgm id="{1A2CC0F8-FD4B-4E40-B4F1-2103A6ADABD9}"/>
                                            </p:graphicEl>
                                          </p:spTgt>
                                        </p:tgtEl>
                                        <p:attrNameLst>
                                          <p:attrName>style.visibility</p:attrName>
                                        </p:attrNameLst>
                                      </p:cBhvr>
                                      <p:to>
                                        <p:strVal val="visible"/>
                                      </p:to>
                                    </p:set>
                                    <p:animEffect transition="in" filter="fade">
                                      <p:cBhvr>
                                        <p:cTn id="14" dur="500"/>
                                        <p:tgtEl>
                                          <p:spTgt spid="6">
                                            <p:graphicEl>
                                              <a:dgm id="{1A2CC0F8-FD4B-4E40-B4F1-2103A6ADABD9}"/>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graphicEl>
                                              <a:dgm id="{AD4BBA9E-903A-41C1-B395-DA9AF524C5D9}"/>
                                            </p:graphicEl>
                                          </p:spTgt>
                                        </p:tgtEl>
                                        <p:attrNameLst>
                                          <p:attrName>style.visibility</p:attrName>
                                        </p:attrNameLst>
                                      </p:cBhvr>
                                      <p:to>
                                        <p:strVal val="visible"/>
                                      </p:to>
                                    </p:set>
                                    <p:animEffect transition="in" filter="fade">
                                      <p:cBhvr>
                                        <p:cTn id="17" dur="500"/>
                                        <p:tgtEl>
                                          <p:spTgt spid="6">
                                            <p:graphicEl>
                                              <a:dgm id="{AD4BBA9E-903A-41C1-B395-DA9AF524C5D9}"/>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graphicEl>
                                              <a:dgm id="{C9D53FDC-D78F-40BB-856D-81919E4DA7F0}"/>
                                            </p:graphicEl>
                                          </p:spTgt>
                                        </p:tgtEl>
                                        <p:attrNameLst>
                                          <p:attrName>style.visibility</p:attrName>
                                        </p:attrNameLst>
                                      </p:cBhvr>
                                      <p:to>
                                        <p:strVal val="visible"/>
                                      </p:to>
                                    </p:set>
                                    <p:animEffect transition="in" filter="fade">
                                      <p:cBhvr>
                                        <p:cTn id="21" dur="500"/>
                                        <p:tgtEl>
                                          <p:spTgt spid="6">
                                            <p:graphicEl>
                                              <a:dgm id="{C9D53FDC-D78F-40BB-856D-81919E4DA7F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6169C542-5F19-4BFA-B376-64D3EA06AB67}"/>
                                            </p:graphicEl>
                                          </p:spTgt>
                                        </p:tgtEl>
                                        <p:attrNameLst>
                                          <p:attrName>style.visibility</p:attrName>
                                        </p:attrNameLst>
                                      </p:cBhvr>
                                      <p:to>
                                        <p:strVal val="visible"/>
                                      </p:to>
                                    </p:set>
                                    <p:animEffect transition="in" filter="fade">
                                      <p:cBhvr>
                                        <p:cTn id="24" dur="500"/>
                                        <p:tgtEl>
                                          <p:spTgt spid="6">
                                            <p:graphicEl>
                                              <a:dgm id="{6169C542-5F19-4BFA-B376-64D3EA06AB67}"/>
                                            </p:graphic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graphicEl>
                                              <a:dgm id="{A0702087-7041-4252-A55B-F4CB06A25DEE}"/>
                                            </p:graphicEl>
                                          </p:spTgt>
                                        </p:tgtEl>
                                        <p:attrNameLst>
                                          <p:attrName>style.visibility</p:attrName>
                                        </p:attrNameLst>
                                      </p:cBhvr>
                                      <p:to>
                                        <p:strVal val="visible"/>
                                      </p:to>
                                    </p:set>
                                    <p:animEffect transition="in" filter="fade">
                                      <p:cBhvr>
                                        <p:cTn id="28" dur="500"/>
                                        <p:tgtEl>
                                          <p:spTgt spid="6">
                                            <p:graphicEl>
                                              <a:dgm id="{A0702087-7041-4252-A55B-F4CB06A25DE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8496897F-5363-4757-BFF7-68E8F05EAB83}"/>
                                            </p:graphicEl>
                                          </p:spTgt>
                                        </p:tgtEl>
                                        <p:attrNameLst>
                                          <p:attrName>style.visibility</p:attrName>
                                        </p:attrNameLst>
                                      </p:cBhvr>
                                      <p:to>
                                        <p:strVal val="visible"/>
                                      </p:to>
                                    </p:set>
                                    <p:animEffect transition="in" filter="fade">
                                      <p:cBhvr>
                                        <p:cTn id="31" dur="500"/>
                                        <p:tgtEl>
                                          <p:spTgt spid="6">
                                            <p:graphicEl>
                                              <a:dgm id="{8496897F-5363-4757-BFF7-68E8F05EAB83}"/>
                                            </p:graphic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864C0E16-9C0D-49F5-934E-AA28FAC22DB8}"/>
                                            </p:graphicEl>
                                          </p:spTgt>
                                        </p:tgtEl>
                                        <p:attrNameLst>
                                          <p:attrName>style.visibility</p:attrName>
                                        </p:attrNameLst>
                                      </p:cBhvr>
                                      <p:to>
                                        <p:strVal val="visible"/>
                                      </p:to>
                                    </p:set>
                                    <p:animEffect transition="in" filter="fade">
                                      <p:cBhvr>
                                        <p:cTn id="35" dur="500"/>
                                        <p:tgtEl>
                                          <p:spTgt spid="6">
                                            <p:graphicEl>
                                              <a:dgm id="{864C0E16-9C0D-49F5-934E-AA28FAC22DB8}"/>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12392C88-52EF-4DE5-A51C-815FDC660CEF}"/>
                                            </p:graphicEl>
                                          </p:spTgt>
                                        </p:tgtEl>
                                        <p:attrNameLst>
                                          <p:attrName>style.visibility</p:attrName>
                                        </p:attrNameLst>
                                      </p:cBhvr>
                                      <p:to>
                                        <p:strVal val="visible"/>
                                      </p:to>
                                    </p:set>
                                    <p:animEffect transition="in" filter="fade">
                                      <p:cBhvr>
                                        <p:cTn id="38" dur="500"/>
                                        <p:tgtEl>
                                          <p:spTgt spid="6">
                                            <p:graphicEl>
                                              <a:dgm id="{12392C88-52EF-4DE5-A51C-815FDC660CEF}"/>
                                            </p:graphic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6">
                                            <p:graphicEl>
                                              <a:dgm id="{8E6D207F-FD51-4AC0-A99E-8472EF762FA4}"/>
                                            </p:graphicEl>
                                          </p:spTgt>
                                        </p:tgtEl>
                                        <p:attrNameLst>
                                          <p:attrName>style.visibility</p:attrName>
                                        </p:attrNameLst>
                                      </p:cBhvr>
                                      <p:to>
                                        <p:strVal val="visible"/>
                                      </p:to>
                                    </p:set>
                                    <p:animEffect transition="in" filter="fade">
                                      <p:cBhvr>
                                        <p:cTn id="42" dur="500"/>
                                        <p:tgtEl>
                                          <p:spTgt spid="6">
                                            <p:graphicEl>
                                              <a:dgm id="{8E6D207F-FD51-4AC0-A99E-8472EF762F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Graphic spid="6"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全方位、多层次的人才培养体系</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32" name="组合 200"/>
          <p:cNvGrpSpPr/>
          <p:nvPr/>
        </p:nvGrpSpPr>
        <p:grpSpPr>
          <a:xfrm>
            <a:off x="1047752" y="1487479"/>
            <a:ext cx="6738958" cy="727075"/>
            <a:chOff x="685800" y="2743200"/>
            <a:chExt cx="7696200" cy="727075"/>
          </a:xfrm>
        </p:grpSpPr>
        <p:sp>
          <p:nvSpPr>
            <p:cNvPr id="35" name="AutoShape 4"/>
            <p:cNvSpPr>
              <a:spLocks noChangeArrowheads="1"/>
            </p:cNvSpPr>
            <p:nvPr/>
          </p:nvSpPr>
          <p:spPr bwMode="gray">
            <a:xfrm>
              <a:off x="685800" y="2743200"/>
              <a:ext cx="7696200" cy="727075"/>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ea typeface="宋体" charset="-122"/>
              </a:endParaRPr>
            </a:p>
          </p:txBody>
        </p:sp>
        <p:sp>
          <p:nvSpPr>
            <p:cNvPr id="37" name="TextBox 36"/>
            <p:cNvSpPr txBox="1"/>
            <p:nvPr/>
          </p:nvSpPr>
          <p:spPr>
            <a:xfrm>
              <a:off x="762000" y="2819400"/>
              <a:ext cx="7620000" cy="646331"/>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dirty="0" smtClean="0">
                  <a:latin typeface="微软雅黑" pitchFamily="34" charset="-122"/>
                  <a:ea typeface="微软雅黑" pitchFamily="34" charset="-122"/>
                </a:rPr>
                <a:t>以提升能力为</a:t>
              </a:r>
              <a:r>
                <a:rPr lang="zh-CN" altLang="en-US" b="1" dirty="0" smtClean="0">
                  <a:solidFill>
                    <a:srgbClr val="7030A0"/>
                  </a:solidFill>
                  <a:latin typeface="微软雅黑" pitchFamily="34" charset="-122"/>
                  <a:ea typeface="微软雅黑" pitchFamily="34" charset="-122"/>
                </a:rPr>
                <a:t>重点</a:t>
              </a:r>
              <a:r>
                <a:rPr lang="zh-CN" altLang="en-US" b="1" dirty="0" smtClean="0">
                  <a:latin typeface="微软雅黑" pitchFamily="34" charset="-122"/>
                  <a:ea typeface="微软雅黑" pitchFamily="34" charset="-122"/>
                </a:rPr>
                <a:t>，以培养国际化复合型人才为</a:t>
              </a:r>
              <a:r>
                <a:rPr lang="zh-CN" altLang="en-US" b="1" dirty="0" smtClean="0">
                  <a:solidFill>
                    <a:srgbClr val="7030A0"/>
                  </a:solidFill>
                  <a:latin typeface="微软雅黑" pitchFamily="34" charset="-122"/>
                  <a:ea typeface="微软雅黑" pitchFamily="34" charset="-122"/>
                </a:rPr>
                <a:t>目标</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dirty="0" smtClean="0">
                  <a:latin typeface="微软雅黑" pitchFamily="34" charset="-122"/>
                  <a:ea typeface="微软雅黑" pitchFamily="34" charset="-122"/>
                </a:rPr>
                <a:t>构建全方位、多层次的培训开发体系</a:t>
              </a:r>
              <a:endParaRPr lang="zh-CN" altLang="en-US" b="1" dirty="0">
                <a:latin typeface="微软雅黑" pitchFamily="34" charset="-122"/>
                <a:ea typeface="微软雅黑" pitchFamily="34" charset="-122"/>
              </a:endParaRPr>
            </a:p>
          </p:txBody>
        </p:sp>
      </p:grpSp>
      <p:grpSp>
        <p:nvGrpSpPr>
          <p:cNvPr id="41" name="组合 57"/>
          <p:cNvGrpSpPr/>
          <p:nvPr/>
        </p:nvGrpSpPr>
        <p:grpSpPr>
          <a:xfrm>
            <a:off x="785786" y="2960911"/>
            <a:ext cx="7086600" cy="3947581"/>
            <a:chOff x="-495352" y="2204864"/>
            <a:chExt cx="9494164" cy="4461322"/>
          </a:xfrm>
        </p:grpSpPr>
        <p:sp>
          <p:nvSpPr>
            <p:cNvPr id="43" name="矩形 42"/>
            <p:cNvSpPr/>
            <p:nvPr/>
          </p:nvSpPr>
          <p:spPr>
            <a:xfrm rot="1289234">
              <a:off x="5562002" y="3444701"/>
              <a:ext cx="2434937" cy="1542329"/>
            </a:xfrm>
            <a:prstGeom prst="rect">
              <a:avLst/>
            </a:prstGeom>
            <a:solidFill>
              <a:srgbClr val="1A98C0">
                <a:lumMod val="60000"/>
                <a:lumOff val="40000"/>
                <a:alpha val="31000"/>
              </a:srgbClr>
            </a:solidFill>
            <a:ln w="25400" cap="flat" cmpd="sng" algn="ctr">
              <a:noFill/>
              <a:prstDash val="solid"/>
            </a:ln>
            <a:effectLst/>
            <a:scene3d>
              <a:camera prst="isometricLeftDown">
                <a:rot lat="1800000" lon="1200000" rev="1260000"/>
              </a:camera>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5" name="矩形 44"/>
            <p:cNvSpPr/>
            <p:nvPr/>
          </p:nvSpPr>
          <p:spPr>
            <a:xfrm rot="1140000">
              <a:off x="-495352" y="3964808"/>
              <a:ext cx="9494164" cy="2701378"/>
            </a:xfrm>
            <a:prstGeom prst="rect">
              <a:avLst/>
            </a:prstGeom>
            <a:solidFill>
              <a:srgbClr val="1A98C0">
                <a:lumMod val="75000"/>
                <a:alpha val="31000"/>
              </a:srgbClr>
            </a:solidFill>
            <a:ln w="25400" cap="flat" cmpd="sng" algn="ctr">
              <a:noFill/>
              <a:prstDash val="solid"/>
            </a:ln>
            <a:effectLst/>
            <a:scene3d>
              <a:camera prst="isometricTopUp">
                <a:rot lat="19800000" lon="16980000" rev="5880000"/>
              </a:camera>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6" name="矩形 45"/>
            <p:cNvSpPr/>
            <p:nvPr/>
          </p:nvSpPr>
          <p:spPr>
            <a:xfrm rot="1289234">
              <a:off x="415164" y="5458650"/>
              <a:ext cx="2725509" cy="576064"/>
            </a:xfrm>
            <a:prstGeom prst="rect">
              <a:avLst/>
            </a:prstGeom>
            <a:solidFill>
              <a:srgbClr val="1A98C0">
                <a:lumMod val="75000"/>
              </a:srgbClr>
            </a:solidFill>
            <a:ln w="25400" cap="flat" cmpd="sng" algn="ctr">
              <a:noFill/>
              <a:prstDash val="solid"/>
            </a:ln>
            <a:effectLst/>
            <a:scene3d>
              <a:camera prst="isometricLeftDown">
                <a:rot lat="1800000" lon="1200000" rev="1260000"/>
              </a:camera>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8" name="矩形 47"/>
            <p:cNvSpPr/>
            <p:nvPr/>
          </p:nvSpPr>
          <p:spPr>
            <a:xfrm rot="1140000">
              <a:off x="1006510" y="3933056"/>
              <a:ext cx="3190020" cy="2701378"/>
            </a:xfrm>
            <a:prstGeom prst="rect">
              <a:avLst/>
            </a:prstGeom>
            <a:solidFill>
              <a:srgbClr val="1A98C0">
                <a:lumMod val="75000"/>
              </a:srgbClr>
            </a:solidFill>
            <a:ln w="25400" cap="flat" cmpd="sng" algn="ctr">
              <a:noFill/>
              <a:prstDash val="solid"/>
            </a:ln>
            <a:effectLst/>
            <a:scene3d>
              <a:camera prst="isometricTopUp">
                <a:rot lat="19800000" lon="16980000" rev="5880000"/>
              </a:camera>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9" name="矩形 48"/>
            <p:cNvSpPr/>
            <p:nvPr/>
          </p:nvSpPr>
          <p:spPr>
            <a:xfrm rot="1289234">
              <a:off x="2231255" y="4653666"/>
              <a:ext cx="2616396" cy="576064"/>
            </a:xfrm>
            <a:prstGeom prst="rect">
              <a:avLst/>
            </a:prstGeom>
            <a:solidFill>
              <a:srgbClr val="1A98C0">
                <a:lumMod val="75000"/>
              </a:srgbClr>
            </a:solidFill>
            <a:ln w="25400" cap="flat" cmpd="sng" algn="ctr">
              <a:noFill/>
              <a:prstDash val="solid"/>
            </a:ln>
            <a:effectLst/>
            <a:scene3d>
              <a:camera prst="isometricLeftDown">
                <a:rot lat="1800000" lon="1200000" rev="1260000"/>
              </a:camera>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1" name="矩形 50"/>
            <p:cNvSpPr/>
            <p:nvPr/>
          </p:nvSpPr>
          <p:spPr>
            <a:xfrm rot="1289234">
              <a:off x="3888567" y="3784332"/>
              <a:ext cx="2584005" cy="576064"/>
            </a:xfrm>
            <a:prstGeom prst="rect">
              <a:avLst/>
            </a:prstGeom>
            <a:solidFill>
              <a:srgbClr val="1A98C0">
                <a:lumMod val="75000"/>
              </a:srgbClr>
            </a:solidFill>
            <a:ln w="25400" cap="flat" cmpd="sng" algn="ctr">
              <a:noFill/>
              <a:prstDash val="solid"/>
            </a:ln>
            <a:effectLst/>
            <a:scene3d>
              <a:camera prst="isometricLeftDown">
                <a:rot lat="1800000" lon="1200000" rev="1260000"/>
              </a:camera>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2" name="矩形 51"/>
            <p:cNvSpPr/>
            <p:nvPr/>
          </p:nvSpPr>
          <p:spPr>
            <a:xfrm rot="1140000">
              <a:off x="2669968" y="3068960"/>
              <a:ext cx="3190020" cy="2701378"/>
            </a:xfrm>
            <a:prstGeom prst="rect">
              <a:avLst/>
            </a:prstGeom>
            <a:solidFill>
              <a:srgbClr val="1A98C0">
                <a:lumMod val="75000"/>
              </a:srgbClr>
            </a:solidFill>
            <a:ln w="25400" cap="flat" cmpd="sng" algn="ctr">
              <a:noFill/>
              <a:prstDash val="solid"/>
            </a:ln>
            <a:effectLst/>
            <a:scene3d>
              <a:camera prst="isometricTopUp">
                <a:rot lat="19800000" lon="16980000" rev="5880000"/>
              </a:camera>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3" name="矩形 52"/>
            <p:cNvSpPr/>
            <p:nvPr/>
          </p:nvSpPr>
          <p:spPr>
            <a:xfrm rot="1140000">
              <a:off x="4326152" y="2204864"/>
              <a:ext cx="3190020" cy="2701378"/>
            </a:xfrm>
            <a:prstGeom prst="rect">
              <a:avLst/>
            </a:prstGeom>
            <a:solidFill>
              <a:srgbClr val="1A98C0">
                <a:lumMod val="75000"/>
              </a:srgbClr>
            </a:solidFill>
            <a:ln w="25400" cap="flat" cmpd="sng" algn="ctr">
              <a:noFill/>
              <a:prstDash val="solid"/>
            </a:ln>
            <a:effectLst/>
            <a:scene3d>
              <a:camera prst="isometricTopUp">
                <a:rot lat="19800000" lon="16980000" rev="5880000"/>
              </a:camera>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54" name="组合 42"/>
          <p:cNvGrpSpPr/>
          <p:nvPr/>
        </p:nvGrpSpPr>
        <p:grpSpPr>
          <a:xfrm>
            <a:off x="5026343" y="1643050"/>
            <a:ext cx="1961691" cy="3981806"/>
            <a:chOff x="5281820" y="607984"/>
            <a:chExt cx="2628145" cy="4500000"/>
          </a:xfrm>
        </p:grpSpPr>
        <p:sp>
          <p:nvSpPr>
            <p:cNvPr id="55" name="立方体 54"/>
            <p:cNvSpPr/>
            <p:nvPr/>
          </p:nvSpPr>
          <p:spPr>
            <a:xfrm>
              <a:off x="5281820" y="607984"/>
              <a:ext cx="2232000" cy="4500000"/>
            </a:xfrm>
            <a:prstGeom prst="cube">
              <a:avLst>
                <a:gd name="adj" fmla="val 72274"/>
              </a:avLst>
            </a:prstGeom>
            <a:solidFill>
              <a:srgbClr val="6F5793"/>
            </a:solidFill>
            <a:ln w="25400" cap="flat" cmpd="sng" algn="ctr">
              <a:noFill/>
              <a:prstDash val="solid"/>
            </a:ln>
            <a:effectLst/>
            <a:scene3d>
              <a:camera prst="orthographicFront">
                <a:rot lat="3900000" lon="72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7" name="TextBox 56"/>
            <p:cNvSpPr txBox="1"/>
            <p:nvPr/>
          </p:nvSpPr>
          <p:spPr>
            <a:xfrm rot="792748">
              <a:off x="5657648" y="2357617"/>
              <a:ext cx="2252317" cy="1182025"/>
            </a:xfrm>
            <a:prstGeom prst="rect">
              <a:avLst/>
            </a:prstGeom>
            <a:noFill/>
            <a:scene3d>
              <a:camera prst="isometricRightUp">
                <a:rot lat="1200000" lon="18900000" rev="600000"/>
              </a:camera>
              <a:lightRig rig="threePt" dir="t"/>
            </a:scene3d>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高管人员：</a:t>
              </a:r>
              <a:endParaRPr kumimoji="0" lang="en-US" altLang="zh-CN" sz="16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000000"/>
                  </a:solidFill>
                  <a:effectLst/>
                  <a:uLnTx/>
                  <a:uFillTx/>
                  <a:latin typeface="黑体" pitchFamily="2" charset="-122"/>
                  <a:ea typeface="黑体" pitchFamily="2" charset="-122"/>
                </a:rPr>
                <a:t>开发国际化视</a:t>
              </a:r>
              <a:endParaRPr kumimoji="0" lang="en-US" altLang="zh-CN" sz="1600" b="1" i="0" u="none" strike="noStrike" kern="0" cap="none" spc="0" normalizeH="0" baseline="0" noProof="0" dirty="0" smtClean="0">
                <a:ln>
                  <a:noFill/>
                </a:ln>
                <a:solidFill>
                  <a:srgbClr val="000000"/>
                </a:solidFill>
                <a:effectLst/>
                <a:uLnTx/>
                <a:uFillTx/>
                <a:latin typeface="黑体" pitchFamily="2" charset="-122"/>
                <a:ea typeface="黑体" pitchFamily="2" charset="-122"/>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000000"/>
                  </a:solidFill>
                  <a:effectLst/>
                  <a:uLnTx/>
                  <a:uFillTx/>
                  <a:latin typeface="黑体" pitchFamily="2" charset="-122"/>
                  <a:ea typeface="黑体" pitchFamily="2" charset="-122"/>
                </a:rPr>
                <a:t>野和战略思维</a:t>
              </a:r>
              <a:endParaRPr kumimoji="0" lang="zh-CN" altLang="en-US" sz="1600" b="1" i="0" u="none" strike="noStrike" kern="0" cap="none" spc="0" normalizeH="0" baseline="0" noProof="0" dirty="0">
                <a:ln>
                  <a:noFill/>
                </a:ln>
                <a:solidFill>
                  <a:srgbClr val="000000"/>
                </a:solidFill>
                <a:effectLst/>
                <a:uLnTx/>
                <a:uFillTx/>
                <a:latin typeface="黑体" pitchFamily="2" charset="-122"/>
                <a:ea typeface="黑体" pitchFamily="2" charset="-122"/>
              </a:endParaRPr>
            </a:p>
          </p:txBody>
        </p:sp>
      </p:grpSp>
      <p:grpSp>
        <p:nvGrpSpPr>
          <p:cNvPr id="58" name="组合 45"/>
          <p:cNvGrpSpPr/>
          <p:nvPr/>
        </p:nvGrpSpPr>
        <p:grpSpPr>
          <a:xfrm>
            <a:off x="3732563" y="2464801"/>
            <a:ext cx="2016928" cy="3981806"/>
            <a:chOff x="3491880" y="1340768"/>
            <a:chExt cx="2702148" cy="4500000"/>
          </a:xfrm>
        </p:grpSpPr>
        <p:sp>
          <p:nvSpPr>
            <p:cNvPr id="60" name="立方体 59"/>
            <p:cNvSpPr/>
            <p:nvPr/>
          </p:nvSpPr>
          <p:spPr>
            <a:xfrm>
              <a:off x="3491880" y="1340768"/>
              <a:ext cx="2232000" cy="4500000"/>
            </a:xfrm>
            <a:prstGeom prst="cube">
              <a:avLst>
                <a:gd name="adj" fmla="val 72274"/>
              </a:avLst>
            </a:prstGeom>
            <a:solidFill>
              <a:srgbClr val="B46C0C">
                <a:lumMod val="75000"/>
              </a:srgbClr>
            </a:solidFill>
            <a:ln w="25400" cap="flat" cmpd="sng" algn="ctr">
              <a:noFill/>
              <a:prstDash val="solid"/>
            </a:ln>
            <a:effectLst/>
            <a:scene3d>
              <a:camera prst="orthographicFront">
                <a:rot lat="3900000" lon="72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1" name="TextBox 60"/>
            <p:cNvSpPr txBox="1"/>
            <p:nvPr/>
          </p:nvSpPr>
          <p:spPr>
            <a:xfrm rot="840000">
              <a:off x="3859265" y="3131620"/>
              <a:ext cx="2334763" cy="939143"/>
            </a:xfrm>
            <a:prstGeom prst="rect">
              <a:avLst/>
            </a:prstGeom>
            <a:noFill/>
            <a:scene3d>
              <a:camera prst="isometricRightUp">
                <a:rot lat="1200000" lon="18900000" rev="600000"/>
              </a:camera>
              <a:lightRig rig="threePt" dir="t"/>
            </a:scene3d>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年轻骨干</a:t>
              </a:r>
              <a:r>
                <a:rPr kumimoji="0" lang="en-US" altLang="zh-CN" sz="16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000000"/>
                  </a:solidFill>
                  <a:effectLst/>
                  <a:uLnTx/>
                  <a:uFillTx/>
                  <a:latin typeface="黑体" pitchFamily="2" charset="-122"/>
                  <a:ea typeface="黑体" pitchFamily="2" charset="-122"/>
                </a:rPr>
                <a:t>管理能力提升、向经理人转变</a:t>
              </a:r>
              <a:endParaRPr kumimoji="0" lang="zh-CN" altLang="en-US" sz="1600" b="1" i="0" u="none" strike="noStrike" kern="0" cap="none" spc="0" normalizeH="0" baseline="0" noProof="0" dirty="0">
                <a:ln>
                  <a:noFill/>
                </a:ln>
                <a:solidFill>
                  <a:srgbClr val="000000"/>
                </a:solidFill>
                <a:effectLst/>
                <a:uLnTx/>
                <a:uFillTx/>
                <a:latin typeface="黑体" pitchFamily="2" charset="-122"/>
                <a:ea typeface="黑体" pitchFamily="2" charset="-122"/>
              </a:endParaRPr>
            </a:p>
          </p:txBody>
        </p:sp>
      </p:grpSp>
      <p:grpSp>
        <p:nvGrpSpPr>
          <p:cNvPr id="66" name="组合 68"/>
          <p:cNvGrpSpPr/>
          <p:nvPr/>
        </p:nvGrpSpPr>
        <p:grpSpPr>
          <a:xfrm>
            <a:off x="2466864" y="3223844"/>
            <a:ext cx="1829208" cy="3981806"/>
            <a:chOff x="2601578" y="1124744"/>
            <a:chExt cx="2450654" cy="4500000"/>
          </a:xfrm>
        </p:grpSpPr>
        <p:sp>
          <p:nvSpPr>
            <p:cNvPr id="67" name="立方体 66"/>
            <p:cNvSpPr/>
            <p:nvPr/>
          </p:nvSpPr>
          <p:spPr>
            <a:xfrm>
              <a:off x="2601578" y="1124744"/>
              <a:ext cx="2232000" cy="4500000"/>
            </a:xfrm>
            <a:prstGeom prst="cube">
              <a:avLst>
                <a:gd name="adj" fmla="val 72274"/>
              </a:avLst>
            </a:prstGeom>
            <a:solidFill>
              <a:srgbClr val="D48A88"/>
            </a:solidFill>
            <a:ln w="25400" cap="flat" cmpd="sng" algn="ctr">
              <a:noFill/>
              <a:prstDash val="solid"/>
            </a:ln>
            <a:effectLst/>
            <a:scene3d>
              <a:camera prst="orthographicFront">
                <a:rot lat="3900000" lon="720000" rev="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8" name="TextBox 67"/>
            <p:cNvSpPr txBox="1"/>
            <p:nvPr/>
          </p:nvSpPr>
          <p:spPr>
            <a:xfrm rot="839783">
              <a:off x="3180772" y="2932502"/>
              <a:ext cx="1871460" cy="1043493"/>
            </a:xfrm>
            <a:prstGeom prst="rect">
              <a:avLst/>
            </a:prstGeom>
            <a:noFill/>
            <a:scene3d>
              <a:camera prst="isometricRightUp">
                <a:rot lat="1200000" lon="18900000" rev="600000"/>
              </a:camera>
              <a:lightRig rig="threePt" dir="t"/>
            </a:scene3d>
            <a:sp3d>
              <a:bevelT/>
            </a:sp3d>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rPr>
                <a:t>青年员工：</a:t>
              </a:r>
              <a:endParaRPr kumimoji="0" lang="en-US" altLang="zh-CN" sz="1800" b="1"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uLnTx/>
                  <a:uFillTx/>
                  <a:latin typeface="黑体" pitchFamily="2" charset="-122"/>
                  <a:ea typeface="黑体" pitchFamily="2" charset="-122"/>
                </a:rPr>
                <a:t>专业技能、</a:t>
              </a:r>
              <a:endParaRPr kumimoji="0" lang="en-US" altLang="zh-CN" sz="1800" b="1" i="0" u="none" strike="noStrike" kern="0" cap="none" spc="0" normalizeH="0" baseline="0" noProof="0" dirty="0" smtClean="0">
                <a:ln>
                  <a:noFill/>
                </a:ln>
                <a:solidFill>
                  <a:srgbClr val="000000"/>
                </a:solidFill>
                <a:effectLst/>
                <a:uLnTx/>
                <a:uFillTx/>
                <a:latin typeface="黑体" pitchFamily="2" charset="-122"/>
                <a:ea typeface="黑体" pitchFamily="2" charset="-122"/>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uLnTx/>
                  <a:uFillTx/>
                  <a:latin typeface="黑体" pitchFamily="2" charset="-122"/>
                  <a:ea typeface="黑体" pitchFamily="2" charset="-122"/>
                </a:rPr>
                <a:t>能力开发</a:t>
              </a:r>
              <a:endParaRPr kumimoji="0" lang="en-US" altLang="zh-CN" sz="1800" b="1" i="0" u="none" strike="noStrike" kern="0" cap="none" spc="0" normalizeH="0" baseline="0" noProof="0" dirty="0" smtClean="0">
                <a:ln>
                  <a:noFill/>
                </a:ln>
                <a:solidFill>
                  <a:srgbClr val="000000"/>
                </a:solidFill>
                <a:effectLst/>
                <a:uLnTx/>
                <a:uFillTx/>
                <a:latin typeface="黑体" pitchFamily="2" charset="-122"/>
                <a:ea typeface="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linds(horizontal)">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600"/>
                                        <p:tgtEl>
                                          <p:spTgt spid="66"/>
                                        </p:tgtEl>
                                      </p:cBhvr>
                                    </p:animEffect>
                                    <p:anim calcmode="lin" valueType="num">
                                      <p:cBhvr>
                                        <p:cTn id="24" dur="600" fill="hold"/>
                                        <p:tgtEl>
                                          <p:spTgt spid="66"/>
                                        </p:tgtEl>
                                        <p:attrNameLst>
                                          <p:attrName>ppt_x</p:attrName>
                                        </p:attrNameLst>
                                      </p:cBhvr>
                                      <p:tavLst>
                                        <p:tav tm="0">
                                          <p:val>
                                            <p:strVal val="#ppt_x"/>
                                          </p:val>
                                        </p:tav>
                                        <p:tav tm="100000">
                                          <p:val>
                                            <p:strVal val="#ppt_x"/>
                                          </p:val>
                                        </p:tav>
                                      </p:tavLst>
                                    </p:anim>
                                    <p:anim calcmode="lin" valueType="num">
                                      <p:cBhvr>
                                        <p:cTn id="25" dur="6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600"/>
                                        <p:tgtEl>
                                          <p:spTgt spid="58"/>
                                        </p:tgtEl>
                                      </p:cBhvr>
                                    </p:animEffect>
                                    <p:anim calcmode="lin" valueType="num">
                                      <p:cBhvr>
                                        <p:cTn id="29" dur="600" fill="hold"/>
                                        <p:tgtEl>
                                          <p:spTgt spid="58"/>
                                        </p:tgtEl>
                                        <p:attrNameLst>
                                          <p:attrName>ppt_x</p:attrName>
                                        </p:attrNameLst>
                                      </p:cBhvr>
                                      <p:tavLst>
                                        <p:tav tm="0">
                                          <p:val>
                                            <p:strVal val="#ppt_x"/>
                                          </p:val>
                                        </p:tav>
                                        <p:tav tm="100000">
                                          <p:val>
                                            <p:strVal val="#ppt_x"/>
                                          </p:val>
                                        </p:tav>
                                      </p:tavLst>
                                    </p:anim>
                                    <p:anim calcmode="lin" valueType="num">
                                      <p:cBhvr>
                                        <p:cTn id="30" dur="6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600"/>
                                        <p:tgtEl>
                                          <p:spTgt spid="54"/>
                                        </p:tgtEl>
                                      </p:cBhvr>
                                    </p:animEffect>
                                    <p:anim calcmode="lin" valueType="num">
                                      <p:cBhvr>
                                        <p:cTn id="34" dur="600" fill="hold"/>
                                        <p:tgtEl>
                                          <p:spTgt spid="54"/>
                                        </p:tgtEl>
                                        <p:attrNameLst>
                                          <p:attrName>ppt_x</p:attrName>
                                        </p:attrNameLst>
                                      </p:cBhvr>
                                      <p:tavLst>
                                        <p:tav tm="0">
                                          <p:val>
                                            <p:strVal val="#ppt_x"/>
                                          </p:val>
                                        </p:tav>
                                        <p:tav tm="100000">
                                          <p:val>
                                            <p:strVal val="#ppt_x"/>
                                          </p:val>
                                        </p:tav>
                                      </p:tavLst>
                                    </p:anim>
                                    <p:anim calcmode="lin" valueType="num">
                                      <p:cBhvr>
                                        <p:cTn id="35" dur="6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全方位、多层次的人才开发体系</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2" name="组合 200"/>
          <p:cNvGrpSpPr/>
          <p:nvPr/>
        </p:nvGrpSpPr>
        <p:grpSpPr>
          <a:xfrm>
            <a:off x="1047752" y="1487479"/>
            <a:ext cx="6738958" cy="727075"/>
            <a:chOff x="685800" y="2743200"/>
            <a:chExt cx="7696200" cy="727075"/>
          </a:xfrm>
        </p:grpSpPr>
        <p:sp>
          <p:nvSpPr>
            <p:cNvPr id="35" name="AutoShape 4"/>
            <p:cNvSpPr>
              <a:spLocks noChangeArrowheads="1"/>
            </p:cNvSpPr>
            <p:nvPr/>
          </p:nvSpPr>
          <p:spPr bwMode="gray">
            <a:xfrm>
              <a:off x="685800" y="2743200"/>
              <a:ext cx="7696200" cy="727075"/>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ea typeface="宋体" charset="-122"/>
              </a:endParaRPr>
            </a:p>
          </p:txBody>
        </p:sp>
        <p:sp>
          <p:nvSpPr>
            <p:cNvPr id="37" name="TextBox 36"/>
            <p:cNvSpPr txBox="1"/>
            <p:nvPr/>
          </p:nvSpPr>
          <p:spPr>
            <a:xfrm>
              <a:off x="762000" y="2819400"/>
              <a:ext cx="7620000" cy="646331"/>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dirty="0" smtClean="0">
                  <a:latin typeface="微软雅黑" pitchFamily="34" charset="-122"/>
                  <a:ea typeface="微软雅黑" pitchFamily="34" charset="-122"/>
                </a:rPr>
                <a:t>以提升能力为</a:t>
              </a:r>
              <a:r>
                <a:rPr lang="zh-CN" altLang="en-US" b="1" dirty="0" smtClean="0">
                  <a:solidFill>
                    <a:srgbClr val="7030A0"/>
                  </a:solidFill>
                  <a:latin typeface="微软雅黑" pitchFamily="34" charset="-122"/>
                  <a:ea typeface="微软雅黑" pitchFamily="34" charset="-122"/>
                </a:rPr>
                <a:t>重点</a:t>
              </a:r>
              <a:r>
                <a:rPr lang="zh-CN" altLang="en-US" b="1" dirty="0" smtClean="0">
                  <a:latin typeface="微软雅黑" pitchFamily="34" charset="-122"/>
                  <a:ea typeface="微软雅黑" pitchFamily="34" charset="-122"/>
                </a:rPr>
                <a:t>，以培养国际化复合型人才为</a:t>
              </a:r>
              <a:r>
                <a:rPr lang="zh-CN" altLang="en-US" b="1" dirty="0" smtClean="0">
                  <a:solidFill>
                    <a:srgbClr val="7030A0"/>
                  </a:solidFill>
                  <a:latin typeface="微软雅黑" pitchFamily="34" charset="-122"/>
                  <a:ea typeface="微软雅黑" pitchFamily="34" charset="-122"/>
                </a:rPr>
                <a:t>目标</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dirty="0" smtClean="0">
                  <a:latin typeface="微软雅黑" pitchFamily="34" charset="-122"/>
                  <a:ea typeface="微软雅黑" pitchFamily="34" charset="-122"/>
                </a:rPr>
                <a:t>构建全方位、多层次的培训开发体系</a:t>
              </a:r>
              <a:endParaRPr lang="zh-CN" altLang="en-US" b="1" dirty="0">
                <a:latin typeface="微软雅黑" pitchFamily="34" charset="-122"/>
                <a:ea typeface="微软雅黑" pitchFamily="34" charset="-122"/>
              </a:endParaRPr>
            </a:p>
          </p:txBody>
        </p:sp>
      </p:grpSp>
      <p:grpSp>
        <p:nvGrpSpPr>
          <p:cNvPr id="29" name="Group 15"/>
          <p:cNvGrpSpPr>
            <a:grpSpLocks/>
          </p:cNvGrpSpPr>
          <p:nvPr/>
        </p:nvGrpSpPr>
        <p:grpSpPr bwMode="auto">
          <a:xfrm>
            <a:off x="457200" y="2727320"/>
            <a:ext cx="2555875" cy="2430463"/>
            <a:chOff x="294" y="1536"/>
            <a:chExt cx="1722" cy="1387"/>
          </a:xfrm>
        </p:grpSpPr>
        <p:pic>
          <p:nvPicPr>
            <p:cNvPr id="30" name="Picture 16" descr="pan_03"/>
            <p:cNvPicPr>
              <a:picLocks noChangeAspect="1" noChangeArrowheads="1"/>
            </p:cNvPicPr>
            <p:nvPr/>
          </p:nvPicPr>
          <p:blipFill>
            <a:blip r:embed="rId2" cstate="print"/>
            <a:srcRect/>
            <a:stretch>
              <a:fillRect/>
            </a:stretch>
          </p:blipFill>
          <p:spPr bwMode="gray">
            <a:xfrm flipH="1">
              <a:off x="298" y="1536"/>
              <a:ext cx="1711" cy="1387"/>
            </a:xfrm>
            <a:prstGeom prst="rect">
              <a:avLst/>
            </a:prstGeom>
            <a:noFill/>
            <a:ln w="9525">
              <a:noFill/>
              <a:miter lim="800000"/>
              <a:headEnd/>
              <a:tailEnd/>
            </a:ln>
          </p:spPr>
        </p:pic>
        <p:sp>
          <p:nvSpPr>
            <p:cNvPr id="31" name="Freeform 17"/>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round/>
              <a:headEnd/>
              <a:tailEnd/>
            </a:ln>
          </p:spPr>
          <p:txBody>
            <a:bodyPr wrap="none" anchor="ctr"/>
            <a:lstStyle/>
            <a:p>
              <a:endParaRPr lang="zh-CN" altLang="en-US"/>
            </a:p>
          </p:txBody>
        </p:sp>
      </p:grpSp>
      <p:sp>
        <p:nvSpPr>
          <p:cNvPr id="32" name="Text Box 21"/>
          <p:cNvSpPr txBox="1">
            <a:spLocks noChangeArrowheads="1"/>
          </p:cNvSpPr>
          <p:nvPr/>
        </p:nvSpPr>
        <p:spPr bwMode="gray">
          <a:xfrm>
            <a:off x="609600" y="2925758"/>
            <a:ext cx="2319338" cy="1954212"/>
          </a:xfrm>
          <a:prstGeom prst="rect">
            <a:avLst/>
          </a:prstGeom>
          <a:noFill/>
          <a:ln w="9525">
            <a:noFill/>
            <a:miter lim="800000"/>
            <a:headEnd/>
            <a:tailEnd/>
          </a:ln>
        </p:spPr>
        <p:txBody>
          <a:bodyPr>
            <a:spAutoFit/>
          </a:bodyPr>
          <a:lstStyle/>
          <a:p>
            <a:pPr marL="120650" indent="-120650">
              <a:spcBef>
                <a:spcPct val="50000"/>
              </a:spcBef>
            </a:pPr>
            <a:r>
              <a:rPr lang="zh-CN" altLang="en-US" sz="1600" b="1" dirty="0">
                <a:solidFill>
                  <a:srgbClr val="7030A0"/>
                </a:solidFill>
                <a:latin typeface="微软雅黑" pitchFamily="34" charset="-122"/>
                <a:ea typeface="微软雅黑" pitchFamily="34" charset="-122"/>
              </a:rPr>
              <a:t>人才培养方式：</a:t>
            </a:r>
            <a:endParaRPr lang="en-US" altLang="zh-CN" sz="1600" b="1" dirty="0">
              <a:solidFill>
                <a:srgbClr val="7030A0"/>
              </a:solidFill>
              <a:latin typeface="微软雅黑" pitchFamily="34" charset="-122"/>
              <a:ea typeface="微软雅黑" pitchFamily="34" charset="-122"/>
            </a:endParaRPr>
          </a:p>
          <a:p>
            <a:pPr marL="120650" indent="-120650">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“传帮带”</a:t>
            </a:r>
            <a:endParaRPr lang="en-US" altLang="zh-CN" sz="1400" b="1" dirty="0">
              <a:solidFill>
                <a:srgbClr val="FFFFFF"/>
              </a:solidFill>
              <a:latin typeface="微软雅黑" pitchFamily="34" charset="-122"/>
              <a:ea typeface="微软雅黑" pitchFamily="34" charset="-122"/>
            </a:endParaRPr>
          </a:p>
          <a:p>
            <a:pPr marL="120650" indent="-120650">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合作伙伴交换培养</a:t>
            </a:r>
            <a:endParaRPr lang="en-US" altLang="zh-CN" sz="1400" b="1" dirty="0">
              <a:solidFill>
                <a:srgbClr val="FFFFFF"/>
              </a:solidFill>
              <a:latin typeface="微软雅黑" pitchFamily="34" charset="-122"/>
              <a:ea typeface="微软雅黑" pitchFamily="34" charset="-122"/>
            </a:endParaRPr>
          </a:p>
          <a:p>
            <a:pPr marL="120650" indent="-120650">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国际知名咨询公司</a:t>
            </a:r>
            <a:endParaRPr lang="en-US" altLang="zh-CN" sz="1400" b="1" dirty="0">
              <a:solidFill>
                <a:srgbClr val="FFFFFF"/>
              </a:solidFill>
              <a:latin typeface="微软雅黑" pitchFamily="34" charset="-122"/>
              <a:ea typeface="微软雅黑" pitchFamily="34" charset="-122"/>
            </a:endParaRPr>
          </a:p>
          <a:p>
            <a:pPr marL="120650" indent="-120650">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继任者计划，强制培训</a:t>
            </a:r>
            <a:endParaRPr lang="en-US" altLang="zh-CN" sz="1400" b="1" dirty="0">
              <a:solidFill>
                <a:srgbClr val="FFFFFF"/>
              </a:solidFill>
              <a:latin typeface="微软雅黑" pitchFamily="34" charset="-122"/>
              <a:ea typeface="微软雅黑" pitchFamily="34" charset="-122"/>
            </a:endParaRPr>
          </a:p>
          <a:p>
            <a:pPr marL="120650" indent="-120650">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校企合作、学历继续教育</a:t>
            </a:r>
            <a:endParaRPr lang="en-US" altLang="zh-CN" sz="1400" b="1" dirty="0">
              <a:solidFill>
                <a:srgbClr val="FFFFFF"/>
              </a:solidFill>
              <a:latin typeface="微软雅黑" pitchFamily="34" charset="-122"/>
              <a:ea typeface="微软雅黑" pitchFamily="34" charset="-122"/>
            </a:endParaRPr>
          </a:p>
        </p:txBody>
      </p:sp>
      <p:pic>
        <p:nvPicPr>
          <p:cNvPr id="33" name="Picture 24" descr="pan_03"/>
          <p:cNvPicPr>
            <a:picLocks noChangeAspect="1" noChangeArrowheads="1"/>
          </p:cNvPicPr>
          <p:nvPr/>
        </p:nvPicPr>
        <p:blipFill>
          <a:blip r:embed="rId2" cstate="print"/>
          <a:srcRect/>
          <a:stretch>
            <a:fillRect/>
          </a:stretch>
        </p:blipFill>
        <p:spPr bwMode="gray">
          <a:xfrm>
            <a:off x="6154738" y="2719383"/>
            <a:ext cx="2608262" cy="2354262"/>
          </a:xfrm>
          <a:prstGeom prst="rect">
            <a:avLst/>
          </a:prstGeom>
          <a:noFill/>
          <a:ln w="9525">
            <a:noFill/>
            <a:miter lim="800000"/>
            <a:headEnd/>
            <a:tailEnd/>
          </a:ln>
        </p:spPr>
      </p:pic>
      <p:sp>
        <p:nvSpPr>
          <p:cNvPr id="34" name="Freeform 25"/>
          <p:cNvSpPr>
            <a:spLocks/>
          </p:cNvSpPr>
          <p:nvPr/>
        </p:nvSpPr>
        <p:spPr bwMode="gray">
          <a:xfrm flipH="1">
            <a:off x="6143625" y="2714620"/>
            <a:ext cx="2625725" cy="2346325"/>
          </a:xfrm>
          <a:custGeom>
            <a:avLst/>
            <a:gdLst>
              <a:gd name="T0" fmla="*/ 2147483647 w 1722"/>
              <a:gd name="T1" fmla="*/ 2147483647 h 1382"/>
              <a:gd name="T2" fmla="*/ 2147483647 w 1722"/>
              <a:gd name="T3" fmla="*/ 2147483647 h 1382"/>
              <a:gd name="T4" fmla="*/ 2147483647 w 1722"/>
              <a:gd name="T5" fmla="*/ 2147483647 h 1382"/>
              <a:gd name="T6" fmla="*/ 2147483647 w 1722"/>
              <a:gd name="T7" fmla="*/ 2147483647 h 1382"/>
              <a:gd name="T8" fmla="*/ 2147483647 w 1722"/>
              <a:gd name="T9" fmla="*/ 2147483647 h 1382"/>
              <a:gd name="T10" fmla="*/ 2147483647 w 1722"/>
              <a:gd name="T11" fmla="*/ 2147483647 h 1382"/>
              <a:gd name="T12" fmla="*/ 2147483647 w 1722"/>
              <a:gd name="T13" fmla="*/ 2147483647 h 1382"/>
              <a:gd name="T14" fmla="*/ 2147483647 w 1722"/>
              <a:gd name="T15" fmla="*/ 2147483647 h 1382"/>
              <a:gd name="T16" fmla="*/ 2147483647 w 1722"/>
              <a:gd name="T17" fmla="*/ 2147483647 h 1382"/>
              <a:gd name="T18" fmla="*/ 2147483647 w 1722"/>
              <a:gd name="T19" fmla="*/ 2147483647 h 1382"/>
              <a:gd name="T20" fmla="*/ 2147483647 w 1722"/>
              <a:gd name="T21" fmla="*/ 0 h 1382"/>
              <a:gd name="T22" fmla="*/ 2147483647 w 1722"/>
              <a:gd name="T23" fmla="*/ 2147483647 h 1382"/>
              <a:gd name="T24" fmla="*/ 2147483647 w 1722"/>
              <a:gd name="T25" fmla="*/ 2147483647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round/>
            <a:headEnd/>
            <a:tailEnd/>
          </a:ln>
        </p:spPr>
        <p:txBody>
          <a:bodyPr wrap="none" anchor="ctr"/>
          <a:lstStyle/>
          <a:p>
            <a:endParaRPr lang="zh-CN" altLang="en-US"/>
          </a:p>
        </p:txBody>
      </p:sp>
      <p:sp>
        <p:nvSpPr>
          <p:cNvPr id="36" name="Text Box 26"/>
          <p:cNvSpPr txBox="1">
            <a:spLocks noChangeArrowheads="1"/>
          </p:cNvSpPr>
          <p:nvPr/>
        </p:nvSpPr>
        <p:spPr bwMode="gray">
          <a:xfrm>
            <a:off x="6213475" y="2922583"/>
            <a:ext cx="2501900" cy="2074927"/>
          </a:xfrm>
          <a:prstGeom prst="rect">
            <a:avLst/>
          </a:prstGeom>
          <a:noFill/>
          <a:ln w="9525">
            <a:noFill/>
            <a:miter lim="800000"/>
            <a:headEnd/>
            <a:tailEnd/>
          </a:ln>
        </p:spPr>
        <p:txBody>
          <a:bodyPr>
            <a:spAutoFit/>
          </a:bodyPr>
          <a:lstStyle/>
          <a:p>
            <a:pPr marL="120650" indent="-120650">
              <a:spcBef>
                <a:spcPct val="50000"/>
              </a:spcBef>
              <a:buClr>
                <a:srgbClr val="C00000"/>
              </a:buClr>
            </a:pPr>
            <a:r>
              <a:rPr lang="zh-CN" altLang="en-US" sz="1600" b="1" dirty="0">
                <a:solidFill>
                  <a:srgbClr val="7030A0"/>
                </a:solidFill>
                <a:latin typeface="微软雅黑" pitchFamily="34" charset="-122"/>
                <a:ea typeface="微软雅黑" pitchFamily="34" charset="-122"/>
              </a:rPr>
              <a:t>品牌培训项目：</a:t>
            </a:r>
            <a:endParaRPr lang="en-US" altLang="zh-CN" sz="1600" b="1" dirty="0">
              <a:solidFill>
                <a:srgbClr val="7030A0"/>
              </a:solidFill>
              <a:latin typeface="微软雅黑" pitchFamily="34" charset="-122"/>
              <a:ea typeface="微软雅黑" pitchFamily="34" charset="-122"/>
            </a:endParaRPr>
          </a:p>
          <a:p>
            <a:pPr marL="120650" indent="-120650">
              <a:lnSpc>
                <a:spcPts val="1400"/>
              </a:lnSpc>
              <a:spcBef>
                <a:spcPct val="50000"/>
              </a:spcBef>
              <a:buClr>
                <a:srgbClr val="C00000"/>
              </a:buClr>
              <a:buFont typeface="Wingdings" pitchFamily="2" charset="2"/>
              <a:buChar char="Ø"/>
            </a:pPr>
            <a:r>
              <a:rPr lang="zh-CN" altLang="en-US" sz="1400" b="1" dirty="0" smtClean="0">
                <a:solidFill>
                  <a:srgbClr val="FFFFFF"/>
                </a:solidFill>
                <a:latin typeface="微软雅黑" pitchFamily="34" charset="-122"/>
                <a:ea typeface="微软雅黑" pitchFamily="34" charset="-122"/>
              </a:rPr>
              <a:t>世纪名家讲堂</a:t>
            </a:r>
            <a:endParaRPr lang="en-US" altLang="zh-CN" sz="1400" b="1" dirty="0" smtClean="0">
              <a:solidFill>
                <a:srgbClr val="FFFFFF"/>
              </a:solidFill>
              <a:latin typeface="微软雅黑" pitchFamily="34" charset="-122"/>
              <a:ea typeface="微软雅黑" pitchFamily="34" charset="-122"/>
            </a:endParaRPr>
          </a:p>
          <a:p>
            <a:pPr marL="120650" indent="-120650">
              <a:lnSpc>
                <a:spcPts val="1400"/>
              </a:lnSpc>
              <a:spcBef>
                <a:spcPct val="50000"/>
              </a:spcBef>
              <a:buClr>
                <a:srgbClr val="C00000"/>
              </a:buClr>
              <a:buFont typeface="Wingdings" pitchFamily="2" charset="2"/>
              <a:buChar char="Ø"/>
            </a:pPr>
            <a:r>
              <a:rPr lang="zh-CN" altLang="en-US" sz="1400" b="1" dirty="0" smtClean="0">
                <a:solidFill>
                  <a:srgbClr val="FFFFFF"/>
                </a:solidFill>
                <a:latin typeface="微软雅黑" pitchFamily="34" charset="-122"/>
                <a:ea typeface="微软雅黑" pitchFamily="34" charset="-122"/>
              </a:rPr>
              <a:t>清华经管学院</a:t>
            </a:r>
            <a:r>
              <a:rPr lang="en-US" altLang="zh-CN" sz="1400" b="1" dirty="0">
                <a:solidFill>
                  <a:srgbClr val="FFFFFF"/>
                </a:solidFill>
                <a:latin typeface="微软雅黑" pitchFamily="34" charset="-122"/>
                <a:ea typeface="微软雅黑" pitchFamily="34" charset="-122"/>
              </a:rPr>
              <a:t>EDP</a:t>
            </a:r>
            <a:r>
              <a:rPr lang="zh-CN" altLang="en-US" sz="1400" b="1" dirty="0">
                <a:solidFill>
                  <a:srgbClr val="FFFFFF"/>
                </a:solidFill>
                <a:latin typeface="微软雅黑" pitchFamily="34" charset="-122"/>
                <a:ea typeface="微软雅黑" pitchFamily="34" charset="-122"/>
              </a:rPr>
              <a:t>高管培训</a:t>
            </a:r>
            <a:endParaRPr lang="en-US" altLang="zh-CN" sz="1400" b="1" dirty="0">
              <a:solidFill>
                <a:srgbClr val="FFFFFF"/>
              </a:solidFill>
              <a:latin typeface="微软雅黑" pitchFamily="34" charset="-122"/>
              <a:ea typeface="微软雅黑" pitchFamily="34" charset="-122"/>
            </a:endParaRPr>
          </a:p>
          <a:p>
            <a:pPr marL="120650" indent="-120650">
              <a:lnSpc>
                <a:spcPts val="1400"/>
              </a:lnSpc>
              <a:spcBef>
                <a:spcPct val="50000"/>
              </a:spcBef>
              <a:buClr>
                <a:srgbClr val="C00000"/>
              </a:buClr>
              <a:buFont typeface="Wingdings" pitchFamily="2" charset="2"/>
              <a:buChar char="Ø"/>
            </a:pPr>
            <a:r>
              <a:rPr lang="en-US" altLang="zh-CN" sz="1400" b="1" dirty="0">
                <a:solidFill>
                  <a:srgbClr val="FFFFFF"/>
                </a:solidFill>
                <a:latin typeface="微软雅黑" pitchFamily="34" charset="-122"/>
                <a:ea typeface="微软雅黑" pitchFamily="34" charset="-122"/>
              </a:rPr>
              <a:t>IPMP</a:t>
            </a:r>
            <a:r>
              <a:rPr lang="zh-CN" altLang="en-US" sz="1400" b="1" dirty="0">
                <a:solidFill>
                  <a:srgbClr val="FFFFFF"/>
                </a:solidFill>
                <a:latin typeface="微软雅黑" pitchFamily="34" charset="-122"/>
                <a:ea typeface="微软雅黑" pitchFamily="34" charset="-122"/>
              </a:rPr>
              <a:t>国际工程管理培训</a:t>
            </a:r>
            <a:endParaRPr lang="en-US" altLang="zh-CN" sz="1400" b="1" dirty="0">
              <a:solidFill>
                <a:srgbClr val="FFFFFF"/>
              </a:solidFill>
              <a:latin typeface="微软雅黑" pitchFamily="34" charset="-122"/>
              <a:ea typeface="微软雅黑" pitchFamily="34" charset="-122"/>
            </a:endParaRPr>
          </a:p>
          <a:p>
            <a:pPr marL="120650" indent="-120650">
              <a:lnSpc>
                <a:spcPts val="1500"/>
              </a:lnSpc>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高级国际商务管理培训</a:t>
            </a:r>
            <a:endParaRPr lang="en-US" altLang="zh-CN" sz="1400" b="1" dirty="0">
              <a:solidFill>
                <a:srgbClr val="FFFFFF"/>
              </a:solidFill>
              <a:latin typeface="微软雅黑" pitchFamily="34" charset="-122"/>
              <a:ea typeface="微软雅黑" pitchFamily="34" charset="-122"/>
            </a:endParaRPr>
          </a:p>
          <a:p>
            <a:pPr marL="120650" indent="-120650">
              <a:lnSpc>
                <a:spcPts val="1400"/>
              </a:lnSpc>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交通部党务培训</a:t>
            </a:r>
            <a:endParaRPr lang="en-US" altLang="zh-CN" sz="1400" b="1" dirty="0">
              <a:solidFill>
                <a:srgbClr val="FFFFFF"/>
              </a:solidFill>
              <a:latin typeface="微软雅黑" pitchFamily="34" charset="-122"/>
              <a:ea typeface="微软雅黑" pitchFamily="34" charset="-122"/>
            </a:endParaRPr>
          </a:p>
          <a:p>
            <a:pPr marL="120650" indent="-120650">
              <a:lnSpc>
                <a:spcPts val="1400"/>
              </a:lnSpc>
              <a:spcBef>
                <a:spcPct val="50000"/>
              </a:spcBef>
              <a:buClr>
                <a:srgbClr val="C00000"/>
              </a:buClr>
              <a:buFont typeface="Wingdings" pitchFamily="2" charset="2"/>
              <a:buChar char="Ø"/>
            </a:pPr>
            <a:r>
              <a:rPr lang="zh-CN" altLang="en-US" sz="1400" b="1" dirty="0">
                <a:solidFill>
                  <a:srgbClr val="FFFFFF"/>
                </a:solidFill>
                <a:latin typeface="微软雅黑" pitchFamily="34" charset="-122"/>
                <a:ea typeface="微软雅黑" pitchFamily="34" charset="-122"/>
              </a:rPr>
              <a:t>硕士联合培养</a:t>
            </a:r>
            <a:r>
              <a:rPr lang="zh-CN" altLang="en-US" sz="1400" b="1" dirty="0" smtClean="0">
                <a:solidFill>
                  <a:srgbClr val="FFFFFF"/>
                </a:solidFill>
                <a:latin typeface="微软雅黑" pitchFamily="34" charset="-122"/>
                <a:ea typeface="微软雅黑" pitchFamily="34" charset="-122"/>
              </a:rPr>
              <a:t>计划</a:t>
            </a:r>
            <a:endParaRPr lang="en-US" altLang="zh-CN" sz="1400" b="1" dirty="0">
              <a:solidFill>
                <a:srgbClr val="FFFFFF"/>
              </a:solidFill>
              <a:latin typeface="微软雅黑" pitchFamily="34" charset="-122"/>
              <a:ea typeface="微软雅黑" pitchFamily="34" charset="-122"/>
            </a:endParaRPr>
          </a:p>
        </p:txBody>
      </p:sp>
      <p:grpSp>
        <p:nvGrpSpPr>
          <p:cNvPr id="38" name="组合 37"/>
          <p:cNvGrpSpPr>
            <a:grpSpLocks/>
          </p:cNvGrpSpPr>
          <p:nvPr/>
        </p:nvGrpSpPr>
        <p:grpSpPr bwMode="auto">
          <a:xfrm>
            <a:off x="3124200" y="2925758"/>
            <a:ext cx="2895600" cy="1401762"/>
            <a:chOff x="3124200" y="3030565"/>
            <a:chExt cx="2895600" cy="1401762"/>
          </a:xfrm>
        </p:grpSpPr>
        <p:grpSp>
          <p:nvGrpSpPr>
            <p:cNvPr id="39" name="Group 27"/>
            <p:cNvGrpSpPr>
              <a:grpSpLocks/>
            </p:cNvGrpSpPr>
            <p:nvPr/>
          </p:nvGrpSpPr>
          <p:grpSpPr bwMode="auto">
            <a:xfrm>
              <a:off x="3124200" y="3106765"/>
              <a:ext cx="2895600" cy="1325562"/>
              <a:chOff x="1973" y="1027"/>
              <a:chExt cx="1926" cy="937"/>
            </a:xfrm>
          </p:grpSpPr>
          <p:sp>
            <p:nvSpPr>
              <p:cNvPr id="50" name="Oval 28"/>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defRPr/>
                </a:pPr>
                <a:endParaRPr lang="zh-CN" altLang="en-US">
                  <a:ea typeface="+mn-ea"/>
                </a:endParaRPr>
              </a:p>
            </p:txBody>
          </p:sp>
          <p:sp>
            <p:nvSpPr>
              <p:cNvPr id="54" name="Oval 29"/>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endParaRPr lang="zh-CN" altLang="zh-CN"/>
              </a:p>
            </p:txBody>
          </p:sp>
        </p:grpSp>
        <p:sp>
          <p:nvSpPr>
            <p:cNvPr id="40" name="Oval 30"/>
            <p:cNvSpPr>
              <a:spLocks noChangeArrowheads="1"/>
            </p:cNvSpPr>
            <p:nvPr/>
          </p:nvSpPr>
          <p:spPr bwMode="gray">
            <a:xfrm>
              <a:off x="3260725" y="3030565"/>
              <a:ext cx="2592388" cy="1149350"/>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endParaRPr lang="zh-CN" altLang="zh-CN"/>
            </a:p>
          </p:txBody>
        </p:sp>
        <p:sp>
          <p:nvSpPr>
            <p:cNvPr id="41" name="Oval 31"/>
            <p:cNvSpPr>
              <a:spLocks noChangeArrowheads="1"/>
            </p:cNvSpPr>
            <p:nvPr/>
          </p:nvSpPr>
          <p:spPr bwMode="gray">
            <a:xfrm>
              <a:off x="3294063" y="3036915"/>
              <a:ext cx="2528887" cy="1120775"/>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endParaRPr lang="zh-CN" altLang="zh-CN"/>
            </a:p>
          </p:txBody>
        </p:sp>
        <p:sp>
          <p:nvSpPr>
            <p:cNvPr id="42" name="Oval 32"/>
            <p:cNvSpPr>
              <a:spLocks noChangeArrowheads="1"/>
            </p:cNvSpPr>
            <p:nvPr/>
          </p:nvSpPr>
          <p:spPr bwMode="gray">
            <a:xfrm>
              <a:off x="3321050" y="3048027"/>
              <a:ext cx="2406650" cy="1046163"/>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endParaRPr lang="zh-CN" altLang="zh-CN"/>
            </a:p>
          </p:txBody>
        </p:sp>
        <p:sp>
          <p:nvSpPr>
            <p:cNvPr id="44" name="Oval 33"/>
            <p:cNvSpPr>
              <a:spLocks noChangeArrowheads="1"/>
            </p:cNvSpPr>
            <p:nvPr/>
          </p:nvSpPr>
          <p:spPr bwMode="gray">
            <a:xfrm>
              <a:off x="3448050" y="3071840"/>
              <a:ext cx="2117725" cy="847725"/>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endParaRPr lang="zh-CN" altLang="zh-CN"/>
            </a:p>
          </p:txBody>
        </p:sp>
        <p:sp>
          <p:nvSpPr>
            <p:cNvPr id="47" name="Text Box 34"/>
            <p:cNvSpPr txBox="1">
              <a:spLocks noChangeArrowheads="1"/>
            </p:cNvSpPr>
            <p:nvPr/>
          </p:nvSpPr>
          <p:spPr bwMode="gray">
            <a:xfrm>
              <a:off x="3859596" y="3214686"/>
              <a:ext cx="1569660" cy="646331"/>
            </a:xfrm>
            <a:prstGeom prst="rect">
              <a:avLst/>
            </a:prstGeom>
            <a:noFill/>
            <a:ln w="9525" algn="ctr">
              <a:noFill/>
              <a:miter lim="800000"/>
              <a:headEnd/>
              <a:tailEnd/>
            </a:ln>
          </p:spPr>
          <p:txBody>
            <a:bodyPr wrap="none">
              <a:spAutoFit/>
            </a:bodyPr>
            <a:lstStyle/>
            <a:p>
              <a:pPr algn="ctr" eaLnBrk="0" hangingPunct="0"/>
              <a:r>
                <a:rPr lang="zh-CN" altLang="en-US" b="1">
                  <a:solidFill>
                    <a:srgbClr val="000000"/>
                  </a:solidFill>
                  <a:latin typeface="微软雅黑" pitchFamily="34" charset="-122"/>
                  <a:ea typeface="微软雅黑" pitchFamily="34" charset="-122"/>
                </a:rPr>
                <a:t>贯彻人力资本</a:t>
              </a:r>
              <a:endParaRPr lang="en-US" altLang="zh-CN" b="1">
                <a:solidFill>
                  <a:srgbClr val="000000"/>
                </a:solidFill>
                <a:latin typeface="微软雅黑" pitchFamily="34" charset="-122"/>
                <a:ea typeface="微软雅黑" pitchFamily="34" charset="-122"/>
              </a:endParaRPr>
            </a:p>
            <a:p>
              <a:pPr algn="ctr" eaLnBrk="0" hangingPunct="0"/>
              <a:r>
                <a:rPr lang="zh-CN" altLang="en-US" b="1">
                  <a:solidFill>
                    <a:srgbClr val="000000"/>
                  </a:solidFill>
                  <a:latin typeface="微软雅黑" pitchFamily="34" charset="-122"/>
                  <a:ea typeface="微软雅黑" pitchFamily="34" charset="-122"/>
                </a:rPr>
                <a:t>管理理念</a:t>
              </a:r>
              <a:endParaRPr lang="en-US" altLang="zh-CN" b="1">
                <a:solidFill>
                  <a:srgbClr val="000000"/>
                </a:solidFill>
                <a:latin typeface="微软雅黑" pitchFamily="34" charset="-122"/>
                <a:ea typeface="微软雅黑" pitchFamily="34" charset="-122"/>
              </a:endParaRPr>
            </a:p>
          </p:txBody>
        </p:sp>
      </p:grpSp>
      <p:grpSp>
        <p:nvGrpSpPr>
          <p:cNvPr id="56" name="组合 55"/>
          <p:cNvGrpSpPr>
            <a:grpSpLocks/>
          </p:cNvGrpSpPr>
          <p:nvPr/>
        </p:nvGrpSpPr>
        <p:grpSpPr bwMode="auto">
          <a:xfrm>
            <a:off x="1676400" y="4330695"/>
            <a:ext cx="6019800" cy="2057400"/>
            <a:chOff x="1676400" y="4546627"/>
            <a:chExt cx="6019800" cy="2057400"/>
          </a:xfrm>
        </p:grpSpPr>
        <p:grpSp>
          <p:nvGrpSpPr>
            <p:cNvPr id="58" name="Group 3"/>
            <p:cNvGrpSpPr>
              <a:grpSpLocks/>
            </p:cNvGrpSpPr>
            <p:nvPr/>
          </p:nvGrpSpPr>
          <p:grpSpPr bwMode="auto">
            <a:xfrm>
              <a:off x="1981200" y="4546627"/>
              <a:ext cx="5334000" cy="1371600"/>
              <a:chOff x="1248" y="2640"/>
              <a:chExt cx="3360" cy="864"/>
            </a:xfrm>
          </p:grpSpPr>
          <p:grpSp>
            <p:nvGrpSpPr>
              <p:cNvPr id="72" name="Group 4"/>
              <p:cNvGrpSpPr>
                <a:grpSpLocks/>
              </p:cNvGrpSpPr>
              <p:nvPr/>
            </p:nvGrpSpPr>
            <p:grpSpPr bwMode="auto">
              <a:xfrm>
                <a:off x="1248" y="2640"/>
                <a:ext cx="3360" cy="864"/>
                <a:chOff x="1248" y="2640"/>
                <a:chExt cx="3360" cy="864"/>
              </a:xfrm>
            </p:grpSpPr>
            <p:sp>
              <p:nvSpPr>
                <p:cNvPr id="76" name="Freeform 5"/>
                <p:cNvSpPr>
                  <a:spLocks/>
                </p:cNvSpPr>
                <p:nvPr/>
              </p:nvSpPr>
              <p:spPr bwMode="gray">
                <a:xfrm>
                  <a:off x="1248" y="2832"/>
                  <a:ext cx="3360" cy="672"/>
                </a:xfrm>
                <a:custGeom>
                  <a:avLst/>
                  <a:gdLst>
                    <a:gd name="T0" fmla="*/ 0 w 2202"/>
                    <a:gd name="T1" fmla="*/ 19093 h 529"/>
                    <a:gd name="T2" fmla="*/ 405792 w 2202"/>
                    <a:gd name="T3" fmla="*/ 1 h 529"/>
                    <a:gd name="T4" fmla="*/ 814950 w 2202"/>
                    <a:gd name="T5" fmla="*/ 0 h 529"/>
                    <a:gd name="T6" fmla="*/ 1246262 w 2202"/>
                    <a:gd name="T7" fmla="*/ 19155 h 529"/>
                    <a:gd name="T8" fmla="*/ 26949 w 2202"/>
                    <a:gd name="T9" fmla="*/ 19093 h 529"/>
                    <a:gd name="T10" fmla="*/ 0 60000 65536"/>
                    <a:gd name="T11" fmla="*/ 0 60000 65536"/>
                    <a:gd name="T12" fmla="*/ 0 60000 65536"/>
                    <a:gd name="T13" fmla="*/ 0 60000 65536"/>
                    <a:gd name="T14" fmla="*/ 0 60000 65536"/>
                    <a:gd name="T15" fmla="*/ 0 w 2202"/>
                    <a:gd name="T16" fmla="*/ 0 h 529"/>
                    <a:gd name="T17" fmla="*/ 2202 w 2202"/>
                    <a:gd name="T18" fmla="*/ 529 h 529"/>
                  </a:gdLst>
                  <a:ahLst/>
                  <a:cxnLst>
                    <a:cxn ang="T10">
                      <a:pos x="T0" y="T1"/>
                    </a:cxn>
                    <a:cxn ang="T11">
                      <a:pos x="T2" y="T3"/>
                    </a:cxn>
                    <a:cxn ang="T12">
                      <a:pos x="T4" y="T5"/>
                    </a:cxn>
                    <a:cxn ang="T13">
                      <a:pos x="T6" y="T7"/>
                    </a:cxn>
                    <a:cxn ang="T14">
                      <a:pos x="T8" y="T9"/>
                    </a:cxn>
                  </a:cxnLst>
                  <a:rect l="T15" t="T16" r="T17" b="T18"/>
                  <a:pathLst>
                    <a:path w="2202" h="529">
                      <a:moveTo>
                        <a:pt x="0" y="528"/>
                      </a:moveTo>
                      <a:lnTo>
                        <a:pt x="717" y="1"/>
                      </a:lnTo>
                      <a:lnTo>
                        <a:pt x="1440" y="0"/>
                      </a:lnTo>
                      <a:lnTo>
                        <a:pt x="2202" y="529"/>
                      </a:lnTo>
                      <a:lnTo>
                        <a:pt x="48" y="528"/>
                      </a:lnTo>
                    </a:path>
                  </a:pathLst>
                </a:custGeom>
                <a:gradFill rotWithShape="1">
                  <a:gsLst>
                    <a:gs pos="0">
                      <a:srgbClr val="FFFFFF"/>
                    </a:gs>
                    <a:gs pos="100000">
                      <a:srgbClr val="97CCF3"/>
                    </a:gs>
                  </a:gsLst>
                  <a:lin ang="5400000" scaled="1"/>
                </a:gradFill>
                <a:ln w="9525">
                  <a:noFill/>
                  <a:round/>
                  <a:headEnd/>
                  <a:tailEnd/>
                </a:ln>
              </p:spPr>
              <p:txBody>
                <a:bodyPr/>
                <a:lstStyle/>
                <a:p>
                  <a:endParaRPr lang="zh-CN" altLang="en-US"/>
                </a:p>
              </p:txBody>
            </p:sp>
            <p:grpSp>
              <p:nvGrpSpPr>
                <p:cNvPr id="77" name="Group 6"/>
                <p:cNvGrpSpPr>
                  <a:grpSpLocks/>
                </p:cNvGrpSpPr>
                <p:nvPr/>
              </p:nvGrpSpPr>
              <p:grpSpPr bwMode="auto">
                <a:xfrm>
                  <a:off x="2016" y="2640"/>
                  <a:ext cx="1968" cy="864"/>
                  <a:chOff x="2016" y="2640"/>
                  <a:chExt cx="1968" cy="864"/>
                </a:xfrm>
              </p:grpSpPr>
              <p:sp>
                <p:nvSpPr>
                  <p:cNvPr id="78" name="Line 7"/>
                  <p:cNvSpPr>
                    <a:spLocks noChangeShapeType="1"/>
                  </p:cNvSpPr>
                  <p:nvPr/>
                </p:nvSpPr>
                <p:spPr bwMode="gray">
                  <a:xfrm flipV="1">
                    <a:off x="2016" y="2784"/>
                    <a:ext cx="528" cy="720"/>
                  </a:xfrm>
                  <a:prstGeom prst="line">
                    <a:avLst/>
                  </a:prstGeom>
                  <a:noFill/>
                  <a:ln w="9525">
                    <a:solidFill>
                      <a:schemeClr val="bg1"/>
                    </a:solidFill>
                    <a:round/>
                    <a:headEnd/>
                    <a:tailEnd/>
                  </a:ln>
                </p:spPr>
                <p:txBody>
                  <a:bodyPr/>
                  <a:lstStyle/>
                  <a:p>
                    <a:endParaRPr lang="zh-CN" altLang="en-US"/>
                  </a:p>
                </p:txBody>
              </p:sp>
              <p:sp>
                <p:nvSpPr>
                  <p:cNvPr id="79" name="Line 8"/>
                  <p:cNvSpPr>
                    <a:spLocks noChangeShapeType="1"/>
                  </p:cNvSpPr>
                  <p:nvPr/>
                </p:nvSpPr>
                <p:spPr bwMode="gray">
                  <a:xfrm flipV="1">
                    <a:off x="2592" y="2640"/>
                    <a:ext cx="96" cy="864"/>
                  </a:xfrm>
                  <a:prstGeom prst="line">
                    <a:avLst/>
                  </a:prstGeom>
                  <a:noFill/>
                  <a:ln w="9525">
                    <a:solidFill>
                      <a:schemeClr val="bg1"/>
                    </a:solidFill>
                    <a:round/>
                    <a:headEnd/>
                    <a:tailEnd/>
                  </a:ln>
                </p:spPr>
                <p:txBody>
                  <a:bodyPr/>
                  <a:lstStyle/>
                  <a:p>
                    <a:endParaRPr lang="zh-CN" altLang="en-US"/>
                  </a:p>
                </p:txBody>
              </p:sp>
              <p:sp>
                <p:nvSpPr>
                  <p:cNvPr id="80" name="Line 9"/>
                  <p:cNvSpPr>
                    <a:spLocks noChangeShapeType="1"/>
                  </p:cNvSpPr>
                  <p:nvPr/>
                </p:nvSpPr>
                <p:spPr bwMode="gray">
                  <a:xfrm flipV="1">
                    <a:off x="3024" y="2688"/>
                    <a:ext cx="0" cy="816"/>
                  </a:xfrm>
                  <a:prstGeom prst="line">
                    <a:avLst/>
                  </a:prstGeom>
                  <a:noFill/>
                  <a:ln w="9525">
                    <a:solidFill>
                      <a:schemeClr val="bg1"/>
                    </a:solidFill>
                    <a:round/>
                    <a:headEnd/>
                    <a:tailEnd/>
                  </a:ln>
                </p:spPr>
                <p:txBody>
                  <a:bodyPr/>
                  <a:lstStyle/>
                  <a:p>
                    <a:endParaRPr lang="zh-CN" altLang="en-US"/>
                  </a:p>
                </p:txBody>
              </p:sp>
              <p:sp>
                <p:nvSpPr>
                  <p:cNvPr id="81" name="Line 10"/>
                  <p:cNvSpPr>
                    <a:spLocks noChangeShapeType="1"/>
                  </p:cNvSpPr>
                  <p:nvPr/>
                </p:nvSpPr>
                <p:spPr bwMode="gray">
                  <a:xfrm flipH="1" flipV="1">
                    <a:off x="3216" y="2736"/>
                    <a:ext cx="288" cy="768"/>
                  </a:xfrm>
                  <a:prstGeom prst="line">
                    <a:avLst/>
                  </a:prstGeom>
                  <a:noFill/>
                  <a:ln w="9525">
                    <a:solidFill>
                      <a:schemeClr val="bg1"/>
                    </a:solidFill>
                    <a:round/>
                    <a:headEnd/>
                    <a:tailEnd/>
                  </a:ln>
                </p:spPr>
                <p:txBody>
                  <a:bodyPr/>
                  <a:lstStyle/>
                  <a:p>
                    <a:endParaRPr lang="zh-CN" altLang="en-US"/>
                  </a:p>
                </p:txBody>
              </p:sp>
              <p:sp>
                <p:nvSpPr>
                  <p:cNvPr id="82" name="Line 11"/>
                  <p:cNvSpPr>
                    <a:spLocks noChangeShapeType="1"/>
                  </p:cNvSpPr>
                  <p:nvPr/>
                </p:nvSpPr>
                <p:spPr bwMode="gray">
                  <a:xfrm flipH="1" flipV="1">
                    <a:off x="3360" y="2784"/>
                    <a:ext cx="624" cy="720"/>
                  </a:xfrm>
                  <a:prstGeom prst="line">
                    <a:avLst/>
                  </a:prstGeom>
                  <a:noFill/>
                  <a:ln w="9525">
                    <a:solidFill>
                      <a:schemeClr val="bg1"/>
                    </a:solidFill>
                    <a:round/>
                    <a:headEnd/>
                    <a:tailEnd/>
                  </a:ln>
                </p:spPr>
                <p:txBody>
                  <a:bodyPr/>
                  <a:lstStyle/>
                  <a:p>
                    <a:endParaRPr lang="zh-CN" altLang="en-US"/>
                  </a:p>
                </p:txBody>
              </p:sp>
            </p:grpSp>
          </p:grpSp>
          <p:sp>
            <p:nvSpPr>
              <p:cNvPr id="73" name="Line 12"/>
              <p:cNvSpPr>
                <a:spLocks noChangeShapeType="1"/>
              </p:cNvSpPr>
              <p:nvPr/>
            </p:nvSpPr>
            <p:spPr bwMode="gray">
              <a:xfrm>
                <a:off x="1632" y="3264"/>
                <a:ext cx="2592" cy="0"/>
              </a:xfrm>
              <a:prstGeom prst="line">
                <a:avLst/>
              </a:prstGeom>
              <a:noFill/>
              <a:ln w="9525">
                <a:solidFill>
                  <a:schemeClr val="bg1"/>
                </a:solidFill>
                <a:round/>
                <a:headEnd/>
                <a:tailEnd/>
              </a:ln>
            </p:spPr>
            <p:txBody>
              <a:bodyPr/>
              <a:lstStyle/>
              <a:p>
                <a:endParaRPr lang="zh-CN" altLang="en-US"/>
              </a:p>
            </p:txBody>
          </p:sp>
          <p:sp>
            <p:nvSpPr>
              <p:cNvPr id="74" name="Line 13"/>
              <p:cNvSpPr>
                <a:spLocks noChangeShapeType="1"/>
              </p:cNvSpPr>
              <p:nvPr/>
            </p:nvSpPr>
            <p:spPr bwMode="gray">
              <a:xfrm>
                <a:off x="1920" y="3072"/>
                <a:ext cx="2016" cy="0"/>
              </a:xfrm>
              <a:prstGeom prst="line">
                <a:avLst/>
              </a:prstGeom>
              <a:noFill/>
              <a:ln w="9525">
                <a:solidFill>
                  <a:schemeClr val="bg1"/>
                </a:solidFill>
                <a:round/>
                <a:headEnd/>
                <a:tailEnd/>
              </a:ln>
            </p:spPr>
            <p:txBody>
              <a:bodyPr/>
              <a:lstStyle/>
              <a:p>
                <a:endParaRPr lang="zh-CN" altLang="en-US"/>
              </a:p>
            </p:txBody>
          </p:sp>
          <p:sp>
            <p:nvSpPr>
              <p:cNvPr id="75" name="Line 14"/>
              <p:cNvSpPr>
                <a:spLocks noChangeShapeType="1"/>
              </p:cNvSpPr>
              <p:nvPr/>
            </p:nvSpPr>
            <p:spPr bwMode="gray">
              <a:xfrm>
                <a:off x="2112" y="2928"/>
                <a:ext cx="1632" cy="0"/>
              </a:xfrm>
              <a:prstGeom prst="line">
                <a:avLst/>
              </a:prstGeom>
              <a:noFill/>
              <a:ln w="9525">
                <a:solidFill>
                  <a:schemeClr val="bg1"/>
                </a:solidFill>
                <a:round/>
                <a:headEnd/>
                <a:tailEnd/>
              </a:ln>
            </p:spPr>
            <p:txBody>
              <a:bodyPr/>
              <a:lstStyle/>
              <a:p>
                <a:endParaRPr lang="zh-CN" altLang="en-US"/>
              </a:p>
            </p:txBody>
          </p:sp>
        </p:grpSp>
        <p:grpSp>
          <p:nvGrpSpPr>
            <p:cNvPr id="59" name="Group 18"/>
            <p:cNvGrpSpPr>
              <a:grpSpLocks/>
            </p:cNvGrpSpPr>
            <p:nvPr/>
          </p:nvGrpSpPr>
          <p:grpSpPr bwMode="auto">
            <a:xfrm>
              <a:off x="1676400" y="5918227"/>
              <a:ext cx="6019800" cy="685800"/>
              <a:chOff x="1776" y="3504"/>
              <a:chExt cx="2400" cy="336"/>
            </a:xfrm>
          </p:grpSpPr>
          <p:sp>
            <p:nvSpPr>
              <p:cNvPr id="70" name="AutoShape 19"/>
              <p:cNvSpPr>
                <a:spLocks noChangeArrowheads="1"/>
              </p:cNvSpPr>
              <p:nvPr/>
            </p:nvSpPr>
            <p:spPr bwMode="gray">
              <a:xfrm>
                <a:off x="1776" y="3504"/>
                <a:ext cx="2400" cy="336"/>
              </a:xfrm>
              <a:prstGeom prst="roundRect">
                <a:avLst>
                  <a:gd name="adj" fmla="val 50000"/>
                </a:avLst>
              </a:prstGeom>
              <a:gradFill rotWithShape="1">
                <a:gsLst>
                  <a:gs pos="0">
                    <a:srgbClr val="97CCF3"/>
                  </a:gs>
                  <a:gs pos="50000">
                    <a:srgbClr val="97CCF3">
                      <a:gamma/>
                      <a:shade val="84706"/>
                      <a:invGamma/>
                    </a:srgbClr>
                  </a:gs>
                  <a:gs pos="100000">
                    <a:srgbClr val="97CCF3"/>
                  </a:gs>
                </a:gsLst>
                <a:lin ang="2700000" scaled="1"/>
              </a:gradFill>
              <a:ln w="38100" algn="ctr">
                <a:solidFill>
                  <a:schemeClr val="bg1"/>
                </a:solidFill>
                <a:round/>
                <a:headEnd/>
                <a:tailEnd/>
              </a:ln>
              <a:effectLst/>
            </p:spPr>
            <p:txBody>
              <a:bodyPr wrap="none" anchor="ctr"/>
              <a:lstStyle/>
              <a:p>
                <a:pPr algn="ctr" eaLnBrk="0" hangingPunct="0">
                  <a:defRPr/>
                </a:pPr>
                <a:endParaRPr lang="zh-CN" altLang="en-US" sz="1400">
                  <a:solidFill>
                    <a:schemeClr val="bg1"/>
                  </a:solidFill>
                  <a:effectLst>
                    <a:outerShdw blurRad="38100" dist="38100" dir="2700000" algn="tl">
                      <a:srgbClr val="000000"/>
                    </a:outerShdw>
                  </a:effectLst>
                  <a:latin typeface="Verdana" pitchFamily="34" charset="0"/>
                  <a:ea typeface="+mn-ea"/>
                </a:endParaRPr>
              </a:p>
            </p:txBody>
          </p:sp>
          <p:sp>
            <p:nvSpPr>
              <p:cNvPr id="71" name="AutoShape 20"/>
              <p:cNvSpPr>
                <a:spLocks noChangeArrowheads="1"/>
              </p:cNvSpPr>
              <p:nvPr/>
            </p:nvSpPr>
            <p:spPr bwMode="gray">
              <a:xfrm>
                <a:off x="1890" y="3558"/>
                <a:ext cx="2160" cy="215"/>
              </a:xfrm>
              <a:prstGeom prst="roundRect">
                <a:avLst>
                  <a:gd name="adj" fmla="val 50000"/>
                </a:avLst>
              </a:prstGeom>
              <a:gradFill rotWithShape="1">
                <a:gsLst>
                  <a:gs pos="0">
                    <a:srgbClr val="97CCF3"/>
                  </a:gs>
                  <a:gs pos="50000">
                    <a:srgbClr val="D6EBFA"/>
                  </a:gs>
                  <a:gs pos="100000">
                    <a:srgbClr val="97CCF3"/>
                  </a:gs>
                </a:gsLst>
                <a:lin ang="2700000" scaled="1"/>
              </a:gradFill>
              <a:ln w="19050" algn="ctr">
                <a:solidFill>
                  <a:schemeClr val="bg1"/>
                </a:solidFill>
                <a:round/>
                <a:headEnd/>
                <a:tailEnd/>
              </a:ln>
            </p:spPr>
            <p:txBody>
              <a:bodyPr wrap="none" anchor="ctr"/>
              <a:lstStyle/>
              <a:p>
                <a:pPr algn="ctr" eaLnBrk="0" hangingPunct="0"/>
                <a:r>
                  <a:rPr lang="zh-CN" altLang="en-US" b="1">
                    <a:solidFill>
                      <a:schemeClr val="tx2"/>
                    </a:solidFill>
                    <a:latin typeface="微软雅黑" pitchFamily="34" charset="-122"/>
                    <a:ea typeface="微软雅黑" pitchFamily="34" charset="-122"/>
                  </a:rPr>
                  <a:t>深化人才培养模式，创新渠道，拓展培训内容</a:t>
                </a:r>
                <a:endParaRPr lang="en-US" altLang="zh-CN" b="1">
                  <a:solidFill>
                    <a:schemeClr val="tx2"/>
                  </a:solidFill>
                  <a:latin typeface="微软雅黑" pitchFamily="34" charset="-122"/>
                  <a:ea typeface="微软雅黑" pitchFamily="34" charset="-122"/>
                </a:endParaRPr>
              </a:p>
            </p:txBody>
          </p:sp>
        </p:grpSp>
        <p:grpSp>
          <p:nvGrpSpPr>
            <p:cNvPr id="62" name="Group 35"/>
            <p:cNvGrpSpPr>
              <a:grpSpLocks/>
            </p:cNvGrpSpPr>
            <p:nvPr/>
          </p:nvGrpSpPr>
          <p:grpSpPr bwMode="auto">
            <a:xfrm>
              <a:off x="4038600" y="4630767"/>
              <a:ext cx="457200" cy="1138239"/>
              <a:chOff x="2304" y="1344"/>
              <a:chExt cx="498" cy="1245"/>
            </a:xfrm>
          </p:grpSpPr>
          <p:sp>
            <p:nvSpPr>
              <p:cNvPr id="66" name="Freeform 36"/>
              <p:cNvSpPr>
                <a:spLocks/>
              </p:cNvSpPr>
              <p:nvPr/>
            </p:nvSpPr>
            <p:spPr bwMode="gray">
              <a:xfrm>
                <a:off x="2425" y="1344"/>
                <a:ext cx="233" cy="254"/>
              </a:xfrm>
              <a:custGeom>
                <a:avLst/>
                <a:gdLst>
                  <a:gd name="T0" fmla="*/ 17 w 267"/>
                  <a:gd name="T1" fmla="*/ 0 h 292"/>
                  <a:gd name="T2" fmla="*/ 21 w 267"/>
                  <a:gd name="T3" fmla="*/ 3 h 292"/>
                  <a:gd name="T4" fmla="*/ 24 w 267"/>
                  <a:gd name="T5" fmla="*/ 3 h 292"/>
                  <a:gd name="T6" fmla="*/ 27 w 267"/>
                  <a:gd name="T7" fmla="*/ 3 h 292"/>
                  <a:gd name="T8" fmla="*/ 30 w 267"/>
                  <a:gd name="T9" fmla="*/ 5 h 292"/>
                  <a:gd name="T10" fmla="*/ 32 w 267"/>
                  <a:gd name="T11" fmla="*/ 8 h 292"/>
                  <a:gd name="T12" fmla="*/ 33 w 267"/>
                  <a:gd name="T13" fmla="*/ 10 h 292"/>
                  <a:gd name="T14" fmla="*/ 34 w 267"/>
                  <a:gd name="T15" fmla="*/ 14 h 292"/>
                  <a:gd name="T16" fmla="*/ 34 w 267"/>
                  <a:gd name="T17" fmla="*/ 18 h 292"/>
                  <a:gd name="T18" fmla="*/ 34 w 267"/>
                  <a:gd name="T19" fmla="*/ 21 h 292"/>
                  <a:gd name="T20" fmla="*/ 33 w 267"/>
                  <a:gd name="T21" fmla="*/ 24 h 292"/>
                  <a:gd name="T22" fmla="*/ 32 w 267"/>
                  <a:gd name="T23" fmla="*/ 28 h 292"/>
                  <a:gd name="T24" fmla="*/ 30 w 267"/>
                  <a:gd name="T25" fmla="*/ 31 h 292"/>
                  <a:gd name="T26" fmla="*/ 27 w 267"/>
                  <a:gd name="T27" fmla="*/ 32 h 292"/>
                  <a:gd name="T28" fmla="*/ 24 w 267"/>
                  <a:gd name="T29" fmla="*/ 34 h 292"/>
                  <a:gd name="T30" fmla="*/ 21 w 267"/>
                  <a:gd name="T31" fmla="*/ 37 h 292"/>
                  <a:gd name="T32" fmla="*/ 17 w 267"/>
                  <a:gd name="T33" fmla="*/ 37 h 292"/>
                  <a:gd name="T34" fmla="*/ 13 w 267"/>
                  <a:gd name="T35" fmla="*/ 37 h 292"/>
                  <a:gd name="T36" fmla="*/ 10 w 267"/>
                  <a:gd name="T37" fmla="*/ 33 h 292"/>
                  <a:gd name="T38" fmla="*/ 7 w 267"/>
                  <a:gd name="T39" fmla="*/ 32 h 292"/>
                  <a:gd name="T40" fmla="*/ 3 w 267"/>
                  <a:gd name="T41" fmla="*/ 29 h 292"/>
                  <a:gd name="T42" fmla="*/ 3 w 267"/>
                  <a:gd name="T43" fmla="*/ 25 h 292"/>
                  <a:gd name="T44" fmla="*/ 3 w 267"/>
                  <a:gd name="T45" fmla="*/ 21 h 292"/>
                  <a:gd name="T46" fmla="*/ 0 w 267"/>
                  <a:gd name="T47" fmla="*/ 18 h 292"/>
                  <a:gd name="T48" fmla="*/ 3 w 267"/>
                  <a:gd name="T49" fmla="*/ 14 h 292"/>
                  <a:gd name="T50" fmla="*/ 3 w 267"/>
                  <a:gd name="T51" fmla="*/ 10 h 292"/>
                  <a:gd name="T52" fmla="*/ 3 w 267"/>
                  <a:gd name="T53" fmla="*/ 7 h 292"/>
                  <a:gd name="T54" fmla="*/ 7 w 267"/>
                  <a:gd name="T55" fmla="*/ 3 h 292"/>
                  <a:gd name="T56" fmla="*/ 10 w 267"/>
                  <a:gd name="T57" fmla="*/ 3 h 292"/>
                  <a:gd name="T58" fmla="*/ 13 w 267"/>
                  <a:gd name="T59" fmla="*/ 3 h 292"/>
                  <a:gd name="T60" fmla="*/ 17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w="0">
                <a:noFill/>
                <a:round/>
                <a:headEnd/>
                <a:tailEnd/>
              </a:ln>
            </p:spPr>
            <p:txBody>
              <a:bodyPr/>
              <a:lstStyle/>
              <a:p>
                <a:endParaRPr lang="zh-CN" altLang="en-US"/>
              </a:p>
            </p:txBody>
          </p:sp>
          <p:sp>
            <p:nvSpPr>
              <p:cNvPr id="69" name="Freeform 37"/>
              <p:cNvSpPr>
                <a:spLocks/>
              </p:cNvSpPr>
              <p:nvPr/>
            </p:nvSpPr>
            <p:spPr bwMode="gray">
              <a:xfrm>
                <a:off x="2304" y="1625"/>
                <a:ext cx="498" cy="964"/>
              </a:xfrm>
              <a:custGeom>
                <a:avLst/>
                <a:gdLst>
                  <a:gd name="T0" fmla="*/ 9 w 573"/>
                  <a:gd name="T1" fmla="*/ 3 h 1111"/>
                  <a:gd name="T2" fmla="*/ 3 w 573"/>
                  <a:gd name="T3" fmla="*/ 3 h 1111"/>
                  <a:gd name="T4" fmla="*/ 3 w 573"/>
                  <a:gd name="T5" fmla="*/ 9 h 1111"/>
                  <a:gd name="T6" fmla="*/ 0 w 573"/>
                  <a:gd name="T7" fmla="*/ 61 h 1111"/>
                  <a:gd name="T8" fmla="*/ 1 w 573"/>
                  <a:gd name="T9" fmla="*/ 62 h 1111"/>
                  <a:gd name="T10" fmla="*/ 3 w 573"/>
                  <a:gd name="T11" fmla="*/ 62 h 1111"/>
                  <a:gd name="T12" fmla="*/ 3 w 573"/>
                  <a:gd name="T13" fmla="*/ 65 h 1111"/>
                  <a:gd name="T14" fmla="*/ 7 w 573"/>
                  <a:gd name="T15" fmla="*/ 67 h 1111"/>
                  <a:gd name="T16" fmla="*/ 10 w 573"/>
                  <a:gd name="T17" fmla="*/ 66 h 1111"/>
                  <a:gd name="T18" fmla="*/ 12 w 573"/>
                  <a:gd name="T19" fmla="*/ 63 h 1111"/>
                  <a:gd name="T20" fmla="*/ 13 w 573"/>
                  <a:gd name="T21" fmla="*/ 62 h 1111"/>
                  <a:gd name="T22" fmla="*/ 13 w 573"/>
                  <a:gd name="T23" fmla="*/ 60 h 1111"/>
                  <a:gd name="T24" fmla="*/ 13 w 573"/>
                  <a:gd name="T25" fmla="*/ 20 h 1111"/>
                  <a:gd name="T26" fmla="*/ 16 w 573"/>
                  <a:gd name="T27" fmla="*/ 128 h 1111"/>
                  <a:gd name="T28" fmla="*/ 17 w 573"/>
                  <a:gd name="T29" fmla="*/ 128 h 1111"/>
                  <a:gd name="T30" fmla="*/ 18 w 573"/>
                  <a:gd name="T31" fmla="*/ 130 h 1111"/>
                  <a:gd name="T32" fmla="*/ 21 w 573"/>
                  <a:gd name="T33" fmla="*/ 131 h 1111"/>
                  <a:gd name="T34" fmla="*/ 24 w 573"/>
                  <a:gd name="T35" fmla="*/ 132 h 1111"/>
                  <a:gd name="T36" fmla="*/ 28 w 573"/>
                  <a:gd name="T37" fmla="*/ 132 h 1111"/>
                  <a:gd name="T38" fmla="*/ 32 w 573"/>
                  <a:gd name="T39" fmla="*/ 131 h 1111"/>
                  <a:gd name="T40" fmla="*/ 32 w 573"/>
                  <a:gd name="T41" fmla="*/ 128 h 1111"/>
                  <a:gd name="T42" fmla="*/ 33 w 573"/>
                  <a:gd name="T43" fmla="*/ 128 h 1111"/>
                  <a:gd name="T44" fmla="*/ 33 w 573"/>
                  <a:gd name="T45" fmla="*/ 60 h 1111"/>
                  <a:gd name="T46" fmla="*/ 37 w 573"/>
                  <a:gd name="T47" fmla="*/ 60 h 1111"/>
                  <a:gd name="T48" fmla="*/ 37 w 573"/>
                  <a:gd name="T49" fmla="*/ 63 h 1111"/>
                  <a:gd name="T50" fmla="*/ 37 w 573"/>
                  <a:gd name="T51" fmla="*/ 71 h 1111"/>
                  <a:gd name="T52" fmla="*/ 37 w 573"/>
                  <a:gd name="T53" fmla="*/ 79 h 1111"/>
                  <a:gd name="T54" fmla="*/ 37 w 573"/>
                  <a:gd name="T55" fmla="*/ 89 h 1111"/>
                  <a:gd name="T56" fmla="*/ 37 w 573"/>
                  <a:gd name="T57" fmla="*/ 100 h 1111"/>
                  <a:gd name="T58" fmla="*/ 37 w 573"/>
                  <a:gd name="T59" fmla="*/ 111 h 1111"/>
                  <a:gd name="T60" fmla="*/ 37 w 573"/>
                  <a:gd name="T61" fmla="*/ 120 h 1111"/>
                  <a:gd name="T62" fmla="*/ 37 w 573"/>
                  <a:gd name="T63" fmla="*/ 128 h 1111"/>
                  <a:gd name="T64" fmla="*/ 37 w 573"/>
                  <a:gd name="T65" fmla="*/ 128 h 1111"/>
                  <a:gd name="T66" fmla="*/ 38 w 573"/>
                  <a:gd name="T67" fmla="*/ 130 h 1111"/>
                  <a:gd name="T68" fmla="*/ 42 w 573"/>
                  <a:gd name="T69" fmla="*/ 131 h 1111"/>
                  <a:gd name="T70" fmla="*/ 45 w 573"/>
                  <a:gd name="T71" fmla="*/ 132 h 1111"/>
                  <a:gd name="T72" fmla="*/ 50 w 573"/>
                  <a:gd name="T73" fmla="*/ 131 h 1111"/>
                  <a:gd name="T74" fmla="*/ 53 w 573"/>
                  <a:gd name="T75" fmla="*/ 130 h 1111"/>
                  <a:gd name="T76" fmla="*/ 53 w 573"/>
                  <a:gd name="T77" fmla="*/ 128 h 1111"/>
                  <a:gd name="T78" fmla="*/ 54 w 573"/>
                  <a:gd name="T79" fmla="*/ 128 h 1111"/>
                  <a:gd name="T80" fmla="*/ 57 w 573"/>
                  <a:gd name="T81" fmla="*/ 20 h 1111"/>
                  <a:gd name="T82" fmla="*/ 57 w 573"/>
                  <a:gd name="T83" fmla="*/ 60 h 1111"/>
                  <a:gd name="T84" fmla="*/ 57 w 573"/>
                  <a:gd name="T85" fmla="*/ 62 h 1111"/>
                  <a:gd name="T86" fmla="*/ 59 w 573"/>
                  <a:gd name="T87" fmla="*/ 65 h 1111"/>
                  <a:gd name="T88" fmla="*/ 62 w 573"/>
                  <a:gd name="T89" fmla="*/ 66 h 1111"/>
                  <a:gd name="T90" fmla="*/ 66 w 573"/>
                  <a:gd name="T91" fmla="*/ 66 h 1111"/>
                  <a:gd name="T92" fmla="*/ 68 w 573"/>
                  <a:gd name="T93" fmla="*/ 65 h 1111"/>
                  <a:gd name="T94" fmla="*/ 70 w 573"/>
                  <a:gd name="T95" fmla="*/ 62 h 1111"/>
                  <a:gd name="T96" fmla="*/ 70 w 573"/>
                  <a:gd name="T97" fmla="*/ 60 h 1111"/>
                  <a:gd name="T98" fmla="*/ 70 w 573"/>
                  <a:gd name="T99" fmla="*/ 8 h 1111"/>
                  <a:gd name="T100" fmla="*/ 67 w 573"/>
                  <a:gd name="T101" fmla="*/ 3 h 1111"/>
                  <a:gd name="T102" fmla="*/ 62 w 573"/>
                  <a:gd name="T103" fmla="*/ 3 h 1111"/>
                  <a:gd name="T104" fmla="*/ 1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solidFill>
              <a:ln w="0">
                <a:noFill/>
                <a:round/>
                <a:headEnd/>
                <a:tailEnd/>
              </a:ln>
            </p:spPr>
            <p:txBody>
              <a:bodyPr/>
              <a:lstStyle/>
              <a:p>
                <a:endParaRPr lang="zh-CN" altLang="en-US"/>
              </a:p>
            </p:txBody>
          </p:sp>
        </p:grpSp>
        <p:grpSp>
          <p:nvGrpSpPr>
            <p:cNvPr id="63" name="Group 38"/>
            <p:cNvGrpSpPr>
              <a:grpSpLocks/>
            </p:cNvGrpSpPr>
            <p:nvPr/>
          </p:nvGrpSpPr>
          <p:grpSpPr bwMode="auto">
            <a:xfrm>
              <a:off x="4572000" y="4630767"/>
              <a:ext cx="457200" cy="1138239"/>
              <a:chOff x="2880" y="1344"/>
              <a:chExt cx="498" cy="1245"/>
            </a:xfrm>
          </p:grpSpPr>
          <p:sp>
            <p:nvSpPr>
              <p:cNvPr id="64" name="Freeform 39"/>
              <p:cNvSpPr>
                <a:spLocks/>
              </p:cNvSpPr>
              <p:nvPr/>
            </p:nvSpPr>
            <p:spPr bwMode="gray">
              <a:xfrm>
                <a:off x="3001" y="1344"/>
                <a:ext cx="233" cy="254"/>
              </a:xfrm>
              <a:custGeom>
                <a:avLst/>
                <a:gdLst>
                  <a:gd name="T0" fmla="*/ 17 w 267"/>
                  <a:gd name="T1" fmla="*/ 0 h 292"/>
                  <a:gd name="T2" fmla="*/ 21 w 267"/>
                  <a:gd name="T3" fmla="*/ 3 h 292"/>
                  <a:gd name="T4" fmla="*/ 24 w 267"/>
                  <a:gd name="T5" fmla="*/ 3 h 292"/>
                  <a:gd name="T6" fmla="*/ 27 w 267"/>
                  <a:gd name="T7" fmla="*/ 3 h 292"/>
                  <a:gd name="T8" fmla="*/ 30 w 267"/>
                  <a:gd name="T9" fmla="*/ 5 h 292"/>
                  <a:gd name="T10" fmla="*/ 32 w 267"/>
                  <a:gd name="T11" fmla="*/ 8 h 292"/>
                  <a:gd name="T12" fmla="*/ 33 w 267"/>
                  <a:gd name="T13" fmla="*/ 10 h 292"/>
                  <a:gd name="T14" fmla="*/ 34 w 267"/>
                  <a:gd name="T15" fmla="*/ 14 h 292"/>
                  <a:gd name="T16" fmla="*/ 34 w 267"/>
                  <a:gd name="T17" fmla="*/ 18 h 292"/>
                  <a:gd name="T18" fmla="*/ 34 w 267"/>
                  <a:gd name="T19" fmla="*/ 21 h 292"/>
                  <a:gd name="T20" fmla="*/ 33 w 267"/>
                  <a:gd name="T21" fmla="*/ 24 h 292"/>
                  <a:gd name="T22" fmla="*/ 32 w 267"/>
                  <a:gd name="T23" fmla="*/ 28 h 292"/>
                  <a:gd name="T24" fmla="*/ 30 w 267"/>
                  <a:gd name="T25" fmla="*/ 31 h 292"/>
                  <a:gd name="T26" fmla="*/ 27 w 267"/>
                  <a:gd name="T27" fmla="*/ 32 h 292"/>
                  <a:gd name="T28" fmla="*/ 24 w 267"/>
                  <a:gd name="T29" fmla="*/ 34 h 292"/>
                  <a:gd name="T30" fmla="*/ 21 w 267"/>
                  <a:gd name="T31" fmla="*/ 37 h 292"/>
                  <a:gd name="T32" fmla="*/ 17 w 267"/>
                  <a:gd name="T33" fmla="*/ 37 h 292"/>
                  <a:gd name="T34" fmla="*/ 13 w 267"/>
                  <a:gd name="T35" fmla="*/ 37 h 292"/>
                  <a:gd name="T36" fmla="*/ 10 w 267"/>
                  <a:gd name="T37" fmla="*/ 33 h 292"/>
                  <a:gd name="T38" fmla="*/ 7 w 267"/>
                  <a:gd name="T39" fmla="*/ 32 h 292"/>
                  <a:gd name="T40" fmla="*/ 3 w 267"/>
                  <a:gd name="T41" fmla="*/ 29 h 292"/>
                  <a:gd name="T42" fmla="*/ 3 w 267"/>
                  <a:gd name="T43" fmla="*/ 25 h 292"/>
                  <a:gd name="T44" fmla="*/ 3 w 267"/>
                  <a:gd name="T45" fmla="*/ 21 h 292"/>
                  <a:gd name="T46" fmla="*/ 0 w 267"/>
                  <a:gd name="T47" fmla="*/ 18 h 292"/>
                  <a:gd name="T48" fmla="*/ 3 w 267"/>
                  <a:gd name="T49" fmla="*/ 14 h 292"/>
                  <a:gd name="T50" fmla="*/ 3 w 267"/>
                  <a:gd name="T51" fmla="*/ 10 h 292"/>
                  <a:gd name="T52" fmla="*/ 3 w 267"/>
                  <a:gd name="T53" fmla="*/ 7 h 292"/>
                  <a:gd name="T54" fmla="*/ 7 w 267"/>
                  <a:gd name="T55" fmla="*/ 3 h 292"/>
                  <a:gd name="T56" fmla="*/ 10 w 267"/>
                  <a:gd name="T57" fmla="*/ 3 h 292"/>
                  <a:gd name="T58" fmla="*/ 13 w 267"/>
                  <a:gd name="T59" fmla="*/ 3 h 292"/>
                  <a:gd name="T60" fmla="*/ 17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0">
                <a:noFill/>
                <a:round/>
                <a:headEnd/>
                <a:tailEnd/>
              </a:ln>
            </p:spPr>
            <p:txBody>
              <a:bodyPr/>
              <a:lstStyle/>
              <a:p>
                <a:endParaRPr lang="zh-CN" altLang="en-US"/>
              </a:p>
            </p:txBody>
          </p:sp>
          <p:sp>
            <p:nvSpPr>
              <p:cNvPr id="65" name="Freeform 40"/>
              <p:cNvSpPr>
                <a:spLocks/>
              </p:cNvSpPr>
              <p:nvPr/>
            </p:nvSpPr>
            <p:spPr bwMode="gray">
              <a:xfrm>
                <a:off x="2880" y="1625"/>
                <a:ext cx="498" cy="964"/>
              </a:xfrm>
              <a:custGeom>
                <a:avLst/>
                <a:gdLst>
                  <a:gd name="T0" fmla="*/ 9 w 573"/>
                  <a:gd name="T1" fmla="*/ 3 h 1111"/>
                  <a:gd name="T2" fmla="*/ 3 w 573"/>
                  <a:gd name="T3" fmla="*/ 3 h 1111"/>
                  <a:gd name="T4" fmla="*/ 3 w 573"/>
                  <a:gd name="T5" fmla="*/ 9 h 1111"/>
                  <a:gd name="T6" fmla="*/ 0 w 573"/>
                  <a:gd name="T7" fmla="*/ 61 h 1111"/>
                  <a:gd name="T8" fmla="*/ 1 w 573"/>
                  <a:gd name="T9" fmla="*/ 62 h 1111"/>
                  <a:gd name="T10" fmla="*/ 3 w 573"/>
                  <a:gd name="T11" fmla="*/ 62 h 1111"/>
                  <a:gd name="T12" fmla="*/ 3 w 573"/>
                  <a:gd name="T13" fmla="*/ 65 h 1111"/>
                  <a:gd name="T14" fmla="*/ 7 w 573"/>
                  <a:gd name="T15" fmla="*/ 67 h 1111"/>
                  <a:gd name="T16" fmla="*/ 10 w 573"/>
                  <a:gd name="T17" fmla="*/ 66 h 1111"/>
                  <a:gd name="T18" fmla="*/ 12 w 573"/>
                  <a:gd name="T19" fmla="*/ 63 h 1111"/>
                  <a:gd name="T20" fmla="*/ 13 w 573"/>
                  <a:gd name="T21" fmla="*/ 62 h 1111"/>
                  <a:gd name="T22" fmla="*/ 13 w 573"/>
                  <a:gd name="T23" fmla="*/ 60 h 1111"/>
                  <a:gd name="T24" fmla="*/ 13 w 573"/>
                  <a:gd name="T25" fmla="*/ 20 h 1111"/>
                  <a:gd name="T26" fmla="*/ 16 w 573"/>
                  <a:gd name="T27" fmla="*/ 128 h 1111"/>
                  <a:gd name="T28" fmla="*/ 17 w 573"/>
                  <a:gd name="T29" fmla="*/ 128 h 1111"/>
                  <a:gd name="T30" fmla="*/ 18 w 573"/>
                  <a:gd name="T31" fmla="*/ 130 h 1111"/>
                  <a:gd name="T32" fmla="*/ 21 w 573"/>
                  <a:gd name="T33" fmla="*/ 131 h 1111"/>
                  <a:gd name="T34" fmla="*/ 24 w 573"/>
                  <a:gd name="T35" fmla="*/ 132 h 1111"/>
                  <a:gd name="T36" fmla="*/ 28 w 573"/>
                  <a:gd name="T37" fmla="*/ 132 h 1111"/>
                  <a:gd name="T38" fmla="*/ 32 w 573"/>
                  <a:gd name="T39" fmla="*/ 131 h 1111"/>
                  <a:gd name="T40" fmla="*/ 32 w 573"/>
                  <a:gd name="T41" fmla="*/ 128 h 1111"/>
                  <a:gd name="T42" fmla="*/ 33 w 573"/>
                  <a:gd name="T43" fmla="*/ 128 h 1111"/>
                  <a:gd name="T44" fmla="*/ 33 w 573"/>
                  <a:gd name="T45" fmla="*/ 60 h 1111"/>
                  <a:gd name="T46" fmla="*/ 37 w 573"/>
                  <a:gd name="T47" fmla="*/ 60 h 1111"/>
                  <a:gd name="T48" fmla="*/ 37 w 573"/>
                  <a:gd name="T49" fmla="*/ 63 h 1111"/>
                  <a:gd name="T50" fmla="*/ 37 w 573"/>
                  <a:gd name="T51" fmla="*/ 71 h 1111"/>
                  <a:gd name="T52" fmla="*/ 37 w 573"/>
                  <a:gd name="T53" fmla="*/ 79 h 1111"/>
                  <a:gd name="T54" fmla="*/ 37 w 573"/>
                  <a:gd name="T55" fmla="*/ 89 h 1111"/>
                  <a:gd name="T56" fmla="*/ 37 w 573"/>
                  <a:gd name="T57" fmla="*/ 100 h 1111"/>
                  <a:gd name="T58" fmla="*/ 37 w 573"/>
                  <a:gd name="T59" fmla="*/ 111 h 1111"/>
                  <a:gd name="T60" fmla="*/ 37 w 573"/>
                  <a:gd name="T61" fmla="*/ 120 h 1111"/>
                  <a:gd name="T62" fmla="*/ 37 w 573"/>
                  <a:gd name="T63" fmla="*/ 128 h 1111"/>
                  <a:gd name="T64" fmla="*/ 37 w 573"/>
                  <a:gd name="T65" fmla="*/ 128 h 1111"/>
                  <a:gd name="T66" fmla="*/ 38 w 573"/>
                  <a:gd name="T67" fmla="*/ 130 h 1111"/>
                  <a:gd name="T68" fmla="*/ 42 w 573"/>
                  <a:gd name="T69" fmla="*/ 131 h 1111"/>
                  <a:gd name="T70" fmla="*/ 45 w 573"/>
                  <a:gd name="T71" fmla="*/ 132 h 1111"/>
                  <a:gd name="T72" fmla="*/ 50 w 573"/>
                  <a:gd name="T73" fmla="*/ 131 h 1111"/>
                  <a:gd name="T74" fmla="*/ 53 w 573"/>
                  <a:gd name="T75" fmla="*/ 130 h 1111"/>
                  <a:gd name="T76" fmla="*/ 53 w 573"/>
                  <a:gd name="T77" fmla="*/ 128 h 1111"/>
                  <a:gd name="T78" fmla="*/ 54 w 573"/>
                  <a:gd name="T79" fmla="*/ 128 h 1111"/>
                  <a:gd name="T80" fmla="*/ 57 w 573"/>
                  <a:gd name="T81" fmla="*/ 20 h 1111"/>
                  <a:gd name="T82" fmla="*/ 57 w 573"/>
                  <a:gd name="T83" fmla="*/ 60 h 1111"/>
                  <a:gd name="T84" fmla="*/ 57 w 573"/>
                  <a:gd name="T85" fmla="*/ 62 h 1111"/>
                  <a:gd name="T86" fmla="*/ 59 w 573"/>
                  <a:gd name="T87" fmla="*/ 65 h 1111"/>
                  <a:gd name="T88" fmla="*/ 62 w 573"/>
                  <a:gd name="T89" fmla="*/ 66 h 1111"/>
                  <a:gd name="T90" fmla="*/ 66 w 573"/>
                  <a:gd name="T91" fmla="*/ 66 h 1111"/>
                  <a:gd name="T92" fmla="*/ 68 w 573"/>
                  <a:gd name="T93" fmla="*/ 65 h 1111"/>
                  <a:gd name="T94" fmla="*/ 70 w 573"/>
                  <a:gd name="T95" fmla="*/ 62 h 1111"/>
                  <a:gd name="T96" fmla="*/ 70 w 573"/>
                  <a:gd name="T97" fmla="*/ 60 h 1111"/>
                  <a:gd name="T98" fmla="*/ 70 w 573"/>
                  <a:gd name="T99" fmla="*/ 8 h 1111"/>
                  <a:gd name="T100" fmla="*/ 67 w 573"/>
                  <a:gd name="T101" fmla="*/ 3 h 1111"/>
                  <a:gd name="T102" fmla="*/ 62 w 573"/>
                  <a:gd name="T103" fmla="*/ 3 h 1111"/>
                  <a:gd name="T104" fmla="*/ 1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0">
                <a:noFill/>
                <a:round/>
                <a:headEnd/>
                <a:tailE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1000"/>
                                        <p:tgtEl>
                                          <p:spTgt spid="3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linds(horizontal)">
                                      <p:cBhvr>
                                        <p:cTn id="3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79516"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加快青年人才的培养和使用</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12" name="Group 48"/>
          <p:cNvGrpSpPr>
            <a:grpSpLocks/>
          </p:cNvGrpSpPr>
          <p:nvPr/>
        </p:nvGrpSpPr>
        <p:grpSpPr bwMode="auto">
          <a:xfrm>
            <a:off x="1978001" y="3532199"/>
            <a:ext cx="219075" cy="190500"/>
            <a:chOff x="4232" y="2571"/>
            <a:chExt cx="152" cy="132"/>
          </a:xfrm>
        </p:grpSpPr>
        <p:sp>
          <p:nvSpPr>
            <p:cNvPr id="13" name="AutoShape 49"/>
            <p:cNvSpPr>
              <a:spLocks noChangeArrowheads="1"/>
            </p:cNvSpPr>
            <p:nvPr/>
          </p:nvSpPr>
          <p:spPr bwMode="gray">
            <a:xfrm rot="16200000" flipV="1">
              <a:off x="4222" y="2581"/>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sp>
          <p:nvSpPr>
            <p:cNvPr id="14" name="AutoShape 50"/>
            <p:cNvSpPr>
              <a:spLocks noChangeArrowheads="1"/>
            </p:cNvSpPr>
            <p:nvPr/>
          </p:nvSpPr>
          <p:spPr bwMode="gray">
            <a:xfrm rot="16200000" flipV="1">
              <a:off x="4262" y="2581"/>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grpSp>
      <p:grpSp>
        <p:nvGrpSpPr>
          <p:cNvPr id="15" name="Group 51"/>
          <p:cNvGrpSpPr>
            <a:grpSpLocks/>
          </p:cNvGrpSpPr>
          <p:nvPr/>
        </p:nvGrpSpPr>
        <p:grpSpPr bwMode="auto">
          <a:xfrm>
            <a:off x="1978001" y="2146309"/>
            <a:ext cx="236537" cy="193675"/>
            <a:chOff x="4232" y="1845"/>
            <a:chExt cx="164" cy="135"/>
          </a:xfrm>
        </p:grpSpPr>
        <p:sp>
          <p:nvSpPr>
            <p:cNvPr id="16" name="AutoShape 52"/>
            <p:cNvSpPr>
              <a:spLocks noChangeArrowheads="1"/>
            </p:cNvSpPr>
            <p:nvPr/>
          </p:nvSpPr>
          <p:spPr bwMode="gray">
            <a:xfrm rot="16200000" flipV="1">
              <a:off x="4222" y="1858"/>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sp>
          <p:nvSpPr>
            <p:cNvPr id="17" name="AutoShape 53"/>
            <p:cNvSpPr>
              <a:spLocks noChangeArrowheads="1"/>
            </p:cNvSpPr>
            <p:nvPr/>
          </p:nvSpPr>
          <p:spPr bwMode="gray">
            <a:xfrm rot="16200000" flipV="1">
              <a:off x="4274" y="1855"/>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grpSp>
      <p:sp>
        <p:nvSpPr>
          <p:cNvPr id="18" name="Rectangle 54"/>
          <p:cNvSpPr>
            <a:spLocks noChangeArrowheads="1"/>
          </p:cNvSpPr>
          <p:nvPr/>
        </p:nvSpPr>
        <p:spPr bwMode="gray">
          <a:xfrm>
            <a:off x="2205012" y="1857364"/>
            <a:ext cx="5867450" cy="783193"/>
          </a:xfrm>
          <a:prstGeom prst="roundRect">
            <a:avLst/>
          </a:prstGeom>
          <a:noFill/>
          <a:ln w="38100" algn="ctr">
            <a:solidFill>
              <a:srgbClr val="7030A0"/>
            </a:solidFill>
            <a:prstDash val="sysDash"/>
            <a:miter lim="800000"/>
            <a:headEnd/>
            <a:tailEnd/>
          </a:ln>
        </p:spPr>
        <p:txBody>
          <a:bodyPr wrap="square">
            <a:spAutoFit/>
          </a:bodyPr>
          <a:lstStyle/>
          <a:p>
            <a:pPr lvl="0"/>
            <a:r>
              <a:rPr lang="zh-CN" altLang="en-US" sz="2000" b="1" dirty="0" smtClean="0">
                <a:solidFill>
                  <a:schemeClr val="tx2">
                    <a:lumMod val="60000"/>
                    <a:lumOff val="40000"/>
                  </a:schemeClr>
                </a:solidFill>
                <a:latin typeface="微软雅黑" pitchFamily="34" charset="-122"/>
                <a:ea typeface="微软雅黑" pitchFamily="34" charset="-122"/>
              </a:rPr>
              <a:t>选拔原则：</a:t>
            </a:r>
            <a:endParaRPr lang="en-US" altLang="zh-CN" sz="2000" b="1" dirty="0" smtClean="0">
              <a:solidFill>
                <a:schemeClr val="tx2">
                  <a:lumMod val="60000"/>
                  <a:lumOff val="40000"/>
                </a:schemeClr>
              </a:solidFill>
              <a:latin typeface="微软雅黑" pitchFamily="34" charset="-122"/>
              <a:ea typeface="微软雅黑" pitchFamily="34" charset="-122"/>
            </a:endParaRPr>
          </a:p>
          <a:p>
            <a:pPr lvl="0"/>
            <a:r>
              <a:rPr lang="zh-CN" altLang="en-US" sz="2000" b="1" dirty="0" smtClean="0">
                <a:latin typeface="微软雅黑" pitchFamily="34" charset="-122"/>
                <a:ea typeface="微软雅黑" pitchFamily="34" charset="-122"/>
              </a:rPr>
              <a:t>德才兼备、以德为先、注重实绩、群众公认</a:t>
            </a:r>
          </a:p>
        </p:txBody>
      </p:sp>
      <p:sp>
        <p:nvSpPr>
          <p:cNvPr id="19" name="Rectangle 55"/>
          <p:cNvSpPr>
            <a:spLocks noChangeArrowheads="1"/>
          </p:cNvSpPr>
          <p:nvPr/>
        </p:nvSpPr>
        <p:spPr bwMode="gray">
          <a:xfrm>
            <a:off x="2205012" y="3214686"/>
            <a:ext cx="5867450" cy="783193"/>
          </a:xfrm>
          <a:prstGeom prst="roundRect">
            <a:avLst/>
          </a:prstGeom>
          <a:noFill/>
          <a:ln w="38100" algn="ctr">
            <a:solidFill>
              <a:srgbClr val="7030A0"/>
            </a:solidFill>
            <a:prstDash val="sysDash"/>
            <a:miter lim="800000"/>
            <a:headEnd/>
            <a:tailEnd/>
          </a:ln>
        </p:spPr>
        <p:txBody>
          <a:bodyPr wrap="square">
            <a:spAutoFit/>
          </a:bodyPr>
          <a:lstStyle/>
          <a:p>
            <a:pPr lvl="0"/>
            <a:r>
              <a:rPr lang="zh-CN" altLang="en-US" sz="2000" b="1" dirty="0" smtClean="0">
                <a:solidFill>
                  <a:schemeClr val="tx2">
                    <a:lumMod val="60000"/>
                    <a:lumOff val="40000"/>
                  </a:schemeClr>
                </a:solidFill>
                <a:latin typeface="微软雅黑" pitchFamily="34" charset="-122"/>
                <a:ea typeface="微软雅黑" pitchFamily="34" charset="-122"/>
              </a:rPr>
              <a:t>用人导向：</a:t>
            </a:r>
            <a:endParaRPr lang="en-US" altLang="zh-CN" sz="2000" b="1" dirty="0" smtClean="0">
              <a:solidFill>
                <a:schemeClr val="tx2">
                  <a:lumMod val="60000"/>
                  <a:lumOff val="40000"/>
                </a:schemeClr>
              </a:solidFill>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“品德好、肯干事、有能力、有业绩”</a:t>
            </a:r>
            <a:endParaRPr lang="en-US" altLang="zh-CN" sz="2000" b="1" dirty="0" smtClean="0">
              <a:latin typeface="微软雅黑" pitchFamily="34" charset="-122"/>
              <a:ea typeface="微软雅黑" pitchFamily="34" charset="-122"/>
            </a:endParaRPr>
          </a:p>
        </p:txBody>
      </p:sp>
      <p:grpSp>
        <p:nvGrpSpPr>
          <p:cNvPr id="27" name="Group 76"/>
          <p:cNvGrpSpPr>
            <a:grpSpLocks/>
          </p:cNvGrpSpPr>
          <p:nvPr/>
        </p:nvGrpSpPr>
        <p:grpSpPr bwMode="auto">
          <a:xfrm>
            <a:off x="1071538" y="1873244"/>
            <a:ext cx="701675" cy="698500"/>
            <a:chOff x="1884" y="3188"/>
            <a:chExt cx="411" cy="409"/>
          </a:xfrm>
        </p:grpSpPr>
        <p:sp>
          <p:nvSpPr>
            <p:cNvPr id="28" name="Freeform 77"/>
            <p:cNvSpPr>
              <a:spLocks noEditPoints="1"/>
            </p:cNvSpPr>
            <p:nvPr/>
          </p:nvSpPr>
          <p:spPr bwMode="gray">
            <a:xfrm>
              <a:off x="1884" y="3188"/>
              <a:ext cx="411" cy="409"/>
            </a:xfrm>
            <a:custGeom>
              <a:avLst/>
              <a:gdLst/>
              <a:ahLst/>
              <a:cxnLst>
                <a:cxn ang="0">
                  <a:pos x="0" y="204"/>
                </a:cxn>
                <a:cxn ang="0">
                  <a:pos x="5" y="246"/>
                </a:cxn>
                <a:cxn ang="0">
                  <a:pos x="17" y="285"/>
                </a:cxn>
                <a:cxn ang="0">
                  <a:pos x="36" y="319"/>
                </a:cxn>
                <a:cxn ang="0">
                  <a:pos x="60" y="349"/>
                </a:cxn>
                <a:cxn ang="0">
                  <a:pos x="92" y="375"/>
                </a:cxn>
                <a:cxn ang="0">
                  <a:pos x="126" y="393"/>
                </a:cxn>
                <a:cxn ang="0">
                  <a:pos x="165" y="405"/>
                </a:cxn>
                <a:cxn ang="0">
                  <a:pos x="206" y="409"/>
                </a:cxn>
                <a:cxn ang="0">
                  <a:pos x="248" y="405"/>
                </a:cxn>
                <a:cxn ang="0">
                  <a:pos x="285" y="393"/>
                </a:cxn>
                <a:cxn ang="0">
                  <a:pos x="321" y="375"/>
                </a:cxn>
                <a:cxn ang="0">
                  <a:pos x="351" y="349"/>
                </a:cxn>
                <a:cxn ang="0">
                  <a:pos x="375" y="319"/>
                </a:cxn>
                <a:cxn ang="0">
                  <a:pos x="395" y="285"/>
                </a:cxn>
                <a:cxn ang="0">
                  <a:pos x="407" y="246"/>
                </a:cxn>
                <a:cxn ang="0">
                  <a:pos x="411" y="204"/>
                </a:cxn>
                <a:cxn ang="0">
                  <a:pos x="407" y="163"/>
                </a:cxn>
                <a:cxn ang="0">
                  <a:pos x="395" y="124"/>
                </a:cxn>
                <a:cxn ang="0">
                  <a:pos x="375" y="90"/>
                </a:cxn>
                <a:cxn ang="0">
                  <a:pos x="351" y="60"/>
                </a:cxn>
                <a:cxn ang="0">
                  <a:pos x="321" y="34"/>
                </a:cxn>
                <a:cxn ang="0">
                  <a:pos x="285" y="15"/>
                </a:cxn>
                <a:cxn ang="0">
                  <a:pos x="248" y="3"/>
                </a:cxn>
                <a:cxn ang="0">
                  <a:pos x="206" y="0"/>
                </a:cxn>
                <a:cxn ang="0">
                  <a:pos x="165" y="3"/>
                </a:cxn>
                <a:cxn ang="0">
                  <a:pos x="126" y="15"/>
                </a:cxn>
                <a:cxn ang="0">
                  <a:pos x="92" y="34"/>
                </a:cxn>
                <a:cxn ang="0">
                  <a:pos x="60" y="60"/>
                </a:cxn>
                <a:cxn ang="0">
                  <a:pos x="36" y="90"/>
                </a:cxn>
                <a:cxn ang="0">
                  <a:pos x="17" y="124"/>
                </a:cxn>
                <a:cxn ang="0">
                  <a:pos x="5" y="163"/>
                </a:cxn>
                <a:cxn ang="0">
                  <a:pos x="0" y="204"/>
                </a:cxn>
                <a:cxn ang="0">
                  <a:pos x="42" y="204"/>
                </a:cxn>
                <a:cxn ang="0">
                  <a:pos x="47" y="166"/>
                </a:cxn>
                <a:cxn ang="0">
                  <a:pos x="59" y="133"/>
                </a:cxn>
                <a:cxn ang="0">
                  <a:pos x="78" y="102"/>
                </a:cxn>
                <a:cxn ang="0">
                  <a:pos x="104" y="76"/>
                </a:cxn>
                <a:cxn ang="0">
                  <a:pos x="134" y="58"/>
                </a:cxn>
                <a:cxn ang="0">
                  <a:pos x="168" y="45"/>
                </a:cxn>
                <a:cxn ang="0">
                  <a:pos x="206" y="42"/>
                </a:cxn>
                <a:cxn ang="0">
                  <a:pos x="243" y="45"/>
                </a:cxn>
                <a:cxn ang="0">
                  <a:pos x="278" y="58"/>
                </a:cxn>
                <a:cxn ang="0">
                  <a:pos x="308" y="76"/>
                </a:cxn>
                <a:cxn ang="0">
                  <a:pos x="333" y="102"/>
                </a:cxn>
                <a:cxn ang="0">
                  <a:pos x="353" y="133"/>
                </a:cxn>
                <a:cxn ang="0">
                  <a:pos x="365" y="166"/>
                </a:cxn>
                <a:cxn ang="0">
                  <a:pos x="369" y="204"/>
                </a:cxn>
                <a:cxn ang="0">
                  <a:pos x="365" y="241"/>
                </a:cxn>
                <a:cxn ang="0">
                  <a:pos x="353" y="276"/>
                </a:cxn>
                <a:cxn ang="0">
                  <a:pos x="333" y="306"/>
                </a:cxn>
                <a:cxn ang="0">
                  <a:pos x="308" y="331"/>
                </a:cxn>
                <a:cxn ang="0">
                  <a:pos x="278" y="351"/>
                </a:cxn>
                <a:cxn ang="0">
                  <a:pos x="243" y="363"/>
                </a:cxn>
                <a:cxn ang="0">
                  <a:pos x="206" y="367"/>
                </a:cxn>
                <a:cxn ang="0">
                  <a:pos x="168" y="363"/>
                </a:cxn>
                <a:cxn ang="0">
                  <a:pos x="134" y="351"/>
                </a:cxn>
                <a:cxn ang="0">
                  <a:pos x="104" y="331"/>
                </a:cxn>
                <a:cxn ang="0">
                  <a:pos x="78" y="306"/>
                </a:cxn>
                <a:cxn ang="0">
                  <a:pos x="59" y="276"/>
                </a:cxn>
                <a:cxn ang="0">
                  <a:pos x="47" y="241"/>
                </a:cxn>
                <a:cxn ang="0">
                  <a:pos x="42" y="204"/>
                </a:cxn>
              </a:cxnLst>
              <a:rect l="0" t="0" r="r" b="b"/>
              <a:pathLst>
                <a:path w="411" h="409">
                  <a:moveTo>
                    <a:pt x="0" y="204"/>
                  </a:moveTo>
                  <a:lnTo>
                    <a:pt x="5" y="246"/>
                  </a:lnTo>
                  <a:lnTo>
                    <a:pt x="17" y="285"/>
                  </a:lnTo>
                  <a:lnTo>
                    <a:pt x="36" y="319"/>
                  </a:lnTo>
                  <a:lnTo>
                    <a:pt x="60" y="349"/>
                  </a:lnTo>
                  <a:lnTo>
                    <a:pt x="92" y="375"/>
                  </a:lnTo>
                  <a:lnTo>
                    <a:pt x="126" y="393"/>
                  </a:lnTo>
                  <a:lnTo>
                    <a:pt x="165" y="405"/>
                  </a:lnTo>
                  <a:lnTo>
                    <a:pt x="206" y="409"/>
                  </a:lnTo>
                  <a:lnTo>
                    <a:pt x="248" y="405"/>
                  </a:lnTo>
                  <a:lnTo>
                    <a:pt x="285" y="393"/>
                  </a:lnTo>
                  <a:lnTo>
                    <a:pt x="321" y="375"/>
                  </a:lnTo>
                  <a:lnTo>
                    <a:pt x="351" y="349"/>
                  </a:lnTo>
                  <a:lnTo>
                    <a:pt x="375" y="319"/>
                  </a:lnTo>
                  <a:lnTo>
                    <a:pt x="395" y="285"/>
                  </a:lnTo>
                  <a:lnTo>
                    <a:pt x="407" y="246"/>
                  </a:lnTo>
                  <a:lnTo>
                    <a:pt x="411" y="204"/>
                  </a:lnTo>
                  <a:lnTo>
                    <a:pt x="407" y="163"/>
                  </a:lnTo>
                  <a:lnTo>
                    <a:pt x="395" y="124"/>
                  </a:lnTo>
                  <a:lnTo>
                    <a:pt x="375" y="90"/>
                  </a:lnTo>
                  <a:lnTo>
                    <a:pt x="351" y="60"/>
                  </a:lnTo>
                  <a:lnTo>
                    <a:pt x="321" y="34"/>
                  </a:lnTo>
                  <a:lnTo>
                    <a:pt x="285" y="15"/>
                  </a:lnTo>
                  <a:lnTo>
                    <a:pt x="248" y="3"/>
                  </a:lnTo>
                  <a:lnTo>
                    <a:pt x="206" y="0"/>
                  </a:lnTo>
                  <a:lnTo>
                    <a:pt x="165" y="3"/>
                  </a:lnTo>
                  <a:lnTo>
                    <a:pt x="126" y="15"/>
                  </a:lnTo>
                  <a:lnTo>
                    <a:pt x="92" y="34"/>
                  </a:lnTo>
                  <a:lnTo>
                    <a:pt x="60" y="60"/>
                  </a:lnTo>
                  <a:lnTo>
                    <a:pt x="36" y="90"/>
                  </a:lnTo>
                  <a:lnTo>
                    <a:pt x="17" y="124"/>
                  </a:lnTo>
                  <a:lnTo>
                    <a:pt x="5" y="163"/>
                  </a:lnTo>
                  <a:lnTo>
                    <a:pt x="0" y="204"/>
                  </a:lnTo>
                  <a:close/>
                  <a:moveTo>
                    <a:pt x="42" y="204"/>
                  </a:moveTo>
                  <a:lnTo>
                    <a:pt x="47" y="166"/>
                  </a:lnTo>
                  <a:lnTo>
                    <a:pt x="59" y="133"/>
                  </a:lnTo>
                  <a:lnTo>
                    <a:pt x="78" y="102"/>
                  </a:lnTo>
                  <a:lnTo>
                    <a:pt x="104" y="76"/>
                  </a:lnTo>
                  <a:lnTo>
                    <a:pt x="134" y="58"/>
                  </a:lnTo>
                  <a:lnTo>
                    <a:pt x="168" y="45"/>
                  </a:lnTo>
                  <a:lnTo>
                    <a:pt x="206" y="42"/>
                  </a:lnTo>
                  <a:lnTo>
                    <a:pt x="243" y="45"/>
                  </a:lnTo>
                  <a:lnTo>
                    <a:pt x="278" y="58"/>
                  </a:lnTo>
                  <a:lnTo>
                    <a:pt x="308" y="76"/>
                  </a:lnTo>
                  <a:lnTo>
                    <a:pt x="333" y="102"/>
                  </a:lnTo>
                  <a:lnTo>
                    <a:pt x="353" y="133"/>
                  </a:lnTo>
                  <a:lnTo>
                    <a:pt x="365" y="166"/>
                  </a:lnTo>
                  <a:lnTo>
                    <a:pt x="369" y="204"/>
                  </a:lnTo>
                  <a:lnTo>
                    <a:pt x="365" y="241"/>
                  </a:lnTo>
                  <a:lnTo>
                    <a:pt x="353" y="276"/>
                  </a:lnTo>
                  <a:lnTo>
                    <a:pt x="333" y="306"/>
                  </a:lnTo>
                  <a:lnTo>
                    <a:pt x="308" y="331"/>
                  </a:lnTo>
                  <a:lnTo>
                    <a:pt x="278" y="351"/>
                  </a:lnTo>
                  <a:lnTo>
                    <a:pt x="243" y="363"/>
                  </a:lnTo>
                  <a:lnTo>
                    <a:pt x="206" y="367"/>
                  </a:lnTo>
                  <a:lnTo>
                    <a:pt x="168" y="363"/>
                  </a:lnTo>
                  <a:lnTo>
                    <a:pt x="134" y="351"/>
                  </a:lnTo>
                  <a:lnTo>
                    <a:pt x="104" y="331"/>
                  </a:lnTo>
                  <a:lnTo>
                    <a:pt x="78" y="306"/>
                  </a:lnTo>
                  <a:lnTo>
                    <a:pt x="59" y="276"/>
                  </a:lnTo>
                  <a:lnTo>
                    <a:pt x="47" y="241"/>
                  </a:lnTo>
                  <a:lnTo>
                    <a:pt x="42" y="204"/>
                  </a:lnTo>
                  <a:close/>
                </a:path>
              </a:pathLst>
            </a:custGeom>
            <a:solidFill>
              <a:srgbClr val="FFCC00"/>
            </a:solidFill>
            <a:ln w="19050" cmpd="sng">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29" name="Freeform 78"/>
            <p:cNvSpPr>
              <a:spLocks/>
            </p:cNvSpPr>
            <p:nvPr/>
          </p:nvSpPr>
          <p:spPr bwMode="gray">
            <a:xfrm>
              <a:off x="2064" y="3269"/>
              <a:ext cx="140" cy="229"/>
            </a:xfrm>
            <a:custGeom>
              <a:avLst/>
              <a:gdLst/>
              <a:ahLst/>
              <a:cxnLst>
                <a:cxn ang="0">
                  <a:pos x="32" y="229"/>
                </a:cxn>
                <a:cxn ang="0">
                  <a:pos x="24" y="229"/>
                </a:cxn>
                <a:cxn ang="0">
                  <a:pos x="18" y="228"/>
                </a:cxn>
                <a:cxn ang="0">
                  <a:pos x="12" y="225"/>
                </a:cxn>
                <a:cxn ang="0">
                  <a:pos x="8" y="222"/>
                </a:cxn>
                <a:cxn ang="0">
                  <a:pos x="5" y="217"/>
                </a:cxn>
                <a:cxn ang="0">
                  <a:pos x="3" y="213"/>
                </a:cxn>
                <a:cxn ang="0">
                  <a:pos x="2" y="207"/>
                </a:cxn>
                <a:cxn ang="0">
                  <a:pos x="0" y="199"/>
                </a:cxn>
                <a:cxn ang="0">
                  <a:pos x="2" y="190"/>
                </a:cxn>
                <a:cxn ang="0">
                  <a:pos x="5" y="181"/>
                </a:cxn>
                <a:cxn ang="0">
                  <a:pos x="11" y="172"/>
                </a:cxn>
                <a:cxn ang="0">
                  <a:pos x="18" y="162"/>
                </a:cxn>
                <a:cxn ang="0">
                  <a:pos x="80" y="88"/>
                </a:cxn>
                <a:cxn ang="0">
                  <a:pos x="83" y="84"/>
                </a:cxn>
                <a:cxn ang="0">
                  <a:pos x="86" y="79"/>
                </a:cxn>
                <a:cxn ang="0">
                  <a:pos x="87" y="73"/>
                </a:cxn>
                <a:cxn ang="0">
                  <a:pos x="89" y="69"/>
                </a:cxn>
                <a:cxn ang="0">
                  <a:pos x="87" y="63"/>
                </a:cxn>
                <a:cxn ang="0">
                  <a:pos x="86" y="58"/>
                </a:cxn>
                <a:cxn ang="0">
                  <a:pos x="83" y="55"/>
                </a:cxn>
                <a:cxn ang="0">
                  <a:pos x="78" y="51"/>
                </a:cxn>
                <a:cxn ang="0">
                  <a:pos x="74" y="49"/>
                </a:cxn>
                <a:cxn ang="0">
                  <a:pos x="68" y="49"/>
                </a:cxn>
                <a:cxn ang="0">
                  <a:pos x="63" y="49"/>
                </a:cxn>
                <a:cxn ang="0">
                  <a:pos x="59" y="51"/>
                </a:cxn>
                <a:cxn ang="0">
                  <a:pos x="56" y="55"/>
                </a:cxn>
                <a:cxn ang="0">
                  <a:pos x="53" y="58"/>
                </a:cxn>
                <a:cxn ang="0">
                  <a:pos x="51" y="64"/>
                </a:cxn>
                <a:cxn ang="0">
                  <a:pos x="50" y="69"/>
                </a:cxn>
                <a:cxn ang="0">
                  <a:pos x="51" y="75"/>
                </a:cxn>
                <a:cxn ang="0">
                  <a:pos x="53" y="81"/>
                </a:cxn>
                <a:cxn ang="0">
                  <a:pos x="56" y="85"/>
                </a:cxn>
                <a:cxn ang="0">
                  <a:pos x="62" y="91"/>
                </a:cxn>
                <a:cxn ang="0">
                  <a:pos x="30" y="129"/>
                </a:cxn>
                <a:cxn ang="0">
                  <a:pos x="17" y="115"/>
                </a:cxn>
                <a:cxn ang="0">
                  <a:pos x="9" y="102"/>
                </a:cxn>
                <a:cxn ang="0">
                  <a:pos x="3" y="87"/>
                </a:cxn>
                <a:cxn ang="0">
                  <a:pos x="2" y="70"/>
                </a:cxn>
                <a:cxn ang="0">
                  <a:pos x="5" y="51"/>
                </a:cxn>
                <a:cxn ang="0">
                  <a:pos x="11" y="34"/>
                </a:cxn>
                <a:cxn ang="0">
                  <a:pos x="21" y="19"/>
                </a:cxn>
                <a:cxn ang="0">
                  <a:pos x="35" y="9"/>
                </a:cxn>
                <a:cxn ang="0">
                  <a:pos x="51" y="1"/>
                </a:cxn>
                <a:cxn ang="0">
                  <a:pos x="71" y="0"/>
                </a:cxn>
                <a:cxn ang="0">
                  <a:pos x="89" y="1"/>
                </a:cxn>
                <a:cxn ang="0">
                  <a:pos x="105" y="7"/>
                </a:cxn>
                <a:cxn ang="0">
                  <a:pos x="119" y="19"/>
                </a:cxn>
                <a:cxn ang="0">
                  <a:pos x="129" y="33"/>
                </a:cxn>
                <a:cxn ang="0">
                  <a:pos x="135" y="49"/>
                </a:cxn>
                <a:cxn ang="0">
                  <a:pos x="137" y="69"/>
                </a:cxn>
                <a:cxn ang="0">
                  <a:pos x="134" y="91"/>
                </a:cxn>
                <a:cxn ang="0">
                  <a:pos x="122" y="115"/>
                </a:cxn>
                <a:cxn ang="0">
                  <a:pos x="101" y="139"/>
                </a:cxn>
                <a:cxn ang="0">
                  <a:pos x="99" y="142"/>
                </a:cxn>
                <a:cxn ang="0">
                  <a:pos x="66" y="177"/>
                </a:cxn>
                <a:cxn ang="0">
                  <a:pos x="141" y="177"/>
                </a:cxn>
                <a:cxn ang="0">
                  <a:pos x="141" y="229"/>
                </a:cxn>
                <a:cxn ang="0">
                  <a:pos x="32" y="229"/>
                </a:cxn>
              </a:cxnLst>
              <a:rect l="0" t="0" r="r" b="b"/>
              <a:pathLst>
                <a:path w="141" h="229">
                  <a:moveTo>
                    <a:pt x="32" y="229"/>
                  </a:moveTo>
                  <a:lnTo>
                    <a:pt x="24" y="229"/>
                  </a:lnTo>
                  <a:lnTo>
                    <a:pt x="18" y="228"/>
                  </a:lnTo>
                  <a:lnTo>
                    <a:pt x="12" y="225"/>
                  </a:lnTo>
                  <a:lnTo>
                    <a:pt x="8" y="222"/>
                  </a:lnTo>
                  <a:lnTo>
                    <a:pt x="5" y="217"/>
                  </a:lnTo>
                  <a:lnTo>
                    <a:pt x="3" y="213"/>
                  </a:lnTo>
                  <a:lnTo>
                    <a:pt x="2" y="207"/>
                  </a:lnTo>
                  <a:lnTo>
                    <a:pt x="0" y="199"/>
                  </a:lnTo>
                  <a:lnTo>
                    <a:pt x="2" y="190"/>
                  </a:lnTo>
                  <a:lnTo>
                    <a:pt x="5" y="181"/>
                  </a:lnTo>
                  <a:lnTo>
                    <a:pt x="11" y="172"/>
                  </a:lnTo>
                  <a:lnTo>
                    <a:pt x="18" y="162"/>
                  </a:lnTo>
                  <a:lnTo>
                    <a:pt x="80" y="88"/>
                  </a:lnTo>
                  <a:lnTo>
                    <a:pt x="83" y="84"/>
                  </a:lnTo>
                  <a:lnTo>
                    <a:pt x="86" y="79"/>
                  </a:lnTo>
                  <a:lnTo>
                    <a:pt x="87" y="73"/>
                  </a:lnTo>
                  <a:lnTo>
                    <a:pt x="89" y="69"/>
                  </a:lnTo>
                  <a:lnTo>
                    <a:pt x="87" y="63"/>
                  </a:lnTo>
                  <a:lnTo>
                    <a:pt x="86" y="58"/>
                  </a:lnTo>
                  <a:lnTo>
                    <a:pt x="83" y="55"/>
                  </a:lnTo>
                  <a:lnTo>
                    <a:pt x="78" y="51"/>
                  </a:lnTo>
                  <a:lnTo>
                    <a:pt x="74" y="49"/>
                  </a:lnTo>
                  <a:lnTo>
                    <a:pt x="68" y="49"/>
                  </a:lnTo>
                  <a:lnTo>
                    <a:pt x="63" y="49"/>
                  </a:lnTo>
                  <a:lnTo>
                    <a:pt x="59" y="51"/>
                  </a:lnTo>
                  <a:lnTo>
                    <a:pt x="56" y="55"/>
                  </a:lnTo>
                  <a:lnTo>
                    <a:pt x="53" y="58"/>
                  </a:lnTo>
                  <a:lnTo>
                    <a:pt x="51" y="64"/>
                  </a:lnTo>
                  <a:lnTo>
                    <a:pt x="50" y="69"/>
                  </a:lnTo>
                  <a:lnTo>
                    <a:pt x="51" y="75"/>
                  </a:lnTo>
                  <a:lnTo>
                    <a:pt x="53" y="81"/>
                  </a:lnTo>
                  <a:lnTo>
                    <a:pt x="56" y="85"/>
                  </a:lnTo>
                  <a:lnTo>
                    <a:pt x="62" y="91"/>
                  </a:lnTo>
                  <a:lnTo>
                    <a:pt x="30" y="129"/>
                  </a:lnTo>
                  <a:lnTo>
                    <a:pt x="17" y="115"/>
                  </a:lnTo>
                  <a:lnTo>
                    <a:pt x="9" y="102"/>
                  </a:lnTo>
                  <a:lnTo>
                    <a:pt x="3" y="87"/>
                  </a:lnTo>
                  <a:lnTo>
                    <a:pt x="2" y="70"/>
                  </a:lnTo>
                  <a:lnTo>
                    <a:pt x="5" y="51"/>
                  </a:lnTo>
                  <a:lnTo>
                    <a:pt x="11" y="34"/>
                  </a:lnTo>
                  <a:lnTo>
                    <a:pt x="21" y="19"/>
                  </a:lnTo>
                  <a:lnTo>
                    <a:pt x="35" y="9"/>
                  </a:lnTo>
                  <a:lnTo>
                    <a:pt x="51" y="1"/>
                  </a:lnTo>
                  <a:lnTo>
                    <a:pt x="71" y="0"/>
                  </a:lnTo>
                  <a:lnTo>
                    <a:pt x="89" y="1"/>
                  </a:lnTo>
                  <a:lnTo>
                    <a:pt x="105" y="7"/>
                  </a:lnTo>
                  <a:lnTo>
                    <a:pt x="119" y="19"/>
                  </a:lnTo>
                  <a:lnTo>
                    <a:pt x="129" y="33"/>
                  </a:lnTo>
                  <a:lnTo>
                    <a:pt x="135" y="49"/>
                  </a:lnTo>
                  <a:lnTo>
                    <a:pt x="137" y="69"/>
                  </a:lnTo>
                  <a:lnTo>
                    <a:pt x="134" y="91"/>
                  </a:lnTo>
                  <a:lnTo>
                    <a:pt x="122" y="115"/>
                  </a:lnTo>
                  <a:lnTo>
                    <a:pt x="101" y="139"/>
                  </a:lnTo>
                  <a:lnTo>
                    <a:pt x="99" y="142"/>
                  </a:lnTo>
                  <a:lnTo>
                    <a:pt x="66" y="177"/>
                  </a:lnTo>
                  <a:lnTo>
                    <a:pt x="141" y="177"/>
                  </a:lnTo>
                  <a:lnTo>
                    <a:pt x="141" y="229"/>
                  </a:lnTo>
                  <a:lnTo>
                    <a:pt x="32" y="229"/>
                  </a:lnTo>
                  <a:close/>
                </a:path>
              </a:pathLst>
            </a:custGeom>
            <a:solidFill>
              <a:srgbClr val="FFCC00"/>
            </a:solidFill>
            <a:ln w="0">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31" name="Freeform 79"/>
            <p:cNvSpPr>
              <a:spLocks/>
            </p:cNvSpPr>
            <p:nvPr/>
          </p:nvSpPr>
          <p:spPr bwMode="gray">
            <a:xfrm>
              <a:off x="1946" y="3333"/>
              <a:ext cx="101" cy="113"/>
            </a:xfrm>
            <a:custGeom>
              <a:avLst/>
              <a:gdLst/>
              <a:ahLst/>
              <a:cxnLst>
                <a:cxn ang="0">
                  <a:pos x="0" y="113"/>
                </a:cxn>
                <a:cxn ang="0">
                  <a:pos x="33" y="54"/>
                </a:cxn>
                <a:cxn ang="0">
                  <a:pos x="3" y="0"/>
                </a:cxn>
                <a:cxn ang="0">
                  <a:pos x="33" y="0"/>
                </a:cxn>
                <a:cxn ang="0">
                  <a:pos x="51" y="33"/>
                </a:cxn>
                <a:cxn ang="0">
                  <a:pos x="70" y="0"/>
                </a:cxn>
                <a:cxn ang="0">
                  <a:pos x="99" y="0"/>
                </a:cxn>
                <a:cxn ang="0">
                  <a:pos x="69" y="54"/>
                </a:cxn>
                <a:cxn ang="0">
                  <a:pos x="102" y="113"/>
                </a:cxn>
                <a:cxn ang="0">
                  <a:pos x="72" y="113"/>
                </a:cxn>
                <a:cxn ang="0">
                  <a:pos x="51" y="75"/>
                </a:cxn>
                <a:cxn ang="0">
                  <a:pos x="30" y="113"/>
                </a:cxn>
                <a:cxn ang="0">
                  <a:pos x="0" y="113"/>
                </a:cxn>
              </a:cxnLst>
              <a:rect l="0" t="0" r="r" b="b"/>
              <a:pathLst>
                <a:path w="102" h="113">
                  <a:moveTo>
                    <a:pt x="0" y="113"/>
                  </a:moveTo>
                  <a:lnTo>
                    <a:pt x="33" y="54"/>
                  </a:lnTo>
                  <a:lnTo>
                    <a:pt x="3" y="0"/>
                  </a:lnTo>
                  <a:lnTo>
                    <a:pt x="33" y="0"/>
                  </a:lnTo>
                  <a:lnTo>
                    <a:pt x="51" y="33"/>
                  </a:lnTo>
                  <a:lnTo>
                    <a:pt x="70" y="0"/>
                  </a:lnTo>
                  <a:lnTo>
                    <a:pt x="99" y="0"/>
                  </a:lnTo>
                  <a:lnTo>
                    <a:pt x="69" y="54"/>
                  </a:lnTo>
                  <a:lnTo>
                    <a:pt x="102" y="113"/>
                  </a:lnTo>
                  <a:lnTo>
                    <a:pt x="72" y="113"/>
                  </a:lnTo>
                  <a:lnTo>
                    <a:pt x="51" y="75"/>
                  </a:lnTo>
                  <a:lnTo>
                    <a:pt x="30" y="113"/>
                  </a:lnTo>
                  <a:lnTo>
                    <a:pt x="0" y="113"/>
                  </a:lnTo>
                  <a:close/>
                </a:path>
              </a:pathLst>
            </a:custGeom>
            <a:solidFill>
              <a:srgbClr val="FFCC00"/>
            </a:solidFill>
            <a:ln w="0">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grpSp>
      <p:grpSp>
        <p:nvGrpSpPr>
          <p:cNvPr id="32" name="Group 80"/>
          <p:cNvGrpSpPr>
            <a:grpSpLocks/>
          </p:cNvGrpSpPr>
          <p:nvPr/>
        </p:nvGrpSpPr>
        <p:grpSpPr bwMode="auto">
          <a:xfrm>
            <a:off x="1100113" y="3302004"/>
            <a:ext cx="698500" cy="698500"/>
            <a:chOff x="3349" y="3250"/>
            <a:chExt cx="380" cy="380"/>
          </a:xfrm>
        </p:grpSpPr>
        <p:sp>
          <p:nvSpPr>
            <p:cNvPr id="33" name="Freeform 81"/>
            <p:cNvSpPr>
              <a:spLocks/>
            </p:cNvSpPr>
            <p:nvPr/>
          </p:nvSpPr>
          <p:spPr bwMode="gray">
            <a:xfrm>
              <a:off x="3349" y="3250"/>
              <a:ext cx="380" cy="190"/>
            </a:xfrm>
            <a:custGeom>
              <a:avLst/>
              <a:gdLst/>
              <a:ahLst/>
              <a:cxnLst>
                <a:cxn ang="0">
                  <a:pos x="204" y="0"/>
                </a:cxn>
                <a:cxn ang="0">
                  <a:pos x="246" y="5"/>
                </a:cxn>
                <a:cxn ang="0">
                  <a:pos x="285" y="17"/>
                </a:cxn>
                <a:cxn ang="0">
                  <a:pos x="319" y="36"/>
                </a:cxn>
                <a:cxn ang="0">
                  <a:pos x="349" y="60"/>
                </a:cxn>
                <a:cxn ang="0">
                  <a:pos x="375" y="92"/>
                </a:cxn>
                <a:cxn ang="0">
                  <a:pos x="393" y="126"/>
                </a:cxn>
                <a:cxn ang="0">
                  <a:pos x="405" y="164"/>
                </a:cxn>
                <a:cxn ang="0">
                  <a:pos x="409" y="206"/>
                </a:cxn>
                <a:cxn ang="0">
                  <a:pos x="409" y="207"/>
                </a:cxn>
                <a:cxn ang="0">
                  <a:pos x="409" y="207"/>
                </a:cxn>
                <a:cxn ang="0">
                  <a:pos x="358" y="207"/>
                </a:cxn>
                <a:cxn ang="0">
                  <a:pos x="270" y="69"/>
                </a:cxn>
                <a:cxn ang="0">
                  <a:pos x="270" y="108"/>
                </a:cxn>
                <a:cxn ang="0">
                  <a:pos x="204" y="108"/>
                </a:cxn>
                <a:cxn ang="0">
                  <a:pos x="204" y="42"/>
                </a:cxn>
                <a:cxn ang="0">
                  <a:pos x="168" y="47"/>
                </a:cxn>
                <a:cxn ang="0">
                  <a:pos x="133" y="59"/>
                </a:cxn>
                <a:cxn ang="0">
                  <a:pos x="102" y="78"/>
                </a:cxn>
                <a:cxn ang="0">
                  <a:pos x="78" y="104"/>
                </a:cxn>
                <a:cxn ang="0">
                  <a:pos x="58" y="134"/>
                </a:cxn>
                <a:cxn ang="0">
                  <a:pos x="46" y="168"/>
                </a:cxn>
                <a:cxn ang="0">
                  <a:pos x="42" y="206"/>
                </a:cxn>
                <a:cxn ang="0">
                  <a:pos x="42" y="207"/>
                </a:cxn>
                <a:cxn ang="0">
                  <a:pos x="42" y="207"/>
                </a:cxn>
                <a:cxn ang="0">
                  <a:pos x="0" y="207"/>
                </a:cxn>
                <a:cxn ang="0">
                  <a:pos x="0" y="207"/>
                </a:cxn>
                <a:cxn ang="0">
                  <a:pos x="0" y="206"/>
                </a:cxn>
                <a:cxn ang="0">
                  <a:pos x="3" y="164"/>
                </a:cxn>
                <a:cxn ang="0">
                  <a:pos x="15" y="126"/>
                </a:cxn>
                <a:cxn ang="0">
                  <a:pos x="34" y="92"/>
                </a:cxn>
                <a:cxn ang="0">
                  <a:pos x="60" y="60"/>
                </a:cxn>
                <a:cxn ang="0">
                  <a:pos x="90" y="36"/>
                </a:cxn>
                <a:cxn ang="0">
                  <a:pos x="124" y="17"/>
                </a:cxn>
                <a:cxn ang="0">
                  <a:pos x="163" y="5"/>
                </a:cxn>
                <a:cxn ang="0">
                  <a:pos x="204" y="0"/>
                </a:cxn>
              </a:cxnLst>
              <a:rect l="0" t="0" r="r" b="b"/>
              <a:pathLst>
                <a:path w="409" h="207">
                  <a:moveTo>
                    <a:pt x="204" y="0"/>
                  </a:moveTo>
                  <a:lnTo>
                    <a:pt x="246" y="5"/>
                  </a:lnTo>
                  <a:lnTo>
                    <a:pt x="285" y="17"/>
                  </a:lnTo>
                  <a:lnTo>
                    <a:pt x="319" y="36"/>
                  </a:lnTo>
                  <a:lnTo>
                    <a:pt x="349" y="60"/>
                  </a:lnTo>
                  <a:lnTo>
                    <a:pt x="375" y="92"/>
                  </a:lnTo>
                  <a:lnTo>
                    <a:pt x="393" y="126"/>
                  </a:lnTo>
                  <a:lnTo>
                    <a:pt x="405" y="164"/>
                  </a:lnTo>
                  <a:lnTo>
                    <a:pt x="409" y="206"/>
                  </a:lnTo>
                  <a:lnTo>
                    <a:pt x="409" y="207"/>
                  </a:lnTo>
                  <a:lnTo>
                    <a:pt x="409" y="207"/>
                  </a:lnTo>
                  <a:lnTo>
                    <a:pt x="358" y="207"/>
                  </a:lnTo>
                  <a:lnTo>
                    <a:pt x="270" y="69"/>
                  </a:lnTo>
                  <a:lnTo>
                    <a:pt x="270" y="108"/>
                  </a:lnTo>
                  <a:lnTo>
                    <a:pt x="204" y="108"/>
                  </a:lnTo>
                  <a:lnTo>
                    <a:pt x="204" y="42"/>
                  </a:lnTo>
                  <a:lnTo>
                    <a:pt x="168" y="47"/>
                  </a:lnTo>
                  <a:lnTo>
                    <a:pt x="133" y="59"/>
                  </a:lnTo>
                  <a:lnTo>
                    <a:pt x="102" y="78"/>
                  </a:lnTo>
                  <a:lnTo>
                    <a:pt x="78" y="104"/>
                  </a:lnTo>
                  <a:lnTo>
                    <a:pt x="58" y="134"/>
                  </a:lnTo>
                  <a:lnTo>
                    <a:pt x="46" y="168"/>
                  </a:lnTo>
                  <a:lnTo>
                    <a:pt x="42" y="206"/>
                  </a:lnTo>
                  <a:lnTo>
                    <a:pt x="42" y="207"/>
                  </a:lnTo>
                  <a:lnTo>
                    <a:pt x="42" y="207"/>
                  </a:lnTo>
                  <a:lnTo>
                    <a:pt x="0" y="207"/>
                  </a:lnTo>
                  <a:lnTo>
                    <a:pt x="0" y="207"/>
                  </a:lnTo>
                  <a:lnTo>
                    <a:pt x="0" y="206"/>
                  </a:lnTo>
                  <a:lnTo>
                    <a:pt x="3" y="164"/>
                  </a:lnTo>
                  <a:lnTo>
                    <a:pt x="15" y="126"/>
                  </a:lnTo>
                  <a:lnTo>
                    <a:pt x="34" y="92"/>
                  </a:lnTo>
                  <a:lnTo>
                    <a:pt x="60" y="60"/>
                  </a:lnTo>
                  <a:lnTo>
                    <a:pt x="90" y="36"/>
                  </a:lnTo>
                  <a:lnTo>
                    <a:pt x="124" y="17"/>
                  </a:lnTo>
                  <a:lnTo>
                    <a:pt x="163" y="5"/>
                  </a:lnTo>
                  <a:lnTo>
                    <a:pt x="204" y="0"/>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34" name="Freeform 82"/>
            <p:cNvSpPr>
              <a:spLocks/>
            </p:cNvSpPr>
            <p:nvPr/>
          </p:nvSpPr>
          <p:spPr bwMode="gray">
            <a:xfrm>
              <a:off x="3396" y="3313"/>
              <a:ext cx="143" cy="254"/>
            </a:xfrm>
            <a:custGeom>
              <a:avLst/>
              <a:gdLst/>
              <a:ahLst/>
              <a:cxnLst>
                <a:cxn ang="0">
                  <a:pos x="88" y="276"/>
                </a:cxn>
                <a:cxn ang="0">
                  <a:pos x="88" y="237"/>
                </a:cxn>
                <a:cxn ang="0">
                  <a:pos x="153" y="237"/>
                </a:cxn>
                <a:cxn ang="0">
                  <a:pos x="153" y="39"/>
                </a:cxn>
                <a:cxn ang="0">
                  <a:pos x="88" y="39"/>
                </a:cxn>
                <a:cxn ang="0">
                  <a:pos x="88" y="0"/>
                </a:cxn>
                <a:cxn ang="0">
                  <a:pos x="0" y="138"/>
                </a:cxn>
                <a:cxn ang="0">
                  <a:pos x="88" y="276"/>
                </a:cxn>
              </a:cxnLst>
              <a:rect l="0" t="0" r="r" b="b"/>
              <a:pathLst>
                <a:path w="153" h="276">
                  <a:moveTo>
                    <a:pt x="88" y="276"/>
                  </a:moveTo>
                  <a:lnTo>
                    <a:pt x="88" y="237"/>
                  </a:lnTo>
                  <a:lnTo>
                    <a:pt x="153" y="237"/>
                  </a:lnTo>
                  <a:lnTo>
                    <a:pt x="153" y="39"/>
                  </a:lnTo>
                  <a:lnTo>
                    <a:pt x="88" y="39"/>
                  </a:lnTo>
                  <a:lnTo>
                    <a:pt x="88" y="0"/>
                  </a:lnTo>
                  <a:lnTo>
                    <a:pt x="0" y="138"/>
                  </a:lnTo>
                  <a:lnTo>
                    <a:pt x="88" y="276"/>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35" name="Freeform 83"/>
            <p:cNvSpPr>
              <a:spLocks/>
            </p:cNvSpPr>
            <p:nvPr/>
          </p:nvSpPr>
          <p:spPr bwMode="gray">
            <a:xfrm>
              <a:off x="3349" y="3440"/>
              <a:ext cx="380" cy="190"/>
            </a:xfrm>
            <a:custGeom>
              <a:avLst/>
              <a:gdLst/>
              <a:ahLst/>
              <a:cxnLst>
                <a:cxn ang="0">
                  <a:pos x="204" y="207"/>
                </a:cxn>
                <a:cxn ang="0">
                  <a:pos x="246" y="203"/>
                </a:cxn>
                <a:cxn ang="0">
                  <a:pos x="285" y="191"/>
                </a:cxn>
                <a:cxn ang="0">
                  <a:pos x="319" y="173"/>
                </a:cxn>
                <a:cxn ang="0">
                  <a:pos x="349" y="147"/>
                </a:cxn>
                <a:cxn ang="0">
                  <a:pos x="375" y="117"/>
                </a:cxn>
                <a:cxn ang="0">
                  <a:pos x="393" y="83"/>
                </a:cxn>
                <a:cxn ang="0">
                  <a:pos x="405" y="44"/>
                </a:cxn>
                <a:cxn ang="0">
                  <a:pos x="409" y="2"/>
                </a:cxn>
                <a:cxn ang="0">
                  <a:pos x="409" y="2"/>
                </a:cxn>
                <a:cxn ang="0">
                  <a:pos x="409" y="0"/>
                </a:cxn>
                <a:cxn ang="0">
                  <a:pos x="358" y="0"/>
                </a:cxn>
                <a:cxn ang="0">
                  <a:pos x="270" y="138"/>
                </a:cxn>
                <a:cxn ang="0">
                  <a:pos x="270" y="99"/>
                </a:cxn>
                <a:cxn ang="0">
                  <a:pos x="204" y="99"/>
                </a:cxn>
                <a:cxn ang="0">
                  <a:pos x="204" y="165"/>
                </a:cxn>
                <a:cxn ang="0">
                  <a:pos x="168" y="161"/>
                </a:cxn>
                <a:cxn ang="0">
                  <a:pos x="133" y="149"/>
                </a:cxn>
                <a:cxn ang="0">
                  <a:pos x="102" y="129"/>
                </a:cxn>
                <a:cxn ang="0">
                  <a:pos x="78" y="104"/>
                </a:cxn>
                <a:cxn ang="0">
                  <a:pos x="58" y="74"/>
                </a:cxn>
                <a:cxn ang="0">
                  <a:pos x="46" y="39"/>
                </a:cxn>
                <a:cxn ang="0">
                  <a:pos x="42" y="2"/>
                </a:cxn>
                <a:cxn ang="0">
                  <a:pos x="42" y="2"/>
                </a:cxn>
                <a:cxn ang="0">
                  <a:pos x="42" y="0"/>
                </a:cxn>
                <a:cxn ang="0">
                  <a:pos x="0" y="0"/>
                </a:cxn>
                <a:cxn ang="0">
                  <a:pos x="0" y="2"/>
                </a:cxn>
                <a:cxn ang="0">
                  <a:pos x="0" y="2"/>
                </a:cxn>
                <a:cxn ang="0">
                  <a:pos x="3" y="44"/>
                </a:cxn>
                <a:cxn ang="0">
                  <a:pos x="15" y="83"/>
                </a:cxn>
                <a:cxn ang="0">
                  <a:pos x="34" y="117"/>
                </a:cxn>
                <a:cxn ang="0">
                  <a:pos x="60" y="147"/>
                </a:cxn>
                <a:cxn ang="0">
                  <a:pos x="90" y="173"/>
                </a:cxn>
                <a:cxn ang="0">
                  <a:pos x="124" y="191"/>
                </a:cxn>
                <a:cxn ang="0">
                  <a:pos x="163" y="203"/>
                </a:cxn>
                <a:cxn ang="0">
                  <a:pos x="204" y="207"/>
                </a:cxn>
              </a:cxnLst>
              <a:rect l="0" t="0" r="r" b="b"/>
              <a:pathLst>
                <a:path w="409" h="207">
                  <a:moveTo>
                    <a:pt x="204" y="207"/>
                  </a:moveTo>
                  <a:lnTo>
                    <a:pt x="246" y="203"/>
                  </a:lnTo>
                  <a:lnTo>
                    <a:pt x="285" y="191"/>
                  </a:lnTo>
                  <a:lnTo>
                    <a:pt x="319" y="173"/>
                  </a:lnTo>
                  <a:lnTo>
                    <a:pt x="349" y="147"/>
                  </a:lnTo>
                  <a:lnTo>
                    <a:pt x="375" y="117"/>
                  </a:lnTo>
                  <a:lnTo>
                    <a:pt x="393" y="83"/>
                  </a:lnTo>
                  <a:lnTo>
                    <a:pt x="405" y="44"/>
                  </a:lnTo>
                  <a:lnTo>
                    <a:pt x="409" y="2"/>
                  </a:lnTo>
                  <a:lnTo>
                    <a:pt x="409" y="2"/>
                  </a:lnTo>
                  <a:lnTo>
                    <a:pt x="409" y="0"/>
                  </a:lnTo>
                  <a:lnTo>
                    <a:pt x="358" y="0"/>
                  </a:lnTo>
                  <a:lnTo>
                    <a:pt x="270" y="138"/>
                  </a:lnTo>
                  <a:lnTo>
                    <a:pt x="270" y="99"/>
                  </a:lnTo>
                  <a:lnTo>
                    <a:pt x="204" y="99"/>
                  </a:lnTo>
                  <a:lnTo>
                    <a:pt x="204" y="165"/>
                  </a:lnTo>
                  <a:lnTo>
                    <a:pt x="168" y="161"/>
                  </a:lnTo>
                  <a:lnTo>
                    <a:pt x="133" y="149"/>
                  </a:lnTo>
                  <a:lnTo>
                    <a:pt x="102" y="129"/>
                  </a:lnTo>
                  <a:lnTo>
                    <a:pt x="78" y="104"/>
                  </a:lnTo>
                  <a:lnTo>
                    <a:pt x="58" y="74"/>
                  </a:lnTo>
                  <a:lnTo>
                    <a:pt x="46" y="39"/>
                  </a:lnTo>
                  <a:lnTo>
                    <a:pt x="42" y="2"/>
                  </a:lnTo>
                  <a:lnTo>
                    <a:pt x="42" y="2"/>
                  </a:lnTo>
                  <a:lnTo>
                    <a:pt x="42" y="0"/>
                  </a:lnTo>
                  <a:lnTo>
                    <a:pt x="0" y="0"/>
                  </a:lnTo>
                  <a:lnTo>
                    <a:pt x="0" y="2"/>
                  </a:lnTo>
                  <a:lnTo>
                    <a:pt x="0" y="2"/>
                  </a:lnTo>
                  <a:lnTo>
                    <a:pt x="3" y="44"/>
                  </a:lnTo>
                  <a:lnTo>
                    <a:pt x="15" y="83"/>
                  </a:lnTo>
                  <a:lnTo>
                    <a:pt x="34" y="117"/>
                  </a:lnTo>
                  <a:lnTo>
                    <a:pt x="60" y="147"/>
                  </a:lnTo>
                  <a:lnTo>
                    <a:pt x="90" y="173"/>
                  </a:lnTo>
                  <a:lnTo>
                    <a:pt x="124" y="191"/>
                  </a:lnTo>
                  <a:lnTo>
                    <a:pt x="163" y="203"/>
                  </a:lnTo>
                  <a:lnTo>
                    <a:pt x="204" y="207"/>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grpSp>
      <p:grpSp>
        <p:nvGrpSpPr>
          <p:cNvPr id="30" name="Group 51"/>
          <p:cNvGrpSpPr>
            <a:grpSpLocks/>
          </p:cNvGrpSpPr>
          <p:nvPr/>
        </p:nvGrpSpPr>
        <p:grpSpPr bwMode="auto">
          <a:xfrm>
            <a:off x="1978001" y="4950978"/>
            <a:ext cx="236537" cy="193675"/>
            <a:chOff x="4232" y="1845"/>
            <a:chExt cx="164" cy="135"/>
          </a:xfrm>
        </p:grpSpPr>
        <p:sp>
          <p:nvSpPr>
            <p:cNvPr id="36" name="AutoShape 52"/>
            <p:cNvSpPr>
              <a:spLocks noChangeArrowheads="1"/>
            </p:cNvSpPr>
            <p:nvPr/>
          </p:nvSpPr>
          <p:spPr bwMode="gray">
            <a:xfrm rot="16200000" flipV="1">
              <a:off x="4222" y="1858"/>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sp>
          <p:nvSpPr>
            <p:cNvPr id="37" name="AutoShape 53"/>
            <p:cNvSpPr>
              <a:spLocks noChangeArrowheads="1"/>
            </p:cNvSpPr>
            <p:nvPr/>
          </p:nvSpPr>
          <p:spPr bwMode="gray">
            <a:xfrm rot="16200000" flipV="1">
              <a:off x="4274" y="1855"/>
              <a:ext cx="132" cy="112"/>
            </a:xfrm>
            <a:prstGeom prst="triangle">
              <a:avLst>
                <a:gd name="adj" fmla="val 50000"/>
              </a:avLst>
            </a:prstGeom>
            <a:solidFill>
              <a:srgbClr val="FF6600"/>
            </a:solidFill>
            <a:ln w="9525" algn="ctr">
              <a:noFill/>
              <a:miter lim="800000"/>
              <a:headEnd/>
              <a:tailEnd/>
            </a:ln>
          </p:spPr>
          <p:txBody>
            <a:bodyPr rot="10800000" vert="eaVert" wrap="none" anchor="ctr"/>
            <a:lstStyle/>
            <a:p>
              <a:pPr algn="ctr" eaLnBrk="0" hangingPunct="0"/>
              <a:endParaRPr lang="zh-CN" altLang="en-US">
                <a:ea typeface="宋体" charset="-122"/>
              </a:endParaRPr>
            </a:p>
          </p:txBody>
        </p:sp>
      </p:grpSp>
      <p:sp>
        <p:nvSpPr>
          <p:cNvPr id="38" name="Rectangle 54"/>
          <p:cNvSpPr>
            <a:spLocks noChangeArrowheads="1"/>
          </p:cNvSpPr>
          <p:nvPr/>
        </p:nvSpPr>
        <p:spPr bwMode="gray">
          <a:xfrm>
            <a:off x="2205012" y="4516532"/>
            <a:ext cx="5867450" cy="1055608"/>
          </a:xfrm>
          <a:prstGeom prst="roundRect">
            <a:avLst/>
          </a:prstGeom>
          <a:noFill/>
          <a:ln w="38100" algn="ctr">
            <a:solidFill>
              <a:srgbClr val="7030A0"/>
            </a:solidFill>
            <a:prstDash val="sysDash"/>
            <a:miter lim="800000"/>
            <a:headEnd/>
            <a:tailEnd/>
          </a:ln>
        </p:spPr>
        <p:txBody>
          <a:bodyPr wrap="square">
            <a:spAutoFit/>
          </a:bodyPr>
          <a:lstStyle/>
          <a:p>
            <a:r>
              <a:rPr lang="zh-CN" altLang="en-US" sz="2000" b="1" dirty="0" smtClean="0">
                <a:solidFill>
                  <a:schemeClr val="tx2">
                    <a:lumMod val="60000"/>
                    <a:lumOff val="40000"/>
                  </a:schemeClr>
                </a:solidFill>
                <a:latin typeface="微软雅黑" pitchFamily="34" charset="-122"/>
                <a:ea typeface="微软雅黑" pitchFamily="34" charset="-122"/>
              </a:rPr>
              <a:t>重视对青年干部选拔培养：</a:t>
            </a:r>
            <a:endParaRPr lang="en-US" altLang="zh-CN" sz="2000" b="1" dirty="0" smtClean="0">
              <a:solidFill>
                <a:schemeClr val="tx2">
                  <a:lumMod val="60000"/>
                  <a:lumOff val="40000"/>
                </a:schemeClr>
              </a:solidFill>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“看的好的大胆培养，看得准的大胆使用”</a:t>
            </a:r>
            <a:endParaRPr lang="en-US" altLang="zh-CN" b="1" dirty="0" smtClean="0">
              <a:latin typeface="微软雅黑" pitchFamily="34" charset="-122"/>
              <a:ea typeface="微软雅黑" pitchFamily="34" charset="-122"/>
            </a:endParaRPr>
          </a:p>
          <a:p>
            <a:pPr lvl="0"/>
            <a:r>
              <a:rPr lang="zh-CN" altLang="zh-CN" b="1" dirty="0" smtClean="0">
                <a:latin typeface="微软雅黑" pitchFamily="34" charset="-122"/>
                <a:ea typeface="微软雅黑" pitchFamily="34" charset="-122"/>
              </a:rPr>
              <a:t>“不拘一格降人才</a:t>
            </a:r>
            <a:r>
              <a:rPr lang="zh-CN" altLang="en-US" b="1" dirty="0" smtClean="0">
                <a:latin typeface="微软雅黑" pitchFamily="34" charset="-122"/>
                <a:ea typeface="微软雅黑" pitchFamily="34" charset="-122"/>
              </a:rPr>
              <a:t>”、“英雄不问出处”</a:t>
            </a:r>
            <a:endParaRPr lang="zh-CN" altLang="zh-CN" b="1" dirty="0" smtClean="0">
              <a:latin typeface="微软雅黑" pitchFamily="34" charset="-122"/>
              <a:ea typeface="微软雅黑" pitchFamily="34" charset="-122"/>
            </a:endParaRPr>
          </a:p>
        </p:txBody>
      </p:sp>
      <p:grpSp>
        <p:nvGrpSpPr>
          <p:cNvPr id="39" name="Group 76"/>
          <p:cNvGrpSpPr>
            <a:grpSpLocks/>
          </p:cNvGrpSpPr>
          <p:nvPr/>
        </p:nvGrpSpPr>
        <p:grpSpPr bwMode="auto">
          <a:xfrm>
            <a:off x="1071538" y="4677913"/>
            <a:ext cx="701675" cy="698500"/>
            <a:chOff x="1884" y="3188"/>
            <a:chExt cx="411" cy="409"/>
          </a:xfrm>
        </p:grpSpPr>
        <p:sp>
          <p:nvSpPr>
            <p:cNvPr id="40" name="Freeform 77"/>
            <p:cNvSpPr>
              <a:spLocks noEditPoints="1"/>
            </p:cNvSpPr>
            <p:nvPr/>
          </p:nvSpPr>
          <p:spPr bwMode="gray">
            <a:xfrm>
              <a:off x="1884" y="3188"/>
              <a:ext cx="411" cy="409"/>
            </a:xfrm>
            <a:custGeom>
              <a:avLst/>
              <a:gdLst/>
              <a:ahLst/>
              <a:cxnLst>
                <a:cxn ang="0">
                  <a:pos x="0" y="204"/>
                </a:cxn>
                <a:cxn ang="0">
                  <a:pos x="5" y="246"/>
                </a:cxn>
                <a:cxn ang="0">
                  <a:pos x="17" y="285"/>
                </a:cxn>
                <a:cxn ang="0">
                  <a:pos x="36" y="319"/>
                </a:cxn>
                <a:cxn ang="0">
                  <a:pos x="60" y="349"/>
                </a:cxn>
                <a:cxn ang="0">
                  <a:pos x="92" y="375"/>
                </a:cxn>
                <a:cxn ang="0">
                  <a:pos x="126" y="393"/>
                </a:cxn>
                <a:cxn ang="0">
                  <a:pos x="165" y="405"/>
                </a:cxn>
                <a:cxn ang="0">
                  <a:pos x="206" y="409"/>
                </a:cxn>
                <a:cxn ang="0">
                  <a:pos x="248" y="405"/>
                </a:cxn>
                <a:cxn ang="0">
                  <a:pos x="285" y="393"/>
                </a:cxn>
                <a:cxn ang="0">
                  <a:pos x="321" y="375"/>
                </a:cxn>
                <a:cxn ang="0">
                  <a:pos x="351" y="349"/>
                </a:cxn>
                <a:cxn ang="0">
                  <a:pos x="375" y="319"/>
                </a:cxn>
                <a:cxn ang="0">
                  <a:pos x="395" y="285"/>
                </a:cxn>
                <a:cxn ang="0">
                  <a:pos x="407" y="246"/>
                </a:cxn>
                <a:cxn ang="0">
                  <a:pos x="411" y="204"/>
                </a:cxn>
                <a:cxn ang="0">
                  <a:pos x="407" y="163"/>
                </a:cxn>
                <a:cxn ang="0">
                  <a:pos x="395" y="124"/>
                </a:cxn>
                <a:cxn ang="0">
                  <a:pos x="375" y="90"/>
                </a:cxn>
                <a:cxn ang="0">
                  <a:pos x="351" y="60"/>
                </a:cxn>
                <a:cxn ang="0">
                  <a:pos x="321" y="34"/>
                </a:cxn>
                <a:cxn ang="0">
                  <a:pos x="285" y="15"/>
                </a:cxn>
                <a:cxn ang="0">
                  <a:pos x="248" y="3"/>
                </a:cxn>
                <a:cxn ang="0">
                  <a:pos x="206" y="0"/>
                </a:cxn>
                <a:cxn ang="0">
                  <a:pos x="165" y="3"/>
                </a:cxn>
                <a:cxn ang="0">
                  <a:pos x="126" y="15"/>
                </a:cxn>
                <a:cxn ang="0">
                  <a:pos x="92" y="34"/>
                </a:cxn>
                <a:cxn ang="0">
                  <a:pos x="60" y="60"/>
                </a:cxn>
                <a:cxn ang="0">
                  <a:pos x="36" y="90"/>
                </a:cxn>
                <a:cxn ang="0">
                  <a:pos x="17" y="124"/>
                </a:cxn>
                <a:cxn ang="0">
                  <a:pos x="5" y="163"/>
                </a:cxn>
                <a:cxn ang="0">
                  <a:pos x="0" y="204"/>
                </a:cxn>
                <a:cxn ang="0">
                  <a:pos x="42" y="204"/>
                </a:cxn>
                <a:cxn ang="0">
                  <a:pos x="47" y="166"/>
                </a:cxn>
                <a:cxn ang="0">
                  <a:pos x="59" y="133"/>
                </a:cxn>
                <a:cxn ang="0">
                  <a:pos x="78" y="102"/>
                </a:cxn>
                <a:cxn ang="0">
                  <a:pos x="104" y="76"/>
                </a:cxn>
                <a:cxn ang="0">
                  <a:pos x="134" y="58"/>
                </a:cxn>
                <a:cxn ang="0">
                  <a:pos x="168" y="45"/>
                </a:cxn>
                <a:cxn ang="0">
                  <a:pos x="206" y="42"/>
                </a:cxn>
                <a:cxn ang="0">
                  <a:pos x="243" y="45"/>
                </a:cxn>
                <a:cxn ang="0">
                  <a:pos x="278" y="58"/>
                </a:cxn>
                <a:cxn ang="0">
                  <a:pos x="308" y="76"/>
                </a:cxn>
                <a:cxn ang="0">
                  <a:pos x="333" y="102"/>
                </a:cxn>
                <a:cxn ang="0">
                  <a:pos x="353" y="133"/>
                </a:cxn>
                <a:cxn ang="0">
                  <a:pos x="365" y="166"/>
                </a:cxn>
                <a:cxn ang="0">
                  <a:pos x="369" y="204"/>
                </a:cxn>
                <a:cxn ang="0">
                  <a:pos x="365" y="241"/>
                </a:cxn>
                <a:cxn ang="0">
                  <a:pos x="353" y="276"/>
                </a:cxn>
                <a:cxn ang="0">
                  <a:pos x="333" y="306"/>
                </a:cxn>
                <a:cxn ang="0">
                  <a:pos x="308" y="331"/>
                </a:cxn>
                <a:cxn ang="0">
                  <a:pos x="278" y="351"/>
                </a:cxn>
                <a:cxn ang="0">
                  <a:pos x="243" y="363"/>
                </a:cxn>
                <a:cxn ang="0">
                  <a:pos x="206" y="367"/>
                </a:cxn>
                <a:cxn ang="0">
                  <a:pos x="168" y="363"/>
                </a:cxn>
                <a:cxn ang="0">
                  <a:pos x="134" y="351"/>
                </a:cxn>
                <a:cxn ang="0">
                  <a:pos x="104" y="331"/>
                </a:cxn>
                <a:cxn ang="0">
                  <a:pos x="78" y="306"/>
                </a:cxn>
                <a:cxn ang="0">
                  <a:pos x="59" y="276"/>
                </a:cxn>
                <a:cxn ang="0">
                  <a:pos x="47" y="241"/>
                </a:cxn>
                <a:cxn ang="0">
                  <a:pos x="42" y="204"/>
                </a:cxn>
              </a:cxnLst>
              <a:rect l="0" t="0" r="r" b="b"/>
              <a:pathLst>
                <a:path w="411" h="409">
                  <a:moveTo>
                    <a:pt x="0" y="204"/>
                  </a:moveTo>
                  <a:lnTo>
                    <a:pt x="5" y="246"/>
                  </a:lnTo>
                  <a:lnTo>
                    <a:pt x="17" y="285"/>
                  </a:lnTo>
                  <a:lnTo>
                    <a:pt x="36" y="319"/>
                  </a:lnTo>
                  <a:lnTo>
                    <a:pt x="60" y="349"/>
                  </a:lnTo>
                  <a:lnTo>
                    <a:pt x="92" y="375"/>
                  </a:lnTo>
                  <a:lnTo>
                    <a:pt x="126" y="393"/>
                  </a:lnTo>
                  <a:lnTo>
                    <a:pt x="165" y="405"/>
                  </a:lnTo>
                  <a:lnTo>
                    <a:pt x="206" y="409"/>
                  </a:lnTo>
                  <a:lnTo>
                    <a:pt x="248" y="405"/>
                  </a:lnTo>
                  <a:lnTo>
                    <a:pt x="285" y="393"/>
                  </a:lnTo>
                  <a:lnTo>
                    <a:pt x="321" y="375"/>
                  </a:lnTo>
                  <a:lnTo>
                    <a:pt x="351" y="349"/>
                  </a:lnTo>
                  <a:lnTo>
                    <a:pt x="375" y="319"/>
                  </a:lnTo>
                  <a:lnTo>
                    <a:pt x="395" y="285"/>
                  </a:lnTo>
                  <a:lnTo>
                    <a:pt x="407" y="246"/>
                  </a:lnTo>
                  <a:lnTo>
                    <a:pt x="411" y="204"/>
                  </a:lnTo>
                  <a:lnTo>
                    <a:pt x="407" y="163"/>
                  </a:lnTo>
                  <a:lnTo>
                    <a:pt x="395" y="124"/>
                  </a:lnTo>
                  <a:lnTo>
                    <a:pt x="375" y="90"/>
                  </a:lnTo>
                  <a:lnTo>
                    <a:pt x="351" y="60"/>
                  </a:lnTo>
                  <a:lnTo>
                    <a:pt x="321" y="34"/>
                  </a:lnTo>
                  <a:lnTo>
                    <a:pt x="285" y="15"/>
                  </a:lnTo>
                  <a:lnTo>
                    <a:pt x="248" y="3"/>
                  </a:lnTo>
                  <a:lnTo>
                    <a:pt x="206" y="0"/>
                  </a:lnTo>
                  <a:lnTo>
                    <a:pt x="165" y="3"/>
                  </a:lnTo>
                  <a:lnTo>
                    <a:pt x="126" y="15"/>
                  </a:lnTo>
                  <a:lnTo>
                    <a:pt x="92" y="34"/>
                  </a:lnTo>
                  <a:lnTo>
                    <a:pt x="60" y="60"/>
                  </a:lnTo>
                  <a:lnTo>
                    <a:pt x="36" y="90"/>
                  </a:lnTo>
                  <a:lnTo>
                    <a:pt x="17" y="124"/>
                  </a:lnTo>
                  <a:lnTo>
                    <a:pt x="5" y="163"/>
                  </a:lnTo>
                  <a:lnTo>
                    <a:pt x="0" y="204"/>
                  </a:lnTo>
                  <a:close/>
                  <a:moveTo>
                    <a:pt x="42" y="204"/>
                  </a:moveTo>
                  <a:lnTo>
                    <a:pt x="47" y="166"/>
                  </a:lnTo>
                  <a:lnTo>
                    <a:pt x="59" y="133"/>
                  </a:lnTo>
                  <a:lnTo>
                    <a:pt x="78" y="102"/>
                  </a:lnTo>
                  <a:lnTo>
                    <a:pt x="104" y="76"/>
                  </a:lnTo>
                  <a:lnTo>
                    <a:pt x="134" y="58"/>
                  </a:lnTo>
                  <a:lnTo>
                    <a:pt x="168" y="45"/>
                  </a:lnTo>
                  <a:lnTo>
                    <a:pt x="206" y="42"/>
                  </a:lnTo>
                  <a:lnTo>
                    <a:pt x="243" y="45"/>
                  </a:lnTo>
                  <a:lnTo>
                    <a:pt x="278" y="58"/>
                  </a:lnTo>
                  <a:lnTo>
                    <a:pt x="308" y="76"/>
                  </a:lnTo>
                  <a:lnTo>
                    <a:pt x="333" y="102"/>
                  </a:lnTo>
                  <a:lnTo>
                    <a:pt x="353" y="133"/>
                  </a:lnTo>
                  <a:lnTo>
                    <a:pt x="365" y="166"/>
                  </a:lnTo>
                  <a:lnTo>
                    <a:pt x="369" y="204"/>
                  </a:lnTo>
                  <a:lnTo>
                    <a:pt x="365" y="241"/>
                  </a:lnTo>
                  <a:lnTo>
                    <a:pt x="353" y="276"/>
                  </a:lnTo>
                  <a:lnTo>
                    <a:pt x="333" y="306"/>
                  </a:lnTo>
                  <a:lnTo>
                    <a:pt x="308" y="331"/>
                  </a:lnTo>
                  <a:lnTo>
                    <a:pt x="278" y="351"/>
                  </a:lnTo>
                  <a:lnTo>
                    <a:pt x="243" y="363"/>
                  </a:lnTo>
                  <a:lnTo>
                    <a:pt x="206" y="367"/>
                  </a:lnTo>
                  <a:lnTo>
                    <a:pt x="168" y="363"/>
                  </a:lnTo>
                  <a:lnTo>
                    <a:pt x="134" y="351"/>
                  </a:lnTo>
                  <a:lnTo>
                    <a:pt x="104" y="331"/>
                  </a:lnTo>
                  <a:lnTo>
                    <a:pt x="78" y="306"/>
                  </a:lnTo>
                  <a:lnTo>
                    <a:pt x="59" y="276"/>
                  </a:lnTo>
                  <a:lnTo>
                    <a:pt x="47" y="241"/>
                  </a:lnTo>
                  <a:lnTo>
                    <a:pt x="42" y="204"/>
                  </a:lnTo>
                  <a:close/>
                </a:path>
              </a:pathLst>
            </a:custGeom>
            <a:solidFill>
              <a:srgbClr val="FFCC00"/>
            </a:solidFill>
            <a:ln w="19050" cmpd="sng">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41" name="Freeform 78"/>
            <p:cNvSpPr>
              <a:spLocks/>
            </p:cNvSpPr>
            <p:nvPr/>
          </p:nvSpPr>
          <p:spPr bwMode="gray">
            <a:xfrm>
              <a:off x="2064" y="3269"/>
              <a:ext cx="140" cy="229"/>
            </a:xfrm>
            <a:custGeom>
              <a:avLst/>
              <a:gdLst/>
              <a:ahLst/>
              <a:cxnLst>
                <a:cxn ang="0">
                  <a:pos x="32" y="229"/>
                </a:cxn>
                <a:cxn ang="0">
                  <a:pos x="24" y="229"/>
                </a:cxn>
                <a:cxn ang="0">
                  <a:pos x="18" y="228"/>
                </a:cxn>
                <a:cxn ang="0">
                  <a:pos x="12" y="225"/>
                </a:cxn>
                <a:cxn ang="0">
                  <a:pos x="8" y="222"/>
                </a:cxn>
                <a:cxn ang="0">
                  <a:pos x="5" y="217"/>
                </a:cxn>
                <a:cxn ang="0">
                  <a:pos x="3" y="213"/>
                </a:cxn>
                <a:cxn ang="0">
                  <a:pos x="2" y="207"/>
                </a:cxn>
                <a:cxn ang="0">
                  <a:pos x="0" y="199"/>
                </a:cxn>
                <a:cxn ang="0">
                  <a:pos x="2" y="190"/>
                </a:cxn>
                <a:cxn ang="0">
                  <a:pos x="5" y="181"/>
                </a:cxn>
                <a:cxn ang="0">
                  <a:pos x="11" y="172"/>
                </a:cxn>
                <a:cxn ang="0">
                  <a:pos x="18" y="162"/>
                </a:cxn>
                <a:cxn ang="0">
                  <a:pos x="80" y="88"/>
                </a:cxn>
                <a:cxn ang="0">
                  <a:pos x="83" y="84"/>
                </a:cxn>
                <a:cxn ang="0">
                  <a:pos x="86" y="79"/>
                </a:cxn>
                <a:cxn ang="0">
                  <a:pos x="87" y="73"/>
                </a:cxn>
                <a:cxn ang="0">
                  <a:pos x="89" y="69"/>
                </a:cxn>
                <a:cxn ang="0">
                  <a:pos x="87" y="63"/>
                </a:cxn>
                <a:cxn ang="0">
                  <a:pos x="86" y="58"/>
                </a:cxn>
                <a:cxn ang="0">
                  <a:pos x="83" y="55"/>
                </a:cxn>
                <a:cxn ang="0">
                  <a:pos x="78" y="51"/>
                </a:cxn>
                <a:cxn ang="0">
                  <a:pos x="74" y="49"/>
                </a:cxn>
                <a:cxn ang="0">
                  <a:pos x="68" y="49"/>
                </a:cxn>
                <a:cxn ang="0">
                  <a:pos x="63" y="49"/>
                </a:cxn>
                <a:cxn ang="0">
                  <a:pos x="59" y="51"/>
                </a:cxn>
                <a:cxn ang="0">
                  <a:pos x="56" y="55"/>
                </a:cxn>
                <a:cxn ang="0">
                  <a:pos x="53" y="58"/>
                </a:cxn>
                <a:cxn ang="0">
                  <a:pos x="51" y="64"/>
                </a:cxn>
                <a:cxn ang="0">
                  <a:pos x="50" y="69"/>
                </a:cxn>
                <a:cxn ang="0">
                  <a:pos x="51" y="75"/>
                </a:cxn>
                <a:cxn ang="0">
                  <a:pos x="53" y="81"/>
                </a:cxn>
                <a:cxn ang="0">
                  <a:pos x="56" y="85"/>
                </a:cxn>
                <a:cxn ang="0">
                  <a:pos x="62" y="91"/>
                </a:cxn>
                <a:cxn ang="0">
                  <a:pos x="30" y="129"/>
                </a:cxn>
                <a:cxn ang="0">
                  <a:pos x="17" y="115"/>
                </a:cxn>
                <a:cxn ang="0">
                  <a:pos x="9" y="102"/>
                </a:cxn>
                <a:cxn ang="0">
                  <a:pos x="3" y="87"/>
                </a:cxn>
                <a:cxn ang="0">
                  <a:pos x="2" y="70"/>
                </a:cxn>
                <a:cxn ang="0">
                  <a:pos x="5" y="51"/>
                </a:cxn>
                <a:cxn ang="0">
                  <a:pos x="11" y="34"/>
                </a:cxn>
                <a:cxn ang="0">
                  <a:pos x="21" y="19"/>
                </a:cxn>
                <a:cxn ang="0">
                  <a:pos x="35" y="9"/>
                </a:cxn>
                <a:cxn ang="0">
                  <a:pos x="51" y="1"/>
                </a:cxn>
                <a:cxn ang="0">
                  <a:pos x="71" y="0"/>
                </a:cxn>
                <a:cxn ang="0">
                  <a:pos x="89" y="1"/>
                </a:cxn>
                <a:cxn ang="0">
                  <a:pos x="105" y="7"/>
                </a:cxn>
                <a:cxn ang="0">
                  <a:pos x="119" y="19"/>
                </a:cxn>
                <a:cxn ang="0">
                  <a:pos x="129" y="33"/>
                </a:cxn>
                <a:cxn ang="0">
                  <a:pos x="135" y="49"/>
                </a:cxn>
                <a:cxn ang="0">
                  <a:pos x="137" y="69"/>
                </a:cxn>
                <a:cxn ang="0">
                  <a:pos x="134" y="91"/>
                </a:cxn>
                <a:cxn ang="0">
                  <a:pos x="122" y="115"/>
                </a:cxn>
                <a:cxn ang="0">
                  <a:pos x="101" y="139"/>
                </a:cxn>
                <a:cxn ang="0">
                  <a:pos x="99" y="142"/>
                </a:cxn>
                <a:cxn ang="0">
                  <a:pos x="66" y="177"/>
                </a:cxn>
                <a:cxn ang="0">
                  <a:pos x="141" y="177"/>
                </a:cxn>
                <a:cxn ang="0">
                  <a:pos x="141" y="229"/>
                </a:cxn>
                <a:cxn ang="0">
                  <a:pos x="32" y="229"/>
                </a:cxn>
              </a:cxnLst>
              <a:rect l="0" t="0" r="r" b="b"/>
              <a:pathLst>
                <a:path w="141" h="229">
                  <a:moveTo>
                    <a:pt x="32" y="229"/>
                  </a:moveTo>
                  <a:lnTo>
                    <a:pt x="24" y="229"/>
                  </a:lnTo>
                  <a:lnTo>
                    <a:pt x="18" y="228"/>
                  </a:lnTo>
                  <a:lnTo>
                    <a:pt x="12" y="225"/>
                  </a:lnTo>
                  <a:lnTo>
                    <a:pt x="8" y="222"/>
                  </a:lnTo>
                  <a:lnTo>
                    <a:pt x="5" y="217"/>
                  </a:lnTo>
                  <a:lnTo>
                    <a:pt x="3" y="213"/>
                  </a:lnTo>
                  <a:lnTo>
                    <a:pt x="2" y="207"/>
                  </a:lnTo>
                  <a:lnTo>
                    <a:pt x="0" y="199"/>
                  </a:lnTo>
                  <a:lnTo>
                    <a:pt x="2" y="190"/>
                  </a:lnTo>
                  <a:lnTo>
                    <a:pt x="5" y="181"/>
                  </a:lnTo>
                  <a:lnTo>
                    <a:pt x="11" y="172"/>
                  </a:lnTo>
                  <a:lnTo>
                    <a:pt x="18" y="162"/>
                  </a:lnTo>
                  <a:lnTo>
                    <a:pt x="80" y="88"/>
                  </a:lnTo>
                  <a:lnTo>
                    <a:pt x="83" y="84"/>
                  </a:lnTo>
                  <a:lnTo>
                    <a:pt x="86" y="79"/>
                  </a:lnTo>
                  <a:lnTo>
                    <a:pt x="87" y="73"/>
                  </a:lnTo>
                  <a:lnTo>
                    <a:pt x="89" y="69"/>
                  </a:lnTo>
                  <a:lnTo>
                    <a:pt x="87" y="63"/>
                  </a:lnTo>
                  <a:lnTo>
                    <a:pt x="86" y="58"/>
                  </a:lnTo>
                  <a:lnTo>
                    <a:pt x="83" y="55"/>
                  </a:lnTo>
                  <a:lnTo>
                    <a:pt x="78" y="51"/>
                  </a:lnTo>
                  <a:lnTo>
                    <a:pt x="74" y="49"/>
                  </a:lnTo>
                  <a:lnTo>
                    <a:pt x="68" y="49"/>
                  </a:lnTo>
                  <a:lnTo>
                    <a:pt x="63" y="49"/>
                  </a:lnTo>
                  <a:lnTo>
                    <a:pt x="59" y="51"/>
                  </a:lnTo>
                  <a:lnTo>
                    <a:pt x="56" y="55"/>
                  </a:lnTo>
                  <a:lnTo>
                    <a:pt x="53" y="58"/>
                  </a:lnTo>
                  <a:lnTo>
                    <a:pt x="51" y="64"/>
                  </a:lnTo>
                  <a:lnTo>
                    <a:pt x="50" y="69"/>
                  </a:lnTo>
                  <a:lnTo>
                    <a:pt x="51" y="75"/>
                  </a:lnTo>
                  <a:lnTo>
                    <a:pt x="53" y="81"/>
                  </a:lnTo>
                  <a:lnTo>
                    <a:pt x="56" y="85"/>
                  </a:lnTo>
                  <a:lnTo>
                    <a:pt x="62" y="91"/>
                  </a:lnTo>
                  <a:lnTo>
                    <a:pt x="30" y="129"/>
                  </a:lnTo>
                  <a:lnTo>
                    <a:pt x="17" y="115"/>
                  </a:lnTo>
                  <a:lnTo>
                    <a:pt x="9" y="102"/>
                  </a:lnTo>
                  <a:lnTo>
                    <a:pt x="3" y="87"/>
                  </a:lnTo>
                  <a:lnTo>
                    <a:pt x="2" y="70"/>
                  </a:lnTo>
                  <a:lnTo>
                    <a:pt x="5" y="51"/>
                  </a:lnTo>
                  <a:lnTo>
                    <a:pt x="11" y="34"/>
                  </a:lnTo>
                  <a:lnTo>
                    <a:pt x="21" y="19"/>
                  </a:lnTo>
                  <a:lnTo>
                    <a:pt x="35" y="9"/>
                  </a:lnTo>
                  <a:lnTo>
                    <a:pt x="51" y="1"/>
                  </a:lnTo>
                  <a:lnTo>
                    <a:pt x="71" y="0"/>
                  </a:lnTo>
                  <a:lnTo>
                    <a:pt x="89" y="1"/>
                  </a:lnTo>
                  <a:lnTo>
                    <a:pt x="105" y="7"/>
                  </a:lnTo>
                  <a:lnTo>
                    <a:pt x="119" y="19"/>
                  </a:lnTo>
                  <a:lnTo>
                    <a:pt x="129" y="33"/>
                  </a:lnTo>
                  <a:lnTo>
                    <a:pt x="135" y="49"/>
                  </a:lnTo>
                  <a:lnTo>
                    <a:pt x="137" y="69"/>
                  </a:lnTo>
                  <a:lnTo>
                    <a:pt x="134" y="91"/>
                  </a:lnTo>
                  <a:lnTo>
                    <a:pt x="122" y="115"/>
                  </a:lnTo>
                  <a:lnTo>
                    <a:pt x="101" y="139"/>
                  </a:lnTo>
                  <a:lnTo>
                    <a:pt x="99" y="142"/>
                  </a:lnTo>
                  <a:lnTo>
                    <a:pt x="66" y="177"/>
                  </a:lnTo>
                  <a:lnTo>
                    <a:pt x="141" y="177"/>
                  </a:lnTo>
                  <a:lnTo>
                    <a:pt x="141" y="229"/>
                  </a:lnTo>
                  <a:lnTo>
                    <a:pt x="32" y="229"/>
                  </a:lnTo>
                  <a:close/>
                </a:path>
              </a:pathLst>
            </a:custGeom>
            <a:solidFill>
              <a:srgbClr val="FFCC00"/>
            </a:solidFill>
            <a:ln w="0">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sp>
          <p:nvSpPr>
            <p:cNvPr id="42" name="Freeform 79"/>
            <p:cNvSpPr>
              <a:spLocks/>
            </p:cNvSpPr>
            <p:nvPr/>
          </p:nvSpPr>
          <p:spPr bwMode="gray">
            <a:xfrm>
              <a:off x="1946" y="3333"/>
              <a:ext cx="101" cy="113"/>
            </a:xfrm>
            <a:custGeom>
              <a:avLst/>
              <a:gdLst/>
              <a:ahLst/>
              <a:cxnLst>
                <a:cxn ang="0">
                  <a:pos x="0" y="113"/>
                </a:cxn>
                <a:cxn ang="0">
                  <a:pos x="33" y="54"/>
                </a:cxn>
                <a:cxn ang="0">
                  <a:pos x="3" y="0"/>
                </a:cxn>
                <a:cxn ang="0">
                  <a:pos x="33" y="0"/>
                </a:cxn>
                <a:cxn ang="0">
                  <a:pos x="51" y="33"/>
                </a:cxn>
                <a:cxn ang="0">
                  <a:pos x="70" y="0"/>
                </a:cxn>
                <a:cxn ang="0">
                  <a:pos x="99" y="0"/>
                </a:cxn>
                <a:cxn ang="0">
                  <a:pos x="69" y="54"/>
                </a:cxn>
                <a:cxn ang="0">
                  <a:pos x="102" y="113"/>
                </a:cxn>
                <a:cxn ang="0">
                  <a:pos x="72" y="113"/>
                </a:cxn>
                <a:cxn ang="0">
                  <a:pos x="51" y="75"/>
                </a:cxn>
                <a:cxn ang="0">
                  <a:pos x="30" y="113"/>
                </a:cxn>
                <a:cxn ang="0">
                  <a:pos x="0" y="113"/>
                </a:cxn>
              </a:cxnLst>
              <a:rect l="0" t="0" r="r" b="b"/>
              <a:pathLst>
                <a:path w="102" h="113">
                  <a:moveTo>
                    <a:pt x="0" y="113"/>
                  </a:moveTo>
                  <a:lnTo>
                    <a:pt x="33" y="54"/>
                  </a:lnTo>
                  <a:lnTo>
                    <a:pt x="3" y="0"/>
                  </a:lnTo>
                  <a:lnTo>
                    <a:pt x="33" y="0"/>
                  </a:lnTo>
                  <a:lnTo>
                    <a:pt x="51" y="33"/>
                  </a:lnTo>
                  <a:lnTo>
                    <a:pt x="70" y="0"/>
                  </a:lnTo>
                  <a:lnTo>
                    <a:pt x="99" y="0"/>
                  </a:lnTo>
                  <a:lnTo>
                    <a:pt x="69" y="54"/>
                  </a:lnTo>
                  <a:lnTo>
                    <a:pt x="102" y="113"/>
                  </a:lnTo>
                  <a:lnTo>
                    <a:pt x="72" y="113"/>
                  </a:lnTo>
                  <a:lnTo>
                    <a:pt x="51" y="75"/>
                  </a:lnTo>
                  <a:lnTo>
                    <a:pt x="30" y="113"/>
                  </a:lnTo>
                  <a:lnTo>
                    <a:pt x="0" y="113"/>
                  </a:lnTo>
                  <a:close/>
                </a:path>
              </a:pathLst>
            </a:custGeom>
            <a:solidFill>
              <a:srgbClr val="FFCC00"/>
            </a:solidFill>
            <a:ln w="0">
              <a:solidFill>
                <a:srgbClr val="FFCC00"/>
              </a:solidFill>
              <a:prstDash val="solid"/>
              <a:round/>
              <a:headEnd/>
              <a:tailEnd/>
            </a:ln>
            <a:effectLst>
              <a:outerShdw dist="35921" dir="2700000" algn="ctr" rotWithShape="0">
                <a:srgbClr val="333333">
                  <a:alpha val="50000"/>
                </a:srgbClr>
              </a:outerShdw>
            </a:effectLst>
          </p:spPr>
          <p:txBody>
            <a:bodyPr/>
            <a:lstStyle/>
            <a:p>
              <a:pPr algn="ctr" eaLnBrk="0" hangingPunct="0"/>
              <a:endParaRPr lang="zh-CN" altLang="en-US">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linds(horizontal)">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par>
                          <p:cTn id="31" fill="hold">
                            <p:stCondLst>
                              <p:cond delay="1500"/>
                            </p:stCondLst>
                            <p:childTnLst>
                              <p:par>
                                <p:cTn id="32" presetID="3" presetClass="entr" presetSubtype="1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linds(horizontal)">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8" grpId="0" animBg="1"/>
      <p:bldP spid="19"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6392880" cy="685800"/>
          </a:xfrm>
        </p:spPr>
        <p:txBody>
          <a:bodyPr/>
          <a:lstStyle/>
          <a:p>
            <a:pPr>
              <a:defRPr/>
            </a:pPr>
            <a:r>
              <a:rPr lang="zh-CN" altLang="en-US" dirty="0" smtClean="0">
                <a:solidFill>
                  <a:schemeClr val="bg1"/>
                </a:solidFill>
                <a:latin typeface="微软雅黑" pitchFamily="34" charset="-122"/>
                <a:ea typeface="微软雅黑" pitchFamily="34" charset="-122"/>
              </a:rPr>
              <a:t>以绩效考核为核心的多元化激励机制</a:t>
            </a:r>
          </a:p>
        </p:txBody>
      </p:sp>
      <p:sp>
        <p:nvSpPr>
          <p:cNvPr id="4" name="Line 83"/>
          <p:cNvSpPr>
            <a:spLocks noChangeShapeType="1"/>
          </p:cNvSpPr>
          <p:nvPr/>
        </p:nvSpPr>
        <p:spPr bwMode="black">
          <a:xfrm>
            <a:off x="1115616"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9" name="Group 89"/>
          <p:cNvGrpSpPr>
            <a:grpSpLocks/>
          </p:cNvGrpSpPr>
          <p:nvPr/>
        </p:nvGrpSpPr>
        <p:grpSpPr bwMode="auto">
          <a:xfrm>
            <a:off x="1620812" y="5156219"/>
            <a:ext cx="5976938" cy="627062"/>
            <a:chOff x="1161" y="1572"/>
            <a:chExt cx="3206" cy="338"/>
          </a:xfrm>
        </p:grpSpPr>
        <p:sp>
          <p:nvSpPr>
            <p:cNvPr id="10" name="AutoShape 90"/>
            <p:cNvSpPr>
              <a:spLocks noChangeArrowheads="1"/>
            </p:cNvSpPr>
            <p:nvPr/>
          </p:nvSpPr>
          <p:spPr bwMode="gray">
            <a:xfrm>
              <a:off x="1161" y="1572"/>
              <a:ext cx="3206" cy="338"/>
            </a:xfrm>
            <a:prstGeom prst="roundRect">
              <a:avLst>
                <a:gd name="adj" fmla="val 16667"/>
              </a:avLst>
            </a:prstGeom>
            <a:solidFill>
              <a:schemeClr val="accent1"/>
            </a:solidFill>
            <a:ln w="12700" algn="ctr">
              <a:noFill/>
              <a:round/>
              <a:headEnd/>
              <a:tailEnd/>
            </a:ln>
          </p:spPr>
          <p:txBody>
            <a:bodyPr wrap="none" anchor="ctr"/>
            <a:lstStyle/>
            <a:p>
              <a:endParaRPr lang="zh-CN" altLang="en-US"/>
            </a:p>
          </p:txBody>
        </p:sp>
        <p:sp>
          <p:nvSpPr>
            <p:cNvPr id="11" name="AutoShape 91"/>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p:spPr>
          <p:txBody>
            <a:bodyPr wrap="none" anchor="ctr"/>
            <a:lstStyle/>
            <a:p>
              <a:endParaRPr lang="zh-CN" altLang="en-US"/>
            </a:p>
          </p:txBody>
        </p:sp>
      </p:grpSp>
      <p:grpSp>
        <p:nvGrpSpPr>
          <p:cNvPr id="12" name="Group 92"/>
          <p:cNvGrpSpPr>
            <a:grpSpLocks/>
          </p:cNvGrpSpPr>
          <p:nvPr/>
        </p:nvGrpSpPr>
        <p:grpSpPr bwMode="auto">
          <a:xfrm>
            <a:off x="1620812" y="4437081"/>
            <a:ext cx="5976938" cy="627063"/>
            <a:chOff x="1161" y="1572"/>
            <a:chExt cx="3206" cy="338"/>
          </a:xfrm>
        </p:grpSpPr>
        <p:sp>
          <p:nvSpPr>
            <p:cNvPr id="13" name="AutoShape 93"/>
            <p:cNvSpPr>
              <a:spLocks noChangeArrowheads="1"/>
            </p:cNvSpPr>
            <p:nvPr/>
          </p:nvSpPr>
          <p:spPr bwMode="gray">
            <a:xfrm>
              <a:off x="1161" y="1572"/>
              <a:ext cx="3206" cy="338"/>
            </a:xfrm>
            <a:prstGeom prst="roundRect">
              <a:avLst>
                <a:gd name="adj" fmla="val 16667"/>
              </a:avLst>
            </a:prstGeom>
            <a:solidFill>
              <a:srgbClr val="88B42B"/>
            </a:solidFill>
            <a:ln w="12700" algn="ctr">
              <a:noFill/>
              <a:round/>
              <a:headEnd/>
              <a:tailEnd/>
            </a:ln>
          </p:spPr>
          <p:txBody>
            <a:bodyPr wrap="none" anchor="ctr"/>
            <a:lstStyle/>
            <a:p>
              <a:endParaRPr lang="zh-CN" altLang="en-US"/>
            </a:p>
          </p:txBody>
        </p:sp>
        <p:sp>
          <p:nvSpPr>
            <p:cNvPr id="18" name="AutoShape 94"/>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rgbClr val="88B42B">
                    <a:alpha val="70000"/>
                  </a:srgbClr>
                </a:gs>
              </a:gsLst>
              <a:lin ang="5400000" scaled="1"/>
            </a:gradFill>
            <a:ln w="9525" algn="ctr">
              <a:noFill/>
              <a:round/>
              <a:headEnd/>
              <a:tailEnd/>
            </a:ln>
          </p:spPr>
          <p:txBody>
            <a:bodyPr wrap="none" anchor="ctr"/>
            <a:lstStyle/>
            <a:p>
              <a:endParaRPr lang="zh-CN" altLang="en-US"/>
            </a:p>
          </p:txBody>
        </p:sp>
      </p:grpSp>
      <p:grpSp>
        <p:nvGrpSpPr>
          <p:cNvPr id="19" name="Group 98"/>
          <p:cNvGrpSpPr>
            <a:grpSpLocks/>
          </p:cNvGrpSpPr>
          <p:nvPr/>
        </p:nvGrpSpPr>
        <p:grpSpPr bwMode="auto">
          <a:xfrm>
            <a:off x="1620812" y="3716356"/>
            <a:ext cx="5976938" cy="627063"/>
            <a:chOff x="1161" y="1572"/>
            <a:chExt cx="3206" cy="338"/>
          </a:xfrm>
        </p:grpSpPr>
        <p:sp>
          <p:nvSpPr>
            <p:cNvPr id="20" name="AutoShape 99"/>
            <p:cNvSpPr>
              <a:spLocks noChangeArrowheads="1"/>
            </p:cNvSpPr>
            <p:nvPr/>
          </p:nvSpPr>
          <p:spPr bwMode="gray">
            <a:xfrm>
              <a:off x="1161" y="1572"/>
              <a:ext cx="3206" cy="338"/>
            </a:xfrm>
            <a:prstGeom prst="roundRect">
              <a:avLst>
                <a:gd name="adj" fmla="val 16667"/>
              </a:avLst>
            </a:prstGeom>
            <a:solidFill>
              <a:schemeClr val="accent1"/>
            </a:solidFill>
            <a:ln w="12700" algn="ctr">
              <a:noFill/>
              <a:round/>
              <a:headEnd/>
              <a:tailEnd/>
            </a:ln>
          </p:spPr>
          <p:txBody>
            <a:bodyPr wrap="none" anchor="ctr"/>
            <a:lstStyle/>
            <a:p>
              <a:endParaRPr lang="zh-CN" altLang="en-US"/>
            </a:p>
          </p:txBody>
        </p:sp>
        <p:sp>
          <p:nvSpPr>
            <p:cNvPr id="21" name="AutoShape 100"/>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p:spPr>
          <p:txBody>
            <a:bodyPr wrap="none" anchor="ctr"/>
            <a:lstStyle/>
            <a:p>
              <a:endParaRPr lang="zh-CN" altLang="en-US"/>
            </a:p>
          </p:txBody>
        </p:sp>
      </p:grpSp>
      <p:grpSp>
        <p:nvGrpSpPr>
          <p:cNvPr id="22" name="Group 101"/>
          <p:cNvGrpSpPr>
            <a:grpSpLocks/>
          </p:cNvGrpSpPr>
          <p:nvPr/>
        </p:nvGrpSpPr>
        <p:grpSpPr bwMode="auto">
          <a:xfrm>
            <a:off x="1620812" y="2979756"/>
            <a:ext cx="5976938" cy="625475"/>
            <a:chOff x="1161" y="1572"/>
            <a:chExt cx="3206" cy="338"/>
          </a:xfrm>
        </p:grpSpPr>
        <p:sp>
          <p:nvSpPr>
            <p:cNvPr id="23" name="AutoShape 102"/>
            <p:cNvSpPr>
              <a:spLocks noChangeArrowheads="1"/>
            </p:cNvSpPr>
            <p:nvPr/>
          </p:nvSpPr>
          <p:spPr bwMode="gray">
            <a:xfrm>
              <a:off x="1161" y="1572"/>
              <a:ext cx="3206" cy="338"/>
            </a:xfrm>
            <a:prstGeom prst="roundRect">
              <a:avLst>
                <a:gd name="adj" fmla="val 16667"/>
              </a:avLst>
            </a:prstGeom>
            <a:solidFill>
              <a:srgbClr val="88B42B"/>
            </a:solidFill>
            <a:ln w="12700" algn="ctr">
              <a:noFill/>
              <a:round/>
              <a:headEnd/>
              <a:tailEnd/>
            </a:ln>
          </p:spPr>
          <p:txBody>
            <a:bodyPr wrap="none" anchor="ctr"/>
            <a:lstStyle/>
            <a:p>
              <a:endParaRPr lang="zh-CN" altLang="en-US"/>
            </a:p>
          </p:txBody>
        </p:sp>
        <p:sp>
          <p:nvSpPr>
            <p:cNvPr id="24" name="AutoShape 103"/>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rgbClr val="88B42B">
                    <a:alpha val="70000"/>
                  </a:srgbClr>
                </a:gs>
              </a:gsLst>
              <a:lin ang="5400000" scaled="1"/>
            </a:gradFill>
            <a:ln w="9525" algn="ctr">
              <a:noFill/>
              <a:round/>
              <a:headEnd/>
              <a:tailEnd/>
            </a:ln>
          </p:spPr>
          <p:txBody>
            <a:bodyPr wrap="none" anchor="ctr"/>
            <a:lstStyle/>
            <a:p>
              <a:endParaRPr lang="zh-CN" altLang="en-US"/>
            </a:p>
          </p:txBody>
        </p:sp>
      </p:grpSp>
      <p:sp>
        <p:nvSpPr>
          <p:cNvPr id="25" name="AutoShape 104"/>
          <p:cNvSpPr>
            <a:spLocks noChangeArrowheads="1"/>
          </p:cNvSpPr>
          <p:nvPr/>
        </p:nvSpPr>
        <p:spPr bwMode="auto">
          <a:xfrm>
            <a:off x="928662" y="2200294"/>
            <a:ext cx="7239000" cy="3943350"/>
          </a:xfrm>
          <a:prstGeom prst="roundRect">
            <a:avLst>
              <a:gd name="adj" fmla="val 7315"/>
            </a:avLst>
          </a:prstGeom>
          <a:noFill/>
          <a:ln w="28575" cap="rnd">
            <a:solidFill>
              <a:srgbClr val="1C1C1C"/>
            </a:solidFill>
            <a:prstDash val="sysDot"/>
            <a:round/>
            <a:headEnd/>
            <a:tailEnd/>
          </a:ln>
        </p:spPr>
        <p:txBody>
          <a:bodyPr wrap="none" anchor="ctr"/>
          <a:lstStyle/>
          <a:p>
            <a:endParaRPr lang="zh-CN" altLang="en-US"/>
          </a:p>
        </p:txBody>
      </p:sp>
      <p:sp>
        <p:nvSpPr>
          <p:cNvPr id="26" name="AutoShape 109"/>
          <p:cNvSpPr>
            <a:spLocks noChangeArrowheads="1"/>
          </p:cNvSpPr>
          <p:nvPr/>
        </p:nvSpPr>
        <p:spPr bwMode="auto">
          <a:xfrm>
            <a:off x="1928787" y="1692294"/>
            <a:ext cx="5314950" cy="995362"/>
          </a:xfrm>
          <a:prstGeom prst="roundRect">
            <a:avLst>
              <a:gd name="adj" fmla="val 42181"/>
            </a:avLst>
          </a:prstGeom>
          <a:solidFill>
            <a:srgbClr val="FFFFFF"/>
          </a:solidFill>
          <a:ln w="19050" cap="rnd">
            <a:solidFill>
              <a:srgbClr val="1C1C1C"/>
            </a:solidFill>
            <a:prstDash val="sysDot"/>
            <a:round/>
            <a:headEnd/>
            <a:tailEnd/>
          </a:ln>
        </p:spPr>
        <p:txBody>
          <a:bodyPr wrap="none" anchor="ctr"/>
          <a:lstStyle/>
          <a:p>
            <a:pPr algn="ctr"/>
            <a:r>
              <a:rPr lang="zh-CN" altLang="en-US" sz="2400" b="1">
                <a:latin typeface="微软雅黑" pitchFamily="34" charset="-122"/>
                <a:ea typeface="微软雅黑" pitchFamily="34" charset="-122"/>
              </a:rPr>
              <a:t>以</a:t>
            </a:r>
            <a:r>
              <a:rPr lang="zh-CN" altLang="en-US" sz="2400" b="1">
                <a:solidFill>
                  <a:srgbClr val="7030A0"/>
                </a:solidFill>
                <a:latin typeface="微软雅黑" pitchFamily="34" charset="-122"/>
                <a:ea typeface="微软雅黑" pitchFamily="34" charset="-122"/>
              </a:rPr>
              <a:t>目标管理</a:t>
            </a:r>
            <a:r>
              <a:rPr lang="zh-CN" altLang="en-US" sz="2400" b="1">
                <a:latin typeface="微软雅黑" pitchFamily="34" charset="-122"/>
                <a:ea typeface="微软雅黑" pitchFamily="34" charset="-122"/>
              </a:rPr>
              <a:t>和</a:t>
            </a:r>
            <a:r>
              <a:rPr lang="zh-CN" altLang="en-US" sz="2400" b="1">
                <a:solidFill>
                  <a:srgbClr val="7030A0"/>
                </a:solidFill>
                <a:latin typeface="微软雅黑" pitchFamily="34" charset="-122"/>
                <a:ea typeface="微软雅黑" pitchFamily="34" charset="-122"/>
              </a:rPr>
              <a:t>绩效考核</a:t>
            </a:r>
            <a:r>
              <a:rPr lang="zh-CN" altLang="en-US" sz="2400" b="1">
                <a:latin typeface="微软雅黑" pitchFamily="34" charset="-122"/>
                <a:ea typeface="微软雅黑" pitchFamily="34" charset="-122"/>
              </a:rPr>
              <a:t>为核心</a:t>
            </a:r>
            <a:endParaRPr lang="en-US" altLang="zh-CN" sz="2400" b="1">
              <a:latin typeface="微软雅黑" pitchFamily="34" charset="-122"/>
              <a:ea typeface="微软雅黑" pitchFamily="34" charset="-122"/>
            </a:endParaRPr>
          </a:p>
          <a:p>
            <a:pPr algn="ctr"/>
            <a:r>
              <a:rPr lang="zh-CN" altLang="en-US" sz="2400" b="1">
                <a:latin typeface="微软雅黑" pitchFamily="34" charset="-122"/>
                <a:ea typeface="微软雅黑" pitchFamily="34" charset="-122"/>
              </a:rPr>
              <a:t>的薪酬和绩效考核体系</a:t>
            </a:r>
            <a:endParaRPr lang="en-US" altLang="zh-CN" sz="2400" b="1">
              <a:latin typeface="微软雅黑" pitchFamily="34" charset="-122"/>
              <a:ea typeface="微软雅黑" pitchFamily="34" charset="-122"/>
            </a:endParaRPr>
          </a:p>
        </p:txBody>
      </p:sp>
      <p:sp>
        <p:nvSpPr>
          <p:cNvPr id="27" name="AutoShape 110"/>
          <p:cNvSpPr>
            <a:spLocks noChangeArrowheads="1"/>
          </p:cNvSpPr>
          <p:nvPr/>
        </p:nvSpPr>
        <p:spPr bwMode="gray">
          <a:xfrm>
            <a:off x="1620812" y="3119456"/>
            <a:ext cx="5970588" cy="4318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r>
              <a:rPr lang="zh-CN" altLang="en-US" sz="2000" b="1">
                <a:latin typeface="微软雅黑" pitchFamily="34" charset="-122"/>
                <a:ea typeface="微软雅黑" pitchFamily="34" charset="-122"/>
              </a:rPr>
              <a:t> 确立行业内最具竞争力的薪酬水平</a:t>
            </a:r>
            <a:endParaRPr lang="en-US" altLang="zh-CN" sz="2000" b="1">
              <a:latin typeface="微软雅黑" pitchFamily="34" charset="-122"/>
              <a:ea typeface="微软雅黑" pitchFamily="34" charset="-122"/>
            </a:endParaRPr>
          </a:p>
        </p:txBody>
      </p:sp>
      <p:sp>
        <p:nvSpPr>
          <p:cNvPr id="28" name="AutoShape 110"/>
          <p:cNvSpPr>
            <a:spLocks noChangeArrowheads="1"/>
          </p:cNvSpPr>
          <p:nvPr/>
        </p:nvSpPr>
        <p:spPr bwMode="gray">
          <a:xfrm>
            <a:off x="1649387" y="4559319"/>
            <a:ext cx="5969000" cy="4318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r>
              <a:rPr lang="zh-CN" altLang="en-US" sz="2000" b="1" dirty="0">
                <a:latin typeface="微软雅黑" pitchFamily="34" charset="-122"/>
                <a:ea typeface="微软雅黑" pitchFamily="34" charset="-122"/>
              </a:rPr>
              <a:t> 薪酬分配向</a:t>
            </a:r>
            <a:r>
              <a:rPr lang="zh-CN" altLang="en-US" sz="2000" b="1" dirty="0" smtClean="0">
                <a:solidFill>
                  <a:srgbClr val="7030A0"/>
                </a:solidFill>
                <a:latin typeface="微软雅黑" pitchFamily="34" charset="-122"/>
                <a:ea typeface="微软雅黑" pitchFamily="34" charset="-122"/>
              </a:rPr>
              <a:t>海外一线</a:t>
            </a:r>
            <a:r>
              <a:rPr lang="zh-CN" altLang="en-US" sz="2000" b="1" dirty="0" smtClean="0">
                <a:latin typeface="微软雅黑" pitchFamily="34" charset="-122"/>
                <a:ea typeface="微软雅黑" pitchFamily="34" charset="-122"/>
              </a:rPr>
              <a:t>倾斜</a:t>
            </a:r>
            <a:r>
              <a:rPr lang="zh-CN" altLang="en-US" sz="2000" b="1" dirty="0">
                <a:latin typeface="微软雅黑" pitchFamily="34" charset="-122"/>
                <a:ea typeface="微软雅黑" pitchFamily="34" charset="-122"/>
              </a:rPr>
              <a:t>，鼓励</a:t>
            </a:r>
            <a:r>
              <a:rPr lang="zh-CN" altLang="en-US" sz="2000" b="1" dirty="0">
                <a:solidFill>
                  <a:srgbClr val="7030A0"/>
                </a:solidFill>
                <a:latin typeface="微软雅黑" pitchFamily="34" charset="-122"/>
                <a:ea typeface="微软雅黑" pitchFamily="34" charset="-122"/>
              </a:rPr>
              <a:t>“走出去”</a:t>
            </a:r>
            <a:endParaRPr lang="en-US" altLang="zh-CN" sz="2000" b="1" dirty="0">
              <a:solidFill>
                <a:srgbClr val="7030A0"/>
              </a:solidFill>
              <a:latin typeface="微软雅黑" pitchFamily="34" charset="-122"/>
              <a:ea typeface="微软雅黑" pitchFamily="34" charset="-122"/>
            </a:endParaRPr>
          </a:p>
        </p:txBody>
      </p:sp>
      <p:sp>
        <p:nvSpPr>
          <p:cNvPr id="29" name="AutoShape 110"/>
          <p:cNvSpPr>
            <a:spLocks noChangeArrowheads="1"/>
          </p:cNvSpPr>
          <p:nvPr/>
        </p:nvSpPr>
        <p:spPr bwMode="gray">
          <a:xfrm>
            <a:off x="1649387" y="3840181"/>
            <a:ext cx="5969000" cy="431800"/>
          </a:xfrm>
          <a:prstGeom prst="roundRect">
            <a:avLst>
              <a:gd name="adj" fmla="val 50000"/>
            </a:avLst>
          </a:prstGeom>
          <a:noFill/>
          <a:ln w="28575" cap="rnd">
            <a:noFill/>
            <a:prstDash val="sysDot"/>
            <a:round/>
            <a:headEnd/>
            <a:tailEnd/>
          </a:ln>
        </p:spPr>
        <p:txBody>
          <a:bodyPr wrap="none" anchor="ctr"/>
          <a:lstStyle/>
          <a:p>
            <a:pPr algn="ctr" eaLnBrk="0" hangingPunct="0">
              <a:buFont typeface="Wingdings" pitchFamily="2" charset="2"/>
              <a:buNone/>
            </a:pPr>
            <a:r>
              <a:rPr lang="zh-CN" altLang="en-US" b="1">
                <a:latin typeface="微软雅黑" pitchFamily="34" charset="-122"/>
                <a:ea typeface="微软雅黑" pitchFamily="34" charset="-122"/>
              </a:rPr>
              <a:t> 合理拉开收入差距，打造多通道、多序列工资调整体系</a:t>
            </a:r>
            <a:endParaRPr lang="en-US" altLang="zh-CN" b="1">
              <a:latin typeface="微软雅黑" pitchFamily="34" charset="-122"/>
              <a:ea typeface="微软雅黑" pitchFamily="34" charset="-122"/>
            </a:endParaRPr>
          </a:p>
        </p:txBody>
      </p:sp>
      <p:sp>
        <p:nvSpPr>
          <p:cNvPr id="30" name="AutoShape 110"/>
          <p:cNvSpPr>
            <a:spLocks noChangeArrowheads="1"/>
          </p:cNvSpPr>
          <p:nvPr/>
        </p:nvSpPr>
        <p:spPr bwMode="gray">
          <a:xfrm>
            <a:off x="1262037" y="5280044"/>
            <a:ext cx="6608763" cy="4318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r>
              <a:rPr lang="zh-CN" altLang="en-US" sz="2000" b="1">
                <a:latin typeface="微软雅黑" pitchFamily="34" charset="-122"/>
                <a:ea typeface="微软雅黑" pitchFamily="34" charset="-122"/>
              </a:rPr>
              <a:t>以岗定酬、严格考核、奖惩兑现</a:t>
            </a:r>
            <a:endParaRPr lang="en-US" altLang="zh-CN" sz="2000" b="1">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linds(horizontal)">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5" grpId="0" animBg="1"/>
      <p:bldP spid="26" grpId="0" animBg="1"/>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行业内最具竞争力的薪酬体系</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27" name="任意多边形 26"/>
          <p:cNvSpPr/>
          <p:nvPr/>
        </p:nvSpPr>
        <p:spPr>
          <a:xfrm>
            <a:off x="434484"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chemeClr val="accent1">
              <a:lumMod val="60000"/>
              <a:lumOff val="40000"/>
            </a:scheme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ct val="0"/>
              </a:spcBef>
              <a:spcAft>
                <a:spcPct val="35000"/>
              </a:spcAft>
              <a:buClrTx/>
              <a:buSzTx/>
              <a:buFontTx/>
              <a:buNone/>
              <a:tabLst/>
              <a:defRPr/>
            </a:pPr>
            <a:r>
              <a:rPr kumimoji="0" lang="zh-CN" altLang="en-US"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基本工资</a:t>
            </a:r>
            <a:endPar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8" name="任意多边形 27"/>
          <p:cNvSpPr/>
          <p:nvPr/>
        </p:nvSpPr>
        <p:spPr>
          <a:xfrm>
            <a:off x="1896751"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chemeClr val="accent5">
              <a:lumMod val="75000"/>
            </a:scheme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ct val="0"/>
              </a:spcBef>
              <a:spcAft>
                <a:spcPct val="35000"/>
              </a:spcAft>
              <a:buClrTx/>
              <a:buSzTx/>
              <a:buFontTx/>
              <a:buNone/>
              <a:tabLst/>
              <a:defRPr/>
            </a:pPr>
            <a:r>
              <a:rPr kumimoji="0" lang="zh-CN" altLang="en-US"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辅助工资</a:t>
            </a:r>
            <a:endPar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9" name="任意多边形 28"/>
          <p:cNvSpPr/>
          <p:nvPr/>
        </p:nvSpPr>
        <p:spPr>
          <a:xfrm>
            <a:off x="3315374"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rgbClr val="4F81BD">
              <a:hueOff val="0"/>
              <a:satOff val="0"/>
              <a:lumOff val="0"/>
              <a:alphaOff val="0"/>
            </a:srgb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ts val="0"/>
              </a:spcBef>
              <a:spcAft>
                <a:spcPct val="35000"/>
              </a:spcAft>
              <a:buClrTx/>
              <a:buSzTx/>
              <a:buFontTx/>
              <a:buNone/>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mn-cs"/>
              </a:rPr>
              <a:t>绩效工资</a:t>
            </a:r>
          </a:p>
        </p:txBody>
      </p:sp>
      <p:sp>
        <p:nvSpPr>
          <p:cNvPr id="30" name="任意多边形 29"/>
          <p:cNvSpPr/>
          <p:nvPr/>
        </p:nvSpPr>
        <p:spPr>
          <a:xfrm>
            <a:off x="4830632"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rgbClr val="4F81BD">
              <a:hueOff val="0"/>
              <a:satOff val="0"/>
              <a:lumOff val="0"/>
              <a:alphaOff val="0"/>
            </a:srgb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ts val="0"/>
              </a:spcBef>
              <a:spcAft>
                <a:spcPct val="35000"/>
              </a:spcAft>
              <a:buClrTx/>
              <a:buSzTx/>
              <a:buFontTx/>
              <a:buNone/>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mn-cs"/>
              </a:rPr>
              <a:t>津贴补贴</a:t>
            </a:r>
          </a:p>
        </p:txBody>
      </p:sp>
      <p:sp>
        <p:nvSpPr>
          <p:cNvPr id="31" name="任意多边形 30"/>
          <p:cNvSpPr/>
          <p:nvPr/>
        </p:nvSpPr>
        <p:spPr>
          <a:xfrm>
            <a:off x="6267132"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rgbClr val="4F81BD">
              <a:lumMod val="75000"/>
            </a:srgb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ts val="0"/>
              </a:spcBef>
              <a:spcAft>
                <a:spcPct val="35000"/>
              </a:spcAft>
              <a:buClrTx/>
              <a:buSzTx/>
              <a:buFontTx/>
              <a:buNone/>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mn-cs"/>
              </a:rPr>
              <a:t>专项奖金</a:t>
            </a:r>
          </a:p>
        </p:txBody>
      </p:sp>
      <p:sp>
        <p:nvSpPr>
          <p:cNvPr id="32" name="任意多边形 31"/>
          <p:cNvSpPr/>
          <p:nvPr/>
        </p:nvSpPr>
        <p:spPr>
          <a:xfrm>
            <a:off x="7849028" y="1643050"/>
            <a:ext cx="897018" cy="924987"/>
          </a:xfrm>
          <a:custGeom>
            <a:avLst/>
            <a:gdLst>
              <a:gd name="connsiteX0" fmla="*/ 0 w 769853"/>
              <a:gd name="connsiteY0" fmla="*/ 128311 h 769853"/>
              <a:gd name="connsiteX1" fmla="*/ 37582 w 769853"/>
              <a:gd name="connsiteY1" fmla="*/ 37581 h 769853"/>
              <a:gd name="connsiteX2" fmla="*/ 128312 w 769853"/>
              <a:gd name="connsiteY2" fmla="*/ 0 h 769853"/>
              <a:gd name="connsiteX3" fmla="*/ 641542 w 769853"/>
              <a:gd name="connsiteY3" fmla="*/ 0 h 769853"/>
              <a:gd name="connsiteX4" fmla="*/ 732272 w 769853"/>
              <a:gd name="connsiteY4" fmla="*/ 37582 h 769853"/>
              <a:gd name="connsiteX5" fmla="*/ 769853 w 769853"/>
              <a:gd name="connsiteY5" fmla="*/ 128312 h 769853"/>
              <a:gd name="connsiteX6" fmla="*/ 769853 w 769853"/>
              <a:gd name="connsiteY6" fmla="*/ 641542 h 769853"/>
              <a:gd name="connsiteX7" fmla="*/ 732272 w 769853"/>
              <a:gd name="connsiteY7" fmla="*/ 732272 h 769853"/>
              <a:gd name="connsiteX8" fmla="*/ 641542 w 769853"/>
              <a:gd name="connsiteY8" fmla="*/ 769853 h 769853"/>
              <a:gd name="connsiteX9" fmla="*/ 128311 w 769853"/>
              <a:gd name="connsiteY9" fmla="*/ 769853 h 769853"/>
              <a:gd name="connsiteX10" fmla="*/ 37581 w 769853"/>
              <a:gd name="connsiteY10" fmla="*/ 732271 h 769853"/>
              <a:gd name="connsiteX11" fmla="*/ 0 w 769853"/>
              <a:gd name="connsiteY11" fmla="*/ 641541 h 769853"/>
              <a:gd name="connsiteX12" fmla="*/ 0 w 769853"/>
              <a:gd name="connsiteY12" fmla="*/ 128311 h 7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853" h="769853">
                <a:moveTo>
                  <a:pt x="0" y="128311"/>
                </a:moveTo>
                <a:cubicBezTo>
                  <a:pt x="0" y="94281"/>
                  <a:pt x="13519" y="61644"/>
                  <a:pt x="37582" y="37581"/>
                </a:cubicBezTo>
                <a:cubicBezTo>
                  <a:pt x="61645" y="13518"/>
                  <a:pt x="94281" y="0"/>
                  <a:pt x="128312" y="0"/>
                </a:cubicBezTo>
                <a:lnTo>
                  <a:pt x="641542" y="0"/>
                </a:lnTo>
                <a:cubicBezTo>
                  <a:pt x="675572" y="0"/>
                  <a:pt x="708209" y="13519"/>
                  <a:pt x="732272" y="37582"/>
                </a:cubicBezTo>
                <a:cubicBezTo>
                  <a:pt x="756335" y="61645"/>
                  <a:pt x="769853" y="94281"/>
                  <a:pt x="769853" y="128312"/>
                </a:cubicBezTo>
                <a:lnTo>
                  <a:pt x="769853" y="641542"/>
                </a:lnTo>
                <a:cubicBezTo>
                  <a:pt x="769853" y="675572"/>
                  <a:pt x="756335" y="708209"/>
                  <a:pt x="732272" y="732272"/>
                </a:cubicBezTo>
                <a:cubicBezTo>
                  <a:pt x="708209" y="756335"/>
                  <a:pt x="675573" y="769853"/>
                  <a:pt x="641542" y="769853"/>
                </a:cubicBezTo>
                <a:lnTo>
                  <a:pt x="128311" y="769853"/>
                </a:lnTo>
                <a:cubicBezTo>
                  <a:pt x="94281" y="769853"/>
                  <a:pt x="61644" y="756335"/>
                  <a:pt x="37581" y="732271"/>
                </a:cubicBezTo>
                <a:cubicBezTo>
                  <a:pt x="13518" y="708208"/>
                  <a:pt x="0" y="675572"/>
                  <a:pt x="0" y="641541"/>
                </a:cubicBezTo>
                <a:lnTo>
                  <a:pt x="0" y="128311"/>
                </a:lnTo>
                <a:close/>
              </a:path>
            </a:pathLst>
          </a:custGeom>
          <a:solidFill>
            <a:srgbClr val="4F81BD">
              <a:lumMod val="75000"/>
            </a:srgbClr>
          </a:solidFill>
          <a:ln w="25400" cap="flat" cmpd="sng" algn="ctr">
            <a:noFill/>
            <a:prstDash val="solid"/>
          </a:ln>
          <a:effectLst>
            <a:outerShdw blurRad="50800" dist="38100" dir="2700000" algn="tl" rotWithShape="0">
              <a:prstClr val="black">
                <a:alpha val="40000"/>
              </a:prstClr>
            </a:outerShdw>
          </a:effectLst>
        </p:spPr>
        <p:txBody>
          <a:bodyPr spcFirstLastPara="0" vert="horz" wrap="square" lIns="64251" tIns="64251" rIns="64251" bIns="64251" numCol="1" spcCol="1270" anchor="ctr" anchorCtr="0">
            <a:noAutofit/>
          </a:bodyPr>
          <a:lstStyle/>
          <a:p>
            <a:pPr marL="0" marR="0" lvl="0" indent="0" algn="ctr" defTabSz="933450" eaLnBrk="1" fontAlgn="auto" latinLnBrk="0" hangingPunct="1">
              <a:spcBef>
                <a:spcPts val="0"/>
              </a:spcBef>
              <a:spcAft>
                <a:spcPct val="35000"/>
              </a:spcAft>
              <a:buClrTx/>
              <a:buSzTx/>
              <a:buFontTx/>
              <a:buNone/>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mn-cs"/>
              </a:rPr>
              <a:t>福利保障</a:t>
            </a:r>
          </a:p>
        </p:txBody>
      </p:sp>
      <p:sp>
        <p:nvSpPr>
          <p:cNvPr id="33" name="圆角矩形 32"/>
          <p:cNvSpPr/>
          <p:nvPr/>
        </p:nvSpPr>
        <p:spPr>
          <a:xfrm>
            <a:off x="1643042" y="2924944"/>
            <a:ext cx="1329204" cy="3168352"/>
          </a:xfrm>
          <a:prstGeom prst="roundRect">
            <a:avLst/>
          </a:prstGeom>
          <a:solidFill>
            <a:schemeClr val="accent1">
              <a:lumMod val="60000"/>
              <a:lumOff val="40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专业技术职务工资</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4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年功工资</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400" b="1" kern="0" dirty="0" smtClean="0">
              <a:solidFill>
                <a:srgbClr val="7030A0"/>
              </a:solidFill>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7030A0"/>
                </a:solidFill>
                <a:latin typeface="微软雅黑" pitchFamily="34" charset="-122"/>
                <a:ea typeface="微软雅黑" pitchFamily="34" charset="-122"/>
                <a:cs typeface="+mn-cs"/>
              </a:rPr>
              <a:t>学历工资</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4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职业资格补助工资</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34" name="圆角矩形 33"/>
          <p:cNvSpPr/>
          <p:nvPr/>
        </p:nvSpPr>
        <p:spPr>
          <a:xfrm>
            <a:off x="3092318" y="2942614"/>
            <a:ext cx="1336806" cy="3164932"/>
          </a:xfrm>
          <a:prstGeom prst="roundRect">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绩效工资</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项目奖金</a:t>
            </a:r>
            <a:endParaRPr kumimoji="0" lang="zh-CN" altLang="en-US"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35" name="圆角矩形 34"/>
          <p:cNvSpPr/>
          <p:nvPr/>
        </p:nvSpPr>
        <p:spPr>
          <a:xfrm>
            <a:off x="4560600" y="2942614"/>
            <a:ext cx="1440160" cy="3164932"/>
          </a:xfrm>
          <a:prstGeom prst="roundRect">
            <a:avLst/>
          </a:prstGeom>
          <a:solidFill>
            <a:schemeClr val="accent3">
              <a:lumMod val="90000"/>
            </a:schemeClr>
          </a:solidFill>
          <a:ln w="25400" cap="flat" cmpd="sng" algn="ctr">
            <a:no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境外地区津贴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境外职务津贴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境外节日补贴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配偶补贴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施工补贴</a:t>
            </a:r>
            <a:endParaRPr kumimoji="0" lang="zh-CN" altLang="en-US" sz="16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36" name="圆角矩形 35"/>
          <p:cNvSpPr/>
          <p:nvPr/>
        </p:nvSpPr>
        <p:spPr>
          <a:xfrm>
            <a:off x="7560996" y="2942614"/>
            <a:ext cx="1440160" cy="3164932"/>
          </a:xfrm>
          <a:prstGeom prst="roundRect">
            <a:avLst/>
          </a:prstGeom>
          <a:solidFill>
            <a:schemeClr val="accent1">
              <a:lumMod val="40000"/>
              <a:lumOff val="60000"/>
            </a:schemeClr>
          </a:solidFill>
          <a:ln w="25400" cap="flat" cmpd="sng" algn="ctr">
            <a:no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社会保险</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补充医疗保险</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住房公积金</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无房补贴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住房补贴</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企业年金</a:t>
            </a:r>
            <a:endParaRPr kumimoji="0" lang="en-US" altLang="zh-CN"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人身意外伤害保险</a:t>
            </a:r>
            <a:endParaRPr kumimoji="0" lang="zh-CN" altLang="en-US" sz="16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37" name="下箭头 36"/>
          <p:cNvSpPr/>
          <p:nvPr/>
        </p:nvSpPr>
        <p:spPr>
          <a:xfrm>
            <a:off x="2205996" y="265686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8" name="下箭头 37"/>
          <p:cNvSpPr/>
          <p:nvPr/>
        </p:nvSpPr>
        <p:spPr>
          <a:xfrm>
            <a:off x="3611386" y="265686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9" name="下箭头 38"/>
          <p:cNvSpPr/>
          <p:nvPr/>
        </p:nvSpPr>
        <p:spPr>
          <a:xfrm>
            <a:off x="5118664" y="265686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下箭头 39"/>
          <p:cNvSpPr/>
          <p:nvPr/>
        </p:nvSpPr>
        <p:spPr>
          <a:xfrm>
            <a:off x="8137060" y="265686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9" name="圆角矩形 18"/>
          <p:cNvSpPr/>
          <p:nvPr/>
        </p:nvSpPr>
        <p:spPr>
          <a:xfrm>
            <a:off x="142844" y="2928934"/>
            <a:ext cx="1357322" cy="3164932"/>
          </a:xfrm>
          <a:prstGeom prst="roundRect">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多序列</a:t>
            </a:r>
            <a:endParaRPr kumimoji="0" lang="en-US" altLang="zh-CN"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endParaRPr kumimoji="0" lang="en-US" altLang="zh-CN" sz="9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endParaRPr lang="en-US" altLang="zh-CN" sz="900" b="1" kern="0" dirty="0" smtClean="0">
              <a:solidFill>
                <a:srgbClr val="7030A0"/>
              </a:solidFill>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endParaRPr kumimoji="0" lang="en-US" altLang="zh-CN" sz="9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r>
              <a:rPr lang="zh-CN" altLang="en-US" sz="2000" b="1" kern="0" dirty="0" smtClean="0">
                <a:solidFill>
                  <a:srgbClr val="7030A0"/>
                </a:solidFill>
                <a:latin typeface="微软雅黑" pitchFamily="34" charset="-122"/>
                <a:ea typeface="微软雅黑" pitchFamily="34" charset="-122"/>
                <a:cs typeface="+mn-cs"/>
              </a:rPr>
              <a:t>梯级</a:t>
            </a:r>
            <a:endParaRPr lang="en-US" altLang="zh-CN" sz="2000" b="1" kern="0" dirty="0" smtClean="0">
              <a:solidFill>
                <a:srgbClr val="7030A0"/>
              </a:solidFill>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r>
              <a:rPr lang="zh-CN" altLang="en-US" sz="2000" b="1" kern="0" dirty="0" smtClean="0">
                <a:solidFill>
                  <a:srgbClr val="7030A0"/>
                </a:solidFill>
                <a:latin typeface="微软雅黑" pitchFamily="34" charset="-122"/>
                <a:ea typeface="微软雅黑" pitchFamily="34" charset="-122"/>
                <a:cs typeface="+mn-cs"/>
              </a:rPr>
              <a:t>发展</a:t>
            </a:r>
            <a:endParaRPr kumimoji="0" lang="zh-CN" altLang="en-US" sz="20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0" name="下箭头 19"/>
          <p:cNvSpPr/>
          <p:nvPr/>
        </p:nvSpPr>
        <p:spPr>
          <a:xfrm>
            <a:off x="700908" y="264318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1" name="圆角矩形 20"/>
          <p:cNvSpPr/>
          <p:nvPr/>
        </p:nvSpPr>
        <p:spPr>
          <a:xfrm>
            <a:off x="6072198" y="2928934"/>
            <a:ext cx="1357322" cy="3164932"/>
          </a:xfrm>
          <a:prstGeom prst="roundRect">
            <a:avLst/>
          </a:prstGeom>
          <a:solidFill>
            <a:schemeClr val="accent6">
              <a:lumMod val="40000"/>
              <a:lumOff val="60000"/>
            </a:schemeClr>
          </a:solidFill>
          <a:ln w="25400" cap="flat" cmpd="sng" algn="ctr">
            <a:no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突出</a:t>
            </a:r>
            <a:endParaRPr kumimoji="0" lang="en-US" altLang="zh-CN"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rPr>
              <a:t>贡献奖</a:t>
            </a:r>
            <a:endParaRPr kumimoji="0" lang="en-US" altLang="zh-CN"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endParaRPr lang="en-US" altLang="zh-CN" sz="2000" b="1" kern="0" dirty="0" smtClean="0">
              <a:solidFill>
                <a:srgbClr val="7030A0"/>
              </a:solidFill>
              <a:latin typeface="微软雅黑" pitchFamily="34" charset="-122"/>
              <a:ea typeface="微软雅黑" pitchFamily="34" charset="-122"/>
              <a:cs typeface="+mn-cs"/>
            </a:endParaRPr>
          </a:p>
          <a:p>
            <a:pPr marL="0" marR="0" lvl="0" indent="0" algn="ctr" defTabSz="914400" eaLnBrk="1" fontAlgn="auto" latinLnBrk="0" hangingPunct="1">
              <a:spcBef>
                <a:spcPts val="0"/>
              </a:spcBef>
              <a:spcAft>
                <a:spcPts val="0"/>
              </a:spcAft>
              <a:buClrTx/>
              <a:buSzTx/>
              <a:buFontTx/>
              <a:buNone/>
              <a:tabLst/>
              <a:defRPr/>
            </a:pPr>
            <a:r>
              <a:rPr lang="zh-CN" altLang="en-US" sz="2000" b="1" kern="0" dirty="0" smtClean="0">
                <a:solidFill>
                  <a:srgbClr val="7030A0"/>
                </a:solidFill>
                <a:latin typeface="微软雅黑" pitchFamily="34" charset="-122"/>
                <a:ea typeface="微软雅黑" pitchFamily="34" charset="-122"/>
                <a:cs typeface="+mn-cs"/>
              </a:rPr>
              <a:t>奉献奖</a:t>
            </a:r>
            <a:endParaRPr kumimoji="0" lang="zh-CN" altLang="en-US" sz="2000" b="1" i="0" u="none" strike="noStrike" kern="0" cap="none" spc="0" normalizeH="0" baseline="0" noProof="0" dirty="0">
              <a:ln>
                <a:noFill/>
              </a:ln>
              <a:solidFill>
                <a:srgbClr val="7030A0"/>
              </a:solidFill>
              <a:effectLst/>
              <a:uLnTx/>
              <a:uFillTx/>
              <a:latin typeface="微软雅黑" pitchFamily="34" charset="-122"/>
              <a:ea typeface="微软雅黑" pitchFamily="34" charset="-122"/>
              <a:cs typeface="+mn-cs"/>
            </a:endParaRPr>
          </a:p>
        </p:txBody>
      </p:sp>
      <p:sp>
        <p:nvSpPr>
          <p:cNvPr id="22" name="下箭头 21"/>
          <p:cNvSpPr/>
          <p:nvPr/>
        </p:nvSpPr>
        <p:spPr>
          <a:xfrm>
            <a:off x="6630262" y="2643182"/>
            <a:ext cx="288032" cy="432048"/>
          </a:xfrm>
          <a:prstGeom prst="downArrow">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linds(horizontal)">
                                      <p:cBhvr>
                                        <p:cTn id="47" dur="500"/>
                                        <p:tgtEl>
                                          <p:spTgt spid="3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linds(horizontal)">
                                      <p:cBhvr>
                                        <p:cTn id="67" dur="500"/>
                                        <p:tgtEl>
                                          <p:spTgt spid="4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blinds(horizontal)">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19"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259632" y="332656"/>
            <a:ext cx="5607062" cy="685800"/>
          </a:xfrm>
        </p:spPr>
        <p:txBody>
          <a:bodyPr/>
          <a:lstStyle/>
          <a:p>
            <a:pPr>
              <a:defRPr/>
            </a:pPr>
            <a:r>
              <a:rPr lang="zh-CN" altLang="en-US" dirty="0" smtClean="0">
                <a:solidFill>
                  <a:schemeClr val="bg1"/>
                </a:solidFill>
                <a:latin typeface="微软雅黑" pitchFamily="34" charset="-122"/>
                <a:ea typeface="微软雅黑" pitchFamily="34" charset="-122"/>
              </a:rPr>
              <a:t>以心为本、全面关爱</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9" name="Text Box 47"/>
          <p:cNvSpPr txBox="1">
            <a:spLocks noChangeArrowheads="1"/>
          </p:cNvSpPr>
          <p:nvPr/>
        </p:nvSpPr>
        <p:spPr bwMode="black">
          <a:xfrm>
            <a:off x="2857488" y="2811726"/>
            <a:ext cx="1892300" cy="400110"/>
          </a:xfrm>
          <a:prstGeom prst="rect">
            <a:avLst/>
          </a:prstGeom>
          <a:noFill/>
          <a:ln w="9525">
            <a:noFill/>
            <a:miter lim="800000"/>
            <a:headEnd/>
            <a:tailEnd/>
          </a:ln>
          <a:effectLst/>
        </p:spPr>
        <p:txBody>
          <a:bodyPr>
            <a:spAutoFit/>
          </a:bodyPr>
          <a:lstStyle/>
          <a:p>
            <a:pPr>
              <a:spcBef>
                <a:spcPct val="50000"/>
              </a:spcBef>
            </a:pPr>
            <a:r>
              <a:rPr lang="zh-CN" altLang="en-US" sz="2000" b="1" dirty="0" smtClean="0">
                <a:solidFill>
                  <a:srgbClr val="7030A0"/>
                </a:solidFill>
                <a:latin typeface="微软雅黑" pitchFamily="34" charset="-122"/>
                <a:ea typeface="微软雅黑" pitchFamily="34" charset="-122"/>
              </a:rPr>
              <a:t>处理好</a:t>
            </a:r>
            <a:endParaRPr lang="en-US" altLang="zh-CN" sz="2000" b="1" dirty="0">
              <a:solidFill>
                <a:srgbClr val="7030A0"/>
              </a:solidFill>
              <a:latin typeface="微软雅黑" pitchFamily="34" charset="-122"/>
              <a:ea typeface="微软雅黑" pitchFamily="34" charset="-122"/>
            </a:endParaRPr>
          </a:p>
        </p:txBody>
      </p:sp>
      <p:sp>
        <p:nvSpPr>
          <p:cNvPr id="10" name="Text Box 48"/>
          <p:cNvSpPr txBox="1">
            <a:spLocks noChangeArrowheads="1"/>
          </p:cNvSpPr>
          <p:nvPr/>
        </p:nvSpPr>
        <p:spPr bwMode="black">
          <a:xfrm>
            <a:off x="3214678" y="3786190"/>
            <a:ext cx="1892300" cy="400110"/>
          </a:xfrm>
          <a:prstGeom prst="rect">
            <a:avLst/>
          </a:prstGeom>
          <a:noFill/>
          <a:ln w="9525">
            <a:noFill/>
            <a:miter lim="800000"/>
            <a:headEnd/>
            <a:tailEnd/>
          </a:ln>
          <a:effectLst/>
        </p:spPr>
        <p:txBody>
          <a:bodyPr>
            <a:spAutoFit/>
          </a:bodyPr>
          <a:lstStyle/>
          <a:p>
            <a:pPr>
              <a:spcBef>
                <a:spcPct val="50000"/>
              </a:spcBef>
            </a:pPr>
            <a:r>
              <a:rPr lang="zh-CN" altLang="en-US" sz="2000" b="1" dirty="0" smtClean="0">
                <a:solidFill>
                  <a:srgbClr val="00B050"/>
                </a:solidFill>
                <a:latin typeface="微软雅黑" pitchFamily="34" charset="-122"/>
                <a:ea typeface="微软雅黑" pitchFamily="34" charset="-122"/>
              </a:rPr>
              <a:t>相关制度</a:t>
            </a:r>
            <a:endParaRPr lang="en-US" altLang="zh-CN" sz="2000" b="1" dirty="0">
              <a:solidFill>
                <a:srgbClr val="00B050"/>
              </a:solidFill>
              <a:latin typeface="微软雅黑" pitchFamily="34" charset="-122"/>
              <a:ea typeface="微软雅黑" pitchFamily="34" charset="-122"/>
            </a:endParaRPr>
          </a:p>
        </p:txBody>
      </p:sp>
      <p:sp>
        <p:nvSpPr>
          <p:cNvPr id="11" name="Text Box 49"/>
          <p:cNvSpPr txBox="1">
            <a:spLocks noChangeArrowheads="1"/>
          </p:cNvSpPr>
          <p:nvPr/>
        </p:nvSpPr>
        <p:spPr bwMode="black">
          <a:xfrm>
            <a:off x="4214810" y="5000636"/>
            <a:ext cx="1892300" cy="400110"/>
          </a:xfrm>
          <a:prstGeom prst="rect">
            <a:avLst/>
          </a:prstGeom>
          <a:noFill/>
          <a:ln w="9525">
            <a:noFill/>
            <a:miter lim="800000"/>
            <a:headEnd/>
            <a:tailEnd/>
          </a:ln>
          <a:effectLst/>
        </p:spPr>
        <p:txBody>
          <a:bodyPr>
            <a:spAutoFit/>
          </a:bodyPr>
          <a:lstStyle/>
          <a:p>
            <a:pPr>
              <a:spcBef>
                <a:spcPct val="50000"/>
              </a:spcBef>
            </a:pPr>
            <a:r>
              <a:rPr lang="zh-CN" altLang="en-US" sz="2000" b="1" dirty="0" smtClean="0">
                <a:solidFill>
                  <a:schemeClr val="accent2"/>
                </a:solidFill>
                <a:latin typeface="微软雅黑" pitchFamily="34" charset="-122"/>
                <a:ea typeface="微软雅黑" pitchFamily="34" charset="-122"/>
              </a:rPr>
              <a:t>人文关怀</a:t>
            </a:r>
            <a:endParaRPr lang="en-US" altLang="zh-CN" sz="2000" b="1" dirty="0">
              <a:solidFill>
                <a:schemeClr val="accent2"/>
              </a:solidFill>
              <a:latin typeface="微软雅黑" pitchFamily="34" charset="-122"/>
              <a:ea typeface="微软雅黑" pitchFamily="34" charset="-122"/>
            </a:endParaRPr>
          </a:p>
        </p:txBody>
      </p:sp>
      <p:sp>
        <p:nvSpPr>
          <p:cNvPr id="12" name="Text Box 52"/>
          <p:cNvSpPr txBox="1">
            <a:spLocks noChangeArrowheads="1"/>
          </p:cNvSpPr>
          <p:nvPr/>
        </p:nvSpPr>
        <p:spPr bwMode="black">
          <a:xfrm>
            <a:off x="3360726" y="3233322"/>
            <a:ext cx="3989387" cy="338554"/>
          </a:xfrm>
          <a:prstGeom prst="rect">
            <a:avLst/>
          </a:prstGeom>
          <a:noFill/>
          <a:ln w="9525" algn="ctr">
            <a:noFill/>
            <a:miter lim="800000"/>
            <a:headEnd/>
            <a:tailEnd/>
          </a:ln>
          <a:effectLst/>
        </p:spPr>
        <p:txBody>
          <a:bodyPr>
            <a:spAutoFit/>
          </a:bodyPr>
          <a:lstStyle/>
          <a:p>
            <a:pPr eaLnBrk="0" hangingPunct="0"/>
            <a:r>
              <a:rPr lang="zh-CN" altLang="en-US" sz="1600" b="1" dirty="0" smtClean="0">
                <a:latin typeface="微软雅黑" pitchFamily="34" charset="-122"/>
                <a:ea typeface="微软雅黑" pitchFamily="34" charset="-122"/>
              </a:rPr>
              <a:t>“个人合理诉求与企业持续发展”的关系</a:t>
            </a:r>
            <a:endParaRPr lang="en-US" altLang="zh-CN" sz="1600" b="1" dirty="0">
              <a:latin typeface="微软雅黑" pitchFamily="34" charset="-122"/>
              <a:ea typeface="微软雅黑" pitchFamily="34" charset="-122"/>
            </a:endParaRPr>
          </a:p>
        </p:txBody>
      </p:sp>
      <p:sp>
        <p:nvSpPr>
          <p:cNvPr id="13" name="Text Box 53"/>
          <p:cNvSpPr txBox="1">
            <a:spLocks noChangeArrowheads="1"/>
          </p:cNvSpPr>
          <p:nvPr/>
        </p:nvSpPr>
        <p:spPr bwMode="black">
          <a:xfrm>
            <a:off x="3930194" y="4256437"/>
            <a:ext cx="4248670" cy="584775"/>
          </a:xfrm>
          <a:prstGeom prst="rect">
            <a:avLst/>
          </a:prstGeom>
          <a:noFill/>
          <a:ln w="9525" algn="ctr">
            <a:noFill/>
            <a:miter lim="800000"/>
            <a:headEnd/>
            <a:tailEnd/>
          </a:ln>
          <a:effectLst/>
        </p:spPr>
        <p:txBody>
          <a:bodyPr wrap="square">
            <a:spAutoFit/>
          </a:bodyPr>
          <a:lstStyle/>
          <a:p>
            <a:pPr eaLnBrk="0" hangingPunct="0"/>
            <a:r>
              <a:rPr lang="zh-CN" altLang="en-US" sz="1600" b="1" dirty="0" smtClean="0">
                <a:latin typeface="微软雅黑" pitchFamily="34" charset="-122"/>
                <a:ea typeface="微软雅黑" pitchFamily="34" charset="-122"/>
              </a:rPr>
              <a:t>轮岗轮换、配偶随任、探亲休假、境外津贴、业务培训、干部选拔等</a:t>
            </a:r>
            <a:endParaRPr lang="en-US" altLang="zh-CN" sz="1600" b="1" dirty="0">
              <a:latin typeface="微软雅黑" pitchFamily="34" charset="-122"/>
              <a:ea typeface="微软雅黑" pitchFamily="34" charset="-122"/>
            </a:endParaRPr>
          </a:p>
        </p:txBody>
      </p:sp>
      <p:sp>
        <p:nvSpPr>
          <p:cNvPr id="18" name="Text Box 54"/>
          <p:cNvSpPr txBox="1">
            <a:spLocks noChangeArrowheads="1"/>
          </p:cNvSpPr>
          <p:nvPr/>
        </p:nvSpPr>
        <p:spPr bwMode="black">
          <a:xfrm>
            <a:off x="4718866" y="5392035"/>
            <a:ext cx="4176464" cy="1077218"/>
          </a:xfrm>
          <a:prstGeom prst="rect">
            <a:avLst/>
          </a:prstGeom>
          <a:noFill/>
          <a:ln w="9525" algn="ctr">
            <a:noFill/>
            <a:miter lim="800000"/>
            <a:headEnd/>
            <a:tailEnd/>
          </a:ln>
          <a:effectLst/>
        </p:spPr>
        <p:txBody>
          <a:bodyPr wrap="square">
            <a:spAutoFit/>
          </a:bodyPr>
          <a:lstStyle/>
          <a:p>
            <a:pPr eaLnBrk="0" hangingPunct="0"/>
            <a:r>
              <a:rPr lang="zh-CN" altLang="en-US" sz="1600" b="1" dirty="0" smtClean="0">
                <a:latin typeface="微软雅黑" pitchFamily="34" charset="-122"/>
                <a:ea typeface="微软雅黑" pitchFamily="34" charset="-122"/>
              </a:rPr>
              <a:t>合作开展继续教育：河海大学硕士班、浙大工学博士、</a:t>
            </a:r>
            <a:r>
              <a:rPr lang="en-US" altLang="zh-CN" sz="1600" b="1" dirty="0" smtClean="0">
                <a:latin typeface="微软雅黑" pitchFamily="34" charset="-122"/>
                <a:ea typeface="微软雅黑" pitchFamily="34" charset="-122"/>
              </a:rPr>
              <a:t>MBA</a:t>
            </a:r>
            <a:r>
              <a:rPr lang="zh-CN" altLang="en-US" sz="1600" b="1" dirty="0" smtClean="0">
                <a:latin typeface="微软雅黑" pitchFamily="34" charset="-122"/>
                <a:ea typeface="微软雅黑" pitchFamily="34" charset="-122"/>
              </a:rPr>
              <a:t>等</a:t>
            </a:r>
            <a:endParaRPr lang="en-US" altLang="zh-CN" sz="1600" b="1" dirty="0" smtClean="0">
              <a:latin typeface="微软雅黑" pitchFamily="34" charset="-122"/>
              <a:ea typeface="微软雅黑" pitchFamily="34" charset="-122"/>
            </a:endParaRPr>
          </a:p>
          <a:p>
            <a:pPr eaLnBrk="0" hangingPunct="0"/>
            <a:r>
              <a:rPr lang="zh-CN" altLang="en-US" sz="1600" b="1" dirty="0" smtClean="0">
                <a:latin typeface="微软雅黑" pitchFamily="34" charset="-122"/>
                <a:ea typeface="微软雅黑" pitchFamily="34" charset="-122"/>
              </a:rPr>
              <a:t>个人婚姻家庭的关怀、安全和医疗保障、协助解决北京户口、子女入学等</a:t>
            </a:r>
            <a:endParaRPr lang="en-US" altLang="zh-CN" sz="1600" b="1" dirty="0">
              <a:latin typeface="微软雅黑" pitchFamily="34" charset="-122"/>
              <a:ea typeface="微软雅黑" pitchFamily="34" charset="-122"/>
            </a:endParaRPr>
          </a:p>
        </p:txBody>
      </p:sp>
      <p:grpSp>
        <p:nvGrpSpPr>
          <p:cNvPr id="19" name="组合 18"/>
          <p:cNvGrpSpPr/>
          <p:nvPr/>
        </p:nvGrpSpPr>
        <p:grpSpPr>
          <a:xfrm>
            <a:off x="0" y="3071813"/>
            <a:ext cx="4483100" cy="3786187"/>
            <a:chOff x="0" y="3071813"/>
            <a:chExt cx="4483100" cy="3786187"/>
          </a:xfrm>
        </p:grpSpPr>
        <p:sp>
          <p:nvSpPr>
            <p:cNvPr id="20" name="Line 29"/>
            <p:cNvSpPr>
              <a:spLocks noChangeShapeType="1"/>
            </p:cNvSpPr>
            <p:nvPr/>
          </p:nvSpPr>
          <p:spPr bwMode="gray">
            <a:xfrm flipH="1">
              <a:off x="0" y="6400800"/>
              <a:ext cx="2819400" cy="228600"/>
            </a:xfrm>
            <a:prstGeom prst="line">
              <a:avLst/>
            </a:prstGeom>
            <a:noFill/>
            <a:ln w="9525">
              <a:solidFill>
                <a:srgbClr val="B2B2B2"/>
              </a:solidFill>
              <a:round/>
              <a:headEnd/>
              <a:tailEnd/>
            </a:ln>
            <a:effectLst/>
          </p:spPr>
          <p:txBody>
            <a:bodyPr/>
            <a:lstStyle/>
            <a:p>
              <a:endParaRPr lang="zh-CN" altLang="en-US"/>
            </a:p>
          </p:txBody>
        </p:sp>
        <p:sp>
          <p:nvSpPr>
            <p:cNvPr id="21" name="Line 30"/>
            <p:cNvSpPr>
              <a:spLocks noChangeShapeType="1"/>
            </p:cNvSpPr>
            <p:nvPr/>
          </p:nvSpPr>
          <p:spPr bwMode="gray">
            <a:xfrm flipH="1">
              <a:off x="0" y="3962400"/>
              <a:ext cx="609600" cy="2667000"/>
            </a:xfrm>
            <a:prstGeom prst="line">
              <a:avLst/>
            </a:prstGeom>
            <a:noFill/>
            <a:ln w="9525">
              <a:solidFill>
                <a:srgbClr val="B2B2B2"/>
              </a:solidFill>
              <a:round/>
              <a:headEnd/>
              <a:tailEnd/>
            </a:ln>
            <a:effectLst/>
          </p:spPr>
          <p:txBody>
            <a:bodyPr/>
            <a:lstStyle/>
            <a:p>
              <a:endParaRPr lang="zh-CN" altLang="en-US"/>
            </a:p>
          </p:txBody>
        </p:sp>
        <p:sp>
          <p:nvSpPr>
            <p:cNvPr id="22" name="AutoShape 31"/>
            <p:cNvSpPr>
              <a:spLocks noChangeArrowheads="1"/>
            </p:cNvSpPr>
            <p:nvPr/>
          </p:nvSpPr>
          <p:spPr bwMode="gray">
            <a:xfrm>
              <a:off x="1614488" y="35433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endParaRPr lang="zh-CN" altLang="en-US"/>
            </a:p>
          </p:txBody>
        </p:sp>
        <p:sp>
          <p:nvSpPr>
            <p:cNvPr id="23" name="AutoShape 32"/>
            <p:cNvSpPr>
              <a:spLocks noChangeArrowheads="1"/>
            </p:cNvSpPr>
            <p:nvPr/>
          </p:nvSpPr>
          <p:spPr bwMode="gray">
            <a:xfrm>
              <a:off x="2438400" y="42672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a:solidFill>
                <a:schemeClr val="accent1"/>
              </a:solidFill>
              <a:round/>
              <a:headEnd/>
              <a:tailEnd/>
            </a:ln>
            <a:effectLst/>
          </p:spPr>
          <p:txBody>
            <a:bodyPr wrap="none" anchor="ctr"/>
            <a:lstStyle/>
            <a:p>
              <a:endParaRPr lang="zh-CN" altLang="en-US"/>
            </a:p>
          </p:txBody>
        </p:sp>
        <p:sp>
          <p:nvSpPr>
            <p:cNvPr id="24" name="AutoShape 33"/>
            <p:cNvSpPr>
              <a:spLocks noChangeArrowheads="1"/>
            </p:cNvSpPr>
            <p:nvPr/>
          </p:nvSpPr>
          <p:spPr bwMode="gray">
            <a:xfrm>
              <a:off x="2908300" y="5330825"/>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endParaRPr lang="zh-CN" altLang="en-US"/>
            </a:p>
          </p:txBody>
        </p:sp>
        <p:sp>
          <p:nvSpPr>
            <p:cNvPr id="25" name="Line 34"/>
            <p:cNvSpPr>
              <a:spLocks noChangeShapeType="1"/>
            </p:cNvSpPr>
            <p:nvPr/>
          </p:nvSpPr>
          <p:spPr bwMode="gray">
            <a:xfrm flipH="1">
              <a:off x="0" y="3751263"/>
              <a:ext cx="1665288" cy="2878137"/>
            </a:xfrm>
            <a:prstGeom prst="line">
              <a:avLst/>
            </a:prstGeom>
            <a:noFill/>
            <a:ln w="9525">
              <a:solidFill>
                <a:srgbClr val="B2B2B2"/>
              </a:solidFill>
              <a:round/>
              <a:headEnd/>
              <a:tailEnd/>
            </a:ln>
            <a:effectLst/>
          </p:spPr>
          <p:txBody>
            <a:bodyPr/>
            <a:lstStyle/>
            <a:p>
              <a:endParaRPr lang="zh-CN" altLang="en-US"/>
            </a:p>
          </p:txBody>
        </p:sp>
        <p:sp>
          <p:nvSpPr>
            <p:cNvPr id="26" name="Line 35"/>
            <p:cNvSpPr>
              <a:spLocks noChangeShapeType="1"/>
            </p:cNvSpPr>
            <p:nvPr/>
          </p:nvSpPr>
          <p:spPr bwMode="gray">
            <a:xfrm flipH="1">
              <a:off x="0" y="5481638"/>
              <a:ext cx="2895600" cy="1147762"/>
            </a:xfrm>
            <a:prstGeom prst="line">
              <a:avLst/>
            </a:prstGeom>
            <a:noFill/>
            <a:ln w="9525">
              <a:solidFill>
                <a:srgbClr val="B2B2B2"/>
              </a:solidFill>
              <a:round/>
              <a:headEnd/>
              <a:tailEnd/>
            </a:ln>
            <a:effectLst/>
          </p:spPr>
          <p:txBody>
            <a:bodyPr/>
            <a:lstStyle/>
            <a:p>
              <a:endParaRPr lang="zh-CN" altLang="en-US"/>
            </a:p>
          </p:txBody>
        </p:sp>
        <p:sp>
          <p:nvSpPr>
            <p:cNvPr id="27" name="Line 36"/>
            <p:cNvSpPr>
              <a:spLocks noChangeShapeType="1"/>
            </p:cNvSpPr>
            <p:nvPr/>
          </p:nvSpPr>
          <p:spPr bwMode="gray">
            <a:xfrm flipH="1">
              <a:off x="0" y="3501008"/>
              <a:ext cx="1331640" cy="3090292"/>
            </a:xfrm>
            <a:prstGeom prst="line">
              <a:avLst/>
            </a:prstGeom>
            <a:noFill/>
            <a:ln w="19050">
              <a:solidFill>
                <a:srgbClr val="B2B2B2"/>
              </a:solidFill>
              <a:round/>
              <a:headEnd/>
              <a:tailEnd/>
            </a:ln>
            <a:effectLst/>
          </p:spPr>
          <p:txBody>
            <a:bodyPr/>
            <a:lstStyle/>
            <a:p>
              <a:endParaRPr lang="zh-CN" altLang="en-US"/>
            </a:p>
          </p:txBody>
        </p:sp>
        <p:sp>
          <p:nvSpPr>
            <p:cNvPr id="28" name="Line 37"/>
            <p:cNvSpPr>
              <a:spLocks noChangeShapeType="1"/>
            </p:cNvSpPr>
            <p:nvPr/>
          </p:nvSpPr>
          <p:spPr bwMode="gray">
            <a:xfrm flipH="1">
              <a:off x="0" y="3570288"/>
              <a:ext cx="2309813" cy="3059112"/>
            </a:xfrm>
            <a:prstGeom prst="line">
              <a:avLst/>
            </a:prstGeom>
            <a:noFill/>
            <a:ln w="19050">
              <a:solidFill>
                <a:srgbClr val="B2B2B2"/>
              </a:solidFill>
              <a:round/>
              <a:headEnd/>
              <a:tailEnd/>
            </a:ln>
            <a:effectLst/>
          </p:spPr>
          <p:txBody>
            <a:bodyPr/>
            <a:lstStyle/>
            <a:p>
              <a:endParaRPr lang="zh-CN" altLang="en-US"/>
            </a:p>
          </p:txBody>
        </p:sp>
        <p:sp>
          <p:nvSpPr>
            <p:cNvPr id="29" name="Line 38"/>
            <p:cNvSpPr>
              <a:spLocks noChangeShapeType="1"/>
            </p:cNvSpPr>
            <p:nvPr/>
          </p:nvSpPr>
          <p:spPr bwMode="gray">
            <a:xfrm flipH="1">
              <a:off x="0" y="4837113"/>
              <a:ext cx="2846388" cy="1792287"/>
            </a:xfrm>
            <a:prstGeom prst="line">
              <a:avLst/>
            </a:prstGeom>
            <a:noFill/>
            <a:ln w="19050">
              <a:solidFill>
                <a:srgbClr val="B2B2B2"/>
              </a:solidFill>
              <a:round/>
              <a:headEnd/>
              <a:tailEnd/>
            </a:ln>
            <a:effectLst/>
          </p:spPr>
          <p:txBody>
            <a:bodyPr/>
            <a:lstStyle/>
            <a:p>
              <a:endParaRPr lang="zh-CN" altLang="en-US"/>
            </a:p>
          </p:txBody>
        </p:sp>
        <p:sp>
          <p:nvSpPr>
            <p:cNvPr id="30" name="Line 39"/>
            <p:cNvSpPr>
              <a:spLocks noChangeShapeType="1"/>
            </p:cNvSpPr>
            <p:nvPr/>
          </p:nvSpPr>
          <p:spPr bwMode="gray">
            <a:xfrm flipH="1">
              <a:off x="0" y="5883275"/>
              <a:ext cx="3867150" cy="746125"/>
            </a:xfrm>
            <a:prstGeom prst="line">
              <a:avLst/>
            </a:prstGeom>
            <a:noFill/>
            <a:ln w="19050">
              <a:solidFill>
                <a:srgbClr val="B2B2B2"/>
              </a:solidFill>
              <a:round/>
              <a:headEnd/>
              <a:tailEnd/>
            </a:ln>
            <a:effectLst/>
          </p:spPr>
          <p:txBody>
            <a:bodyPr/>
            <a:lstStyle/>
            <a:p>
              <a:endParaRPr lang="zh-CN" altLang="en-US"/>
            </a:p>
          </p:txBody>
        </p:sp>
        <p:grpSp>
          <p:nvGrpSpPr>
            <p:cNvPr id="31" name="Group 40"/>
            <p:cNvGrpSpPr>
              <a:grpSpLocks/>
            </p:cNvGrpSpPr>
            <p:nvPr/>
          </p:nvGrpSpPr>
          <p:grpSpPr bwMode="auto">
            <a:xfrm>
              <a:off x="0" y="4495800"/>
              <a:ext cx="2514600" cy="2362200"/>
              <a:chOff x="0" y="2654"/>
              <a:chExt cx="1592" cy="1522"/>
            </a:xfrm>
          </p:grpSpPr>
          <p:sp>
            <p:nvSpPr>
              <p:cNvPr id="38" name="Arc 41"/>
              <p:cNvSpPr>
                <a:spLocks/>
              </p:cNvSpPr>
              <p:nvPr/>
            </p:nvSpPr>
            <p:spPr bwMode="gray">
              <a:xfrm>
                <a:off x="0" y="2733"/>
                <a:ext cx="1440" cy="14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80808">
                  <a:alpha val="50000"/>
                </a:srgbClr>
              </a:solidFill>
              <a:ln w="9525">
                <a:noFill/>
                <a:round/>
                <a:headEnd/>
                <a:tailEnd/>
              </a:ln>
              <a:effectLst/>
            </p:spPr>
            <p:txBody>
              <a:bodyPr wrap="none" anchor="ctr"/>
              <a:lstStyle/>
              <a:p>
                <a:endParaRPr lang="zh-CN" altLang="en-US"/>
              </a:p>
            </p:txBody>
          </p:sp>
          <p:sp>
            <p:nvSpPr>
              <p:cNvPr id="39" name="Line 42"/>
              <p:cNvSpPr>
                <a:spLocks noChangeShapeType="1"/>
              </p:cNvSpPr>
              <p:nvPr/>
            </p:nvSpPr>
            <p:spPr bwMode="gray">
              <a:xfrm flipH="1">
                <a:off x="0" y="2654"/>
                <a:ext cx="1592" cy="1522"/>
              </a:xfrm>
              <a:prstGeom prst="line">
                <a:avLst/>
              </a:prstGeom>
              <a:noFill/>
              <a:ln w="9525">
                <a:solidFill>
                  <a:srgbClr val="B2B2B2"/>
                </a:solidFill>
                <a:round/>
                <a:headEnd/>
                <a:tailEnd/>
              </a:ln>
              <a:effectLst/>
            </p:spPr>
            <p:txBody>
              <a:bodyPr/>
              <a:lstStyle/>
              <a:p>
                <a:endParaRPr lang="zh-CN" altLang="en-US"/>
              </a:p>
            </p:txBody>
          </p:sp>
          <p:sp>
            <p:nvSpPr>
              <p:cNvPr id="40" name="Arc 43"/>
              <p:cNvSpPr>
                <a:spLocks/>
              </p:cNvSpPr>
              <p:nvPr/>
            </p:nvSpPr>
            <p:spPr bwMode="gray">
              <a:xfrm>
                <a:off x="0" y="2796"/>
                <a:ext cx="1382" cy="13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gamma/>
                      <a:shade val="72941"/>
                      <a:invGamma/>
                    </a:srgbClr>
                  </a:gs>
                  <a:gs pos="100000">
                    <a:srgbClr val="CBBC63"/>
                  </a:gs>
                </a:gsLst>
                <a:lin ang="18900000" scaled="1"/>
              </a:gradFill>
              <a:ln w="9525">
                <a:noFill/>
                <a:round/>
                <a:headEnd/>
                <a:tailEnd/>
              </a:ln>
              <a:effectLst/>
            </p:spPr>
            <p:txBody>
              <a:bodyPr wrap="none" anchor="ctr"/>
              <a:lstStyle/>
              <a:p>
                <a:endParaRPr lang="zh-CN" altLang="en-US"/>
              </a:p>
            </p:txBody>
          </p:sp>
          <p:sp>
            <p:nvSpPr>
              <p:cNvPr id="41" name="Arc 44"/>
              <p:cNvSpPr>
                <a:spLocks/>
              </p:cNvSpPr>
              <p:nvPr/>
            </p:nvSpPr>
            <p:spPr bwMode="gray">
              <a:xfrm>
                <a:off x="14" y="2817"/>
                <a:ext cx="1347" cy="13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alpha val="0"/>
                    </a:srgbClr>
                  </a:gs>
                  <a:gs pos="100000">
                    <a:srgbClr val="CBBC63">
                      <a:gamma/>
                      <a:tint val="63529"/>
                      <a:invGamma/>
                    </a:srgbClr>
                  </a:gs>
                </a:gsLst>
                <a:lin ang="18900000" scaled="1"/>
              </a:gradFill>
              <a:ln w="9525">
                <a:noFill/>
                <a:round/>
                <a:headEnd/>
                <a:tailEnd/>
              </a:ln>
              <a:effectLst/>
            </p:spPr>
            <p:txBody>
              <a:bodyPr wrap="none" anchor="ctr"/>
              <a:lstStyle/>
              <a:p>
                <a:endParaRPr lang="zh-CN" altLang="en-US"/>
              </a:p>
            </p:txBody>
          </p:sp>
          <p:sp>
            <p:nvSpPr>
              <p:cNvPr id="42" name="Text Box 45"/>
              <p:cNvSpPr txBox="1">
                <a:spLocks noChangeArrowheads="1"/>
              </p:cNvSpPr>
              <p:nvPr/>
            </p:nvSpPr>
            <p:spPr bwMode="gray">
              <a:xfrm>
                <a:off x="81" y="3173"/>
                <a:ext cx="1036" cy="853"/>
              </a:xfrm>
              <a:prstGeom prst="rect">
                <a:avLst/>
              </a:prstGeom>
              <a:noFill/>
              <a:ln w="9525">
                <a:noFill/>
                <a:miter lim="800000"/>
                <a:headEnd/>
                <a:tailEnd/>
              </a:ln>
              <a:effectLst/>
            </p:spPr>
            <p:txBody>
              <a:bodyPr>
                <a:spAutoFit/>
              </a:bodyPr>
              <a:lstStyle/>
              <a:p>
                <a:pPr algn="ctr">
                  <a:spcBef>
                    <a:spcPct val="50000"/>
                  </a:spcBef>
                </a:pPr>
                <a:r>
                  <a:rPr lang="zh-CN" altLang="en-US" sz="3200" b="1" dirty="0" smtClean="0">
                    <a:solidFill>
                      <a:srgbClr val="080808"/>
                    </a:solidFill>
                    <a:effectLst>
                      <a:outerShdw blurRad="38100" dist="38100" dir="2700000" algn="tl">
                        <a:srgbClr val="FFFFFF"/>
                      </a:outerShdw>
                    </a:effectLst>
                    <a:latin typeface="微软雅黑" pitchFamily="34" charset="-122"/>
                    <a:ea typeface="微软雅黑" pitchFamily="34" charset="-122"/>
                  </a:rPr>
                  <a:t>福利</a:t>
                </a:r>
                <a:endParaRPr lang="en-US" altLang="zh-CN" sz="3200" b="1" dirty="0" smtClean="0">
                  <a:solidFill>
                    <a:srgbClr val="080808"/>
                  </a:solidFill>
                  <a:effectLst>
                    <a:outerShdw blurRad="38100" dist="38100" dir="2700000" algn="tl">
                      <a:srgbClr val="FFFFFF"/>
                    </a:outerShdw>
                  </a:effectLst>
                  <a:latin typeface="微软雅黑" pitchFamily="34" charset="-122"/>
                  <a:ea typeface="微软雅黑" pitchFamily="34" charset="-122"/>
                </a:endParaRPr>
              </a:p>
              <a:p>
                <a:pPr algn="ctr">
                  <a:spcBef>
                    <a:spcPct val="50000"/>
                  </a:spcBef>
                </a:pPr>
                <a:r>
                  <a:rPr lang="zh-CN" altLang="en-US" sz="3200" b="1" dirty="0" smtClean="0">
                    <a:solidFill>
                      <a:srgbClr val="080808"/>
                    </a:solidFill>
                    <a:effectLst>
                      <a:outerShdw blurRad="38100" dist="38100" dir="2700000" algn="tl">
                        <a:srgbClr val="FFFFFF"/>
                      </a:outerShdw>
                    </a:effectLst>
                    <a:latin typeface="微软雅黑" pitchFamily="34" charset="-122"/>
                    <a:ea typeface="微软雅黑" pitchFamily="34" charset="-122"/>
                  </a:rPr>
                  <a:t>保障</a:t>
                </a:r>
                <a:endParaRPr lang="en-US" altLang="zh-CN" sz="3200" b="1" dirty="0">
                  <a:solidFill>
                    <a:srgbClr val="080808"/>
                  </a:solidFill>
                  <a:effectLst>
                    <a:outerShdw blurRad="38100" dist="38100" dir="2700000" algn="tl">
                      <a:srgbClr val="FFFFFF"/>
                    </a:outerShdw>
                  </a:effectLst>
                  <a:latin typeface="微软雅黑" pitchFamily="34" charset="-122"/>
                  <a:ea typeface="微软雅黑" pitchFamily="34" charset="-122"/>
                </a:endParaRPr>
              </a:p>
            </p:txBody>
          </p:sp>
        </p:grpSp>
        <p:sp>
          <p:nvSpPr>
            <p:cNvPr id="32" name="AutoShape 50"/>
            <p:cNvSpPr>
              <a:spLocks noChangeArrowheads="1"/>
            </p:cNvSpPr>
            <p:nvPr/>
          </p:nvSpPr>
          <p:spPr bwMode="gray">
            <a:xfrm>
              <a:off x="3825875" y="5492750"/>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accent2">
                    <a:gamma/>
                    <a:shade val="50980"/>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3" name="AutoShape 55"/>
            <p:cNvSpPr>
              <a:spLocks noChangeArrowheads="1"/>
            </p:cNvSpPr>
            <p:nvPr/>
          </p:nvSpPr>
          <p:spPr bwMode="gray">
            <a:xfrm>
              <a:off x="1187624" y="3212976"/>
              <a:ext cx="360040" cy="36859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hlink">
                    <a:gamma/>
                    <a:tint val="20000"/>
                    <a:invGamma/>
                  </a:schemeClr>
                </a:gs>
                <a:gs pos="100000">
                  <a:schemeClr val="hlink"/>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4" name="AutoShape 56"/>
            <p:cNvSpPr>
              <a:spLocks noChangeArrowheads="1"/>
            </p:cNvSpPr>
            <p:nvPr/>
          </p:nvSpPr>
          <p:spPr bwMode="gray">
            <a:xfrm>
              <a:off x="2181225" y="3071813"/>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amma/>
                    <a:tint val="28627"/>
                    <a:invGamma/>
                  </a:schemeClr>
                </a:gs>
                <a:gs pos="100000">
                  <a:schemeClr val="accent1"/>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5" name="AutoShape 57"/>
            <p:cNvSpPr>
              <a:spLocks noChangeArrowheads="1"/>
            </p:cNvSpPr>
            <p:nvPr/>
          </p:nvSpPr>
          <p:spPr bwMode="gray">
            <a:xfrm>
              <a:off x="2776538" y="4383088"/>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folHlink"/>
                </a:gs>
                <a:gs pos="100000">
                  <a:schemeClr val="folHlink">
                    <a:gamma/>
                    <a:shade val="79216"/>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6" name="AutoShape 58"/>
            <p:cNvSpPr>
              <a:spLocks noChangeArrowheads="1"/>
            </p:cNvSpPr>
            <p:nvPr/>
          </p:nvSpPr>
          <p:spPr bwMode="gray">
            <a:xfrm>
              <a:off x="534988" y="373221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endParaRPr lang="zh-CN" altLang="en-US"/>
            </a:p>
          </p:txBody>
        </p:sp>
        <p:sp>
          <p:nvSpPr>
            <p:cNvPr id="37" name="AutoShape 59"/>
            <p:cNvSpPr>
              <a:spLocks noChangeArrowheads="1"/>
            </p:cNvSpPr>
            <p:nvPr/>
          </p:nvSpPr>
          <p:spPr bwMode="gray">
            <a:xfrm>
              <a:off x="2843213" y="62992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endParaRPr lang="zh-CN" altLang="en-US"/>
            </a:p>
          </p:txBody>
        </p:sp>
      </p:grpSp>
      <p:sp>
        <p:nvSpPr>
          <p:cNvPr id="43" name="AutoShape 4"/>
          <p:cNvSpPr>
            <a:spLocks noChangeArrowheads="1"/>
          </p:cNvSpPr>
          <p:nvPr/>
        </p:nvSpPr>
        <p:spPr bwMode="gray">
          <a:xfrm>
            <a:off x="2411760" y="1636761"/>
            <a:ext cx="5703341" cy="785813"/>
          </a:xfrm>
          <a:prstGeom prst="roundRect">
            <a:avLst>
              <a:gd name="adj" fmla="val 50000"/>
            </a:avLst>
          </a:prstGeom>
          <a:gradFill rotWithShape="1">
            <a:gsLst>
              <a:gs pos="0">
                <a:srgbClr val="008080"/>
              </a:gs>
              <a:gs pos="50000">
                <a:srgbClr val="008080">
                  <a:gamma/>
                  <a:tint val="64314"/>
                  <a:invGamma/>
                </a:srgbClr>
              </a:gs>
              <a:gs pos="100000">
                <a:srgbClr val="008080"/>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auto" hangingPunct="0">
              <a:spcBef>
                <a:spcPts val="0"/>
              </a:spcBef>
              <a:spcAft>
                <a:spcPts val="0"/>
              </a:spcAft>
              <a:defRPr/>
            </a:pPr>
            <a:r>
              <a:rPr lang="zh-CN" altLang="en-US" sz="2000" b="1" dirty="0" smtClean="0">
                <a:latin typeface="微软雅黑" pitchFamily="34" charset="-122"/>
                <a:ea typeface="微软雅黑" pitchFamily="34" charset="-122"/>
              </a:rPr>
              <a:t>满足员工基本物质需求的基础上，</a:t>
            </a:r>
            <a:endParaRPr lang="en-US" altLang="zh-CN" sz="2000" b="1" dirty="0" smtClean="0">
              <a:latin typeface="微软雅黑" pitchFamily="34" charset="-122"/>
              <a:ea typeface="微软雅黑" pitchFamily="34" charset="-122"/>
            </a:endParaRPr>
          </a:p>
          <a:p>
            <a:pPr algn="ctr" eaLnBrk="0" fontAlgn="auto" hangingPunct="0">
              <a:spcBef>
                <a:spcPts val="0"/>
              </a:spcBef>
              <a:spcAft>
                <a:spcPts val="0"/>
              </a:spcAft>
              <a:defRPr/>
            </a:pPr>
            <a:r>
              <a:rPr lang="zh-CN" altLang="en-US" sz="2000" b="1" dirty="0" smtClean="0">
                <a:latin typeface="微软雅黑" pitchFamily="34" charset="-122"/>
                <a:ea typeface="微软雅黑" pitchFamily="34" charset="-122"/>
              </a:rPr>
              <a:t>更加关注并满足员工</a:t>
            </a:r>
            <a:r>
              <a:rPr lang="zh-CN" altLang="en-US" sz="2000" b="1" dirty="0" smtClean="0">
                <a:solidFill>
                  <a:srgbClr val="7030A0"/>
                </a:solidFill>
                <a:latin typeface="微软雅黑" pitchFamily="34" charset="-122"/>
                <a:ea typeface="微软雅黑" pitchFamily="34" charset="-122"/>
              </a:rPr>
              <a:t>精神层次</a:t>
            </a:r>
            <a:r>
              <a:rPr lang="zh-CN" altLang="en-US" sz="2000" b="1" dirty="0" smtClean="0">
                <a:latin typeface="微软雅黑" pitchFamily="34" charset="-122"/>
                <a:ea typeface="微软雅黑" pitchFamily="34" charset="-122"/>
              </a:rPr>
              <a:t>的需求。</a:t>
            </a:r>
            <a:endParaRPr lang="en-US" altLang="zh-CN" sz="2000" kern="0" dirty="0">
              <a:solidFill>
                <a:srgbClr val="7030A0"/>
              </a:solidFill>
              <a:effectLst>
                <a:outerShdw blurRad="38100" dist="38100" dir="2700000" algn="tl">
                  <a:srgbClr val="000000"/>
                </a:outerShdw>
              </a:effectLst>
              <a:latin typeface="微软雅黑" pitchFamily="34" charset="-122"/>
              <a:ea typeface="微软雅黑" pitchFamily="34" charset="-122"/>
            </a:endParaRPr>
          </a:p>
        </p:txBody>
      </p:sp>
      <p:sp>
        <p:nvSpPr>
          <p:cNvPr id="44" name="Rectangle 5"/>
          <p:cNvSpPr>
            <a:spLocks noChangeArrowheads="1"/>
          </p:cNvSpPr>
          <p:nvPr/>
        </p:nvSpPr>
        <p:spPr bwMode="auto">
          <a:xfrm rot="16200000">
            <a:off x="1076469" y="1431080"/>
            <a:ext cx="1048447" cy="1219201"/>
          </a:xfrm>
          <a:prstGeom prst="roundRect">
            <a:avLst>
              <a:gd name="adj" fmla="val 11289"/>
            </a:avLst>
          </a:prstGeom>
          <a:solidFill>
            <a:srgbClr val="CCCCFF"/>
          </a:solidFill>
          <a:ln w="9525">
            <a:noFill/>
            <a:miter lim="800000"/>
            <a:headEnd/>
            <a:tailEnd/>
          </a:ln>
          <a:effectLst>
            <a:outerShdw dist="35921" dir="2700000" algn="ctr" rotWithShape="0">
              <a:srgbClr val="808080"/>
            </a:outerShdw>
          </a:effectLst>
        </p:spPr>
        <p:txBody>
          <a:bodyPr vert="eaVert" anchor="ctr"/>
          <a:lstStyle/>
          <a:p>
            <a:pPr algn="ctr" fontAlgn="auto">
              <a:spcBef>
                <a:spcPts val="0"/>
              </a:spcBef>
              <a:spcAft>
                <a:spcPts val="0"/>
              </a:spcAft>
              <a:defRPr/>
            </a:pPr>
            <a:r>
              <a:rPr kumimoji="1" lang="zh-CN" altLang="en-US" sz="2400" kern="0" dirty="0" smtClean="0">
                <a:solidFill>
                  <a:srgbClr val="FFFFFF"/>
                </a:solidFill>
                <a:effectLst>
                  <a:glow rad="101600">
                    <a:srgbClr val="0000FF"/>
                  </a:glow>
                </a:effectLst>
                <a:latin typeface="微软雅黑" pitchFamily="34" charset="-122"/>
                <a:ea typeface="微软雅黑" pitchFamily="34" charset="-122"/>
              </a:rPr>
              <a:t>基本</a:t>
            </a:r>
            <a:endParaRPr kumimoji="1" lang="en-US" altLang="zh-CN" sz="2400" kern="0" dirty="0" smtClean="0">
              <a:solidFill>
                <a:srgbClr val="FFFFFF"/>
              </a:solidFill>
              <a:effectLst>
                <a:glow rad="101600">
                  <a:srgbClr val="0000FF"/>
                </a:glow>
              </a:effectLst>
              <a:latin typeface="微软雅黑" pitchFamily="34" charset="-122"/>
              <a:ea typeface="微软雅黑" pitchFamily="34" charset="-122"/>
            </a:endParaRPr>
          </a:p>
          <a:p>
            <a:pPr algn="ctr" fontAlgn="auto">
              <a:spcBef>
                <a:spcPts val="0"/>
              </a:spcBef>
              <a:spcAft>
                <a:spcPts val="0"/>
              </a:spcAft>
              <a:defRPr/>
            </a:pPr>
            <a:r>
              <a:rPr kumimoji="1" lang="zh-CN" altLang="en-US" sz="2400" kern="0" dirty="0" smtClean="0">
                <a:solidFill>
                  <a:srgbClr val="FFFFFF"/>
                </a:solidFill>
                <a:effectLst>
                  <a:glow rad="101600">
                    <a:srgbClr val="0000FF"/>
                  </a:glow>
                </a:effectLst>
                <a:latin typeface="微软雅黑" pitchFamily="34" charset="-122"/>
                <a:ea typeface="微软雅黑" pitchFamily="34" charset="-122"/>
              </a:rPr>
              <a:t>理念</a:t>
            </a:r>
            <a:endParaRPr kumimoji="1" lang="zh-CN" altLang="en-US" sz="2400" kern="0" dirty="0">
              <a:solidFill>
                <a:srgbClr val="FFFFFF"/>
              </a:solidFill>
              <a:effectLst>
                <a:glow rad="101600">
                  <a:srgbClr val="0000FF"/>
                </a:glow>
              </a:effectLst>
              <a:latin typeface="微软雅黑" pitchFamily="34" charset="-122"/>
              <a:ea typeface="微软雅黑" pitchFamily="34" charset="-122"/>
            </a:endParaRPr>
          </a:p>
        </p:txBody>
      </p:sp>
      <p:grpSp>
        <p:nvGrpSpPr>
          <p:cNvPr id="45" name="组合 72"/>
          <p:cNvGrpSpPr>
            <a:grpSpLocks/>
          </p:cNvGrpSpPr>
          <p:nvPr/>
        </p:nvGrpSpPr>
        <p:grpSpPr bwMode="auto">
          <a:xfrm rot="-5400000">
            <a:off x="2029347" y="1779636"/>
            <a:ext cx="571500" cy="504825"/>
            <a:chOff x="1012881" y="2276861"/>
            <a:chExt cx="391407" cy="638544"/>
          </a:xfrm>
        </p:grpSpPr>
        <p:grpSp>
          <p:nvGrpSpPr>
            <p:cNvPr id="46" name="Group 30"/>
            <p:cNvGrpSpPr>
              <a:grpSpLocks/>
            </p:cNvGrpSpPr>
            <p:nvPr/>
          </p:nvGrpSpPr>
          <p:grpSpPr bwMode="auto">
            <a:xfrm rot="10800000">
              <a:off x="1012881" y="2275273"/>
              <a:ext cx="156104" cy="638544"/>
              <a:chOff x="964" y="1781"/>
              <a:chExt cx="130" cy="402"/>
            </a:xfrm>
          </p:grpSpPr>
          <p:sp>
            <p:nvSpPr>
              <p:cNvPr id="51" name="Oval 31"/>
              <p:cNvSpPr>
                <a:spLocks noChangeArrowheads="1"/>
              </p:cNvSpPr>
              <p:nvPr/>
            </p:nvSpPr>
            <p:spPr bwMode="gray">
              <a:xfrm>
                <a:off x="967" y="1781"/>
                <a:ext cx="127" cy="120"/>
              </a:xfrm>
              <a:prstGeom prst="ellipse">
                <a:avLst/>
              </a:prstGeom>
              <a:solidFill>
                <a:srgbClr val="000000">
                  <a:alpha val="20000"/>
                </a:srgbClr>
              </a:solidFill>
              <a:ln w="38100" algn="ctr">
                <a:solidFill>
                  <a:srgbClr val="DDDDDD"/>
                </a:solid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sp>
            <p:nvSpPr>
              <p:cNvPr id="52" name="Oval 32"/>
              <p:cNvSpPr>
                <a:spLocks noChangeArrowheads="1"/>
              </p:cNvSpPr>
              <p:nvPr/>
            </p:nvSpPr>
            <p:spPr bwMode="gray">
              <a:xfrm>
                <a:off x="964" y="2063"/>
                <a:ext cx="127" cy="120"/>
              </a:xfrm>
              <a:prstGeom prst="ellipse">
                <a:avLst/>
              </a:prstGeom>
              <a:solidFill>
                <a:srgbClr val="000000">
                  <a:alpha val="30196"/>
                </a:srgbClr>
              </a:solidFill>
              <a:ln w="38100" algn="ctr">
                <a:solidFill>
                  <a:srgbClr val="DDDDDD"/>
                </a:solid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sp>
            <p:nvSpPr>
              <p:cNvPr id="53" name="AutoShape 33"/>
              <p:cNvSpPr>
                <a:spLocks noChangeArrowheads="1"/>
              </p:cNvSpPr>
              <p:nvPr/>
            </p:nvSpPr>
            <p:spPr bwMode="gray">
              <a:xfrm>
                <a:off x="995" y="1836"/>
                <a:ext cx="62" cy="301"/>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grpSp>
        <p:grpSp>
          <p:nvGrpSpPr>
            <p:cNvPr id="47" name="Group 30"/>
            <p:cNvGrpSpPr>
              <a:grpSpLocks/>
            </p:cNvGrpSpPr>
            <p:nvPr/>
          </p:nvGrpSpPr>
          <p:grpSpPr bwMode="auto">
            <a:xfrm rot="10800000">
              <a:off x="1246982" y="2275273"/>
              <a:ext cx="157305" cy="638544"/>
              <a:chOff x="964" y="1781"/>
              <a:chExt cx="131" cy="402"/>
            </a:xfrm>
          </p:grpSpPr>
          <p:sp>
            <p:nvSpPr>
              <p:cNvPr id="48" name="Oval 31"/>
              <p:cNvSpPr>
                <a:spLocks noChangeArrowheads="1"/>
              </p:cNvSpPr>
              <p:nvPr/>
            </p:nvSpPr>
            <p:spPr bwMode="gray">
              <a:xfrm>
                <a:off x="968" y="1781"/>
                <a:ext cx="127" cy="120"/>
              </a:xfrm>
              <a:prstGeom prst="ellipse">
                <a:avLst/>
              </a:prstGeom>
              <a:solidFill>
                <a:srgbClr val="000000">
                  <a:alpha val="20000"/>
                </a:srgbClr>
              </a:solidFill>
              <a:ln w="38100" algn="ctr">
                <a:solidFill>
                  <a:srgbClr val="DDDDDD"/>
                </a:solid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sp>
            <p:nvSpPr>
              <p:cNvPr id="49" name="Oval 32"/>
              <p:cNvSpPr>
                <a:spLocks noChangeArrowheads="1"/>
              </p:cNvSpPr>
              <p:nvPr/>
            </p:nvSpPr>
            <p:spPr bwMode="gray">
              <a:xfrm>
                <a:off x="964" y="2063"/>
                <a:ext cx="127" cy="120"/>
              </a:xfrm>
              <a:prstGeom prst="ellipse">
                <a:avLst/>
              </a:prstGeom>
              <a:solidFill>
                <a:srgbClr val="000000">
                  <a:alpha val="30196"/>
                </a:srgbClr>
              </a:solidFill>
              <a:ln w="38100" algn="ctr">
                <a:solidFill>
                  <a:srgbClr val="DDDDDD"/>
                </a:solid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sp>
            <p:nvSpPr>
              <p:cNvPr id="50" name="AutoShape 33"/>
              <p:cNvSpPr>
                <a:spLocks noChangeArrowheads="1"/>
              </p:cNvSpPr>
              <p:nvPr/>
            </p:nvSpPr>
            <p:spPr bwMode="gray">
              <a:xfrm>
                <a:off x="996" y="1836"/>
                <a:ext cx="62" cy="301"/>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headEnd/>
                <a:tailEnd/>
              </a:ln>
            </p:spPr>
            <p:txBody>
              <a:bodyPr wrap="none" anchor="ctr"/>
              <a:lstStyle/>
              <a:p>
                <a:pPr fontAlgn="auto">
                  <a:spcBef>
                    <a:spcPts val="0"/>
                  </a:spcBef>
                  <a:spcAft>
                    <a:spcPts val="0"/>
                  </a:spcAft>
                  <a:defRPr/>
                </a:pPr>
                <a:endParaRPr lang="zh-CN" altLang="en-US" b="0" kern="0">
                  <a:solidFill>
                    <a:sysClr val="windowText" lastClr="000000"/>
                  </a:solidFill>
                  <a:ea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linds(horizontal)">
                                      <p:cBhvr>
                                        <p:cTn id="14" dur="1000"/>
                                        <p:tgtEl>
                                          <p:spTgt spid="44"/>
                                        </p:tgtEl>
                                      </p:cBhvr>
                                    </p:animEffect>
                                  </p:childTnLst>
                                </p:cTn>
                              </p:par>
                              <p:par>
                                <p:cTn id="15" presetID="3" presetClass="entr" presetSubtype="1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1000"/>
                                        <p:tgtEl>
                                          <p:spTgt spid="4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linds(horizontal)">
                                      <p:cBhvr>
                                        <p:cTn id="20" dur="1000"/>
                                        <p:tgtEl>
                                          <p:spTgt spid="43"/>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1000"/>
                                        <p:tgtEl>
                                          <p:spTgt spid="1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p:bldP spid="11" grpId="0"/>
      <p:bldP spid="12" grpId="0"/>
      <p:bldP spid="13" grpId="0"/>
      <p:bldP spid="18" grpId="0"/>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214414" y="214290"/>
            <a:ext cx="7821640" cy="857232"/>
          </a:xfrm>
        </p:spPr>
        <p:txBody>
          <a:bodyPr/>
          <a:lstStyle/>
          <a:p>
            <a:r>
              <a:rPr lang="zh-CN" altLang="en-US" dirty="0" smtClean="0">
                <a:solidFill>
                  <a:schemeClr val="bg1"/>
                </a:solidFill>
                <a:latin typeface="微软雅黑" pitchFamily="34" charset="-122"/>
                <a:ea typeface="微软雅黑" pitchFamily="34" charset="-122"/>
              </a:rPr>
              <a:t>中国港湾价值观体系</a:t>
            </a:r>
          </a:p>
        </p:txBody>
      </p:sp>
      <p:sp>
        <p:nvSpPr>
          <p:cNvPr id="4" name="Line 83"/>
          <p:cNvSpPr>
            <a:spLocks noChangeShapeType="1"/>
          </p:cNvSpPr>
          <p:nvPr/>
        </p:nvSpPr>
        <p:spPr bwMode="black">
          <a:xfrm>
            <a:off x="1072421"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6" name="Group 14"/>
          <p:cNvGrpSpPr>
            <a:grpSpLocks/>
          </p:cNvGrpSpPr>
          <p:nvPr/>
        </p:nvGrpSpPr>
        <p:grpSpPr bwMode="auto">
          <a:xfrm>
            <a:off x="2339752" y="4584150"/>
            <a:ext cx="4392488" cy="1368152"/>
            <a:chOff x="394" y="2571"/>
            <a:chExt cx="2347" cy="871"/>
          </a:xfrm>
        </p:grpSpPr>
        <p:sp>
          <p:nvSpPr>
            <p:cNvPr id="7" name="AutoShape 15"/>
            <p:cNvSpPr>
              <a:spLocks noChangeArrowheads="1"/>
            </p:cNvSpPr>
            <p:nvPr/>
          </p:nvSpPr>
          <p:spPr bwMode="gray">
            <a:xfrm>
              <a:off x="394" y="2571"/>
              <a:ext cx="2347" cy="871"/>
            </a:xfrm>
            <a:prstGeom prst="can">
              <a:avLst>
                <a:gd name="adj" fmla="val 50000"/>
              </a:avLst>
            </a:prstGeom>
            <a:gradFill rotWithShape="1">
              <a:gsLst>
                <a:gs pos="0">
                  <a:srgbClr val="99CC00">
                    <a:gamma/>
                    <a:shade val="56078"/>
                    <a:invGamma/>
                  </a:srgbClr>
                </a:gs>
                <a:gs pos="50000">
                  <a:srgbClr val="99CC00"/>
                </a:gs>
                <a:gs pos="100000">
                  <a:srgbClr val="99CC00">
                    <a:gamma/>
                    <a:shade val="56078"/>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Oval 16"/>
            <p:cNvSpPr>
              <a:spLocks noChangeArrowheads="1"/>
            </p:cNvSpPr>
            <p:nvPr/>
          </p:nvSpPr>
          <p:spPr bwMode="gray">
            <a:xfrm>
              <a:off x="394" y="2576"/>
              <a:ext cx="2347" cy="431"/>
            </a:xfrm>
            <a:prstGeom prst="ellipse">
              <a:avLst/>
            </a:prstGeom>
            <a:gradFill rotWithShape="1">
              <a:gsLst>
                <a:gs pos="0">
                  <a:srgbClr val="99CC00">
                    <a:gamma/>
                    <a:shade val="56078"/>
                    <a:invGamma/>
                  </a:srgbClr>
                </a:gs>
                <a:gs pos="100000">
                  <a:srgbClr val="99CC00"/>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 name="Rectangle 2"/>
          <p:cNvSpPr>
            <a:spLocks noChangeArrowheads="1"/>
          </p:cNvSpPr>
          <p:nvPr/>
        </p:nvSpPr>
        <p:spPr bwMode="blackGray">
          <a:xfrm>
            <a:off x="834996" y="4055554"/>
            <a:ext cx="7653338" cy="847725"/>
          </a:xfrm>
          <a:prstGeom prst="rect">
            <a:avLst/>
          </a:prstGeom>
          <a:no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Rectangle 3"/>
          <p:cNvSpPr>
            <a:spLocks noChangeArrowheads="1"/>
          </p:cNvSpPr>
          <p:nvPr/>
        </p:nvSpPr>
        <p:spPr bwMode="blackGray">
          <a:xfrm>
            <a:off x="844521" y="3350704"/>
            <a:ext cx="7643813" cy="704850"/>
          </a:xfrm>
          <a:prstGeom prst="rect">
            <a:avLst/>
          </a:prstGeom>
          <a:no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p:nvSpPr>
        <p:spPr bwMode="blackGray">
          <a:xfrm>
            <a:off x="844521" y="2685542"/>
            <a:ext cx="7643813" cy="665162"/>
          </a:xfrm>
          <a:prstGeom prst="rect">
            <a:avLst/>
          </a:prstGeom>
          <a:no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Rectangle 5"/>
          <p:cNvSpPr>
            <a:spLocks noChangeArrowheads="1"/>
          </p:cNvSpPr>
          <p:nvPr/>
        </p:nvSpPr>
        <p:spPr bwMode="blackGray">
          <a:xfrm>
            <a:off x="834996" y="2088642"/>
            <a:ext cx="7653338" cy="596900"/>
          </a:xfrm>
          <a:prstGeom prst="rect">
            <a:avLst/>
          </a:prstGeom>
          <a:no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Rectangle 6"/>
          <p:cNvSpPr>
            <a:spLocks noChangeArrowheads="1"/>
          </p:cNvSpPr>
          <p:nvPr/>
        </p:nvSpPr>
        <p:spPr bwMode="blackGray">
          <a:xfrm>
            <a:off x="834996" y="1652079"/>
            <a:ext cx="7653338" cy="436563"/>
          </a:xfrm>
          <a:prstGeom prst="rect">
            <a:avLst/>
          </a:prstGeom>
          <a:no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Line 7"/>
          <p:cNvSpPr>
            <a:spLocks noChangeShapeType="1"/>
          </p:cNvSpPr>
          <p:nvPr/>
        </p:nvSpPr>
        <p:spPr bwMode="gray">
          <a:xfrm>
            <a:off x="500034" y="2088642"/>
            <a:ext cx="8294687" cy="0"/>
          </a:xfrm>
          <a:prstGeom prst="line">
            <a:avLst/>
          </a:prstGeom>
          <a:noFill/>
          <a:ln w="9525" cap="rnd">
            <a:solidFill>
              <a:srgbClr val="000000"/>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Line 8"/>
          <p:cNvSpPr>
            <a:spLocks noChangeShapeType="1"/>
          </p:cNvSpPr>
          <p:nvPr/>
        </p:nvSpPr>
        <p:spPr bwMode="gray">
          <a:xfrm>
            <a:off x="500034" y="2679192"/>
            <a:ext cx="8294687" cy="0"/>
          </a:xfrm>
          <a:prstGeom prst="line">
            <a:avLst/>
          </a:prstGeom>
          <a:noFill/>
          <a:ln w="9525" cap="rnd">
            <a:solidFill>
              <a:srgbClr val="000000"/>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6" name="Line 9"/>
          <p:cNvSpPr>
            <a:spLocks noChangeShapeType="1"/>
          </p:cNvSpPr>
          <p:nvPr/>
        </p:nvSpPr>
        <p:spPr bwMode="gray">
          <a:xfrm>
            <a:off x="500034" y="3355467"/>
            <a:ext cx="8294687" cy="0"/>
          </a:xfrm>
          <a:prstGeom prst="line">
            <a:avLst/>
          </a:prstGeom>
          <a:noFill/>
          <a:ln w="9525" cap="rnd">
            <a:solidFill>
              <a:srgbClr val="000000"/>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Line 10"/>
          <p:cNvSpPr>
            <a:spLocks noChangeShapeType="1"/>
          </p:cNvSpPr>
          <p:nvPr/>
        </p:nvSpPr>
        <p:spPr bwMode="gray">
          <a:xfrm>
            <a:off x="500034" y="4058729"/>
            <a:ext cx="8294687" cy="0"/>
          </a:xfrm>
          <a:prstGeom prst="line">
            <a:avLst/>
          </a:prstGeom>
          <a:noFill/>
          <a:ln w="9525" cap="rnd">
            <a:solidFill>
              <a:srgbClr val="000000"/>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18" name="Group 11"/>
          <p:cNvGrpSpPr>
            <a:grpSpLocks/>
          </p:cNvGrpSpPr>
          <p:nvPr/>
        </p:nvGrpSpPr>
        <p:grpSpPr bwMode="auto">
          <a:xfrm>
            <a:off x="2766984" y="3901567"/>
            <a:ext cx="3455987" cy="1239837"/>
            <a:chOff x="171" y="2983"/>
            <a:chExt cx="2836" cy="1018"/>
          </a:xfrm>
        </p:grpSpPr>
        <p:sp>
          <p:nvSpPr>
            <p:cNvPr id="19" name="AutoShape 12"/>
            <p:cNvSpPr>
              <a:spLocks noChangeArrowheads="1"/>
            </p:cNvSpPr>
            <p:nvPr/>
          </p:nvSpPr>
          <p:spPr bwMode="gray">
            <a:xfrm>
              <a:off x="171" y="2983"/>
              <a:ext cx="2829" cy="1018"/>
            </a:xfrm>
            <a:prstGeom prst="can">
              <a:avLst>
                <a:gd name="adj" fmla="val 50000"/>
              </a:avLst>
            </a:prstGeom>
            <a:gradFill rotWithShape="1">
              <a:gsLst>
                <a:gs pos="0">
                  <a:srgbClr val="BBE0E3">
                    <a:gamma/>
                    <a:shade val="36078"/>
                    <a:invGamma/>
                  </a:srgbClr>
                </a:gs>
                <a:gs pos="50000">
                  <a:srgbClr val="BBE0E3"/>
                </a:gs>
                <a:gs pos="100000">
                  <a:srgbClr val="BBE0E3">
                    <a:gamma/>
                    <a:shade val="36078"/>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Oval 13"/>
            <p:cNvSpPr>
              <a:spLocks noChangeArrowheads="1"/>
            </p:cNvSpPr>
            <p:nvPr/>
          </p:nvSpPr>
          <p:spPr bwMode="gray">
            <a:xfrm>
              <a:off x="171" y="2990"/>
              <a:ext cx="2836" cy="503"/>
            </a:xfrm>
            <a:prstGeom prst="ellipse">
              <a:avLst/>
            </a:prstGeom>
            <a:gradFill rotWithShape="1">
              <a:gsLst>
                <a:gs pos="0">
                  <a:srgbClr val="BBE0E3">
                    <a:gamma/>
                    <a:shade val="49804"/>
                    <a:invGamma/>
                  </a:srgbClr>
                </a:gs>
                <a:gs pos="100000">
                  <a:srgbClr val="BBE0E3"/>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1" name="Group 14"/>
          <p:cNvGrpSpPr>
            <a:grpSpLocks/>
          </p:cNvGrpSpPr>
          <p:nvPr/>
        </p:nvGrpSpPr>
        <p:grpSpPr bwMode="auto">
          <a:xfrm>
            <a:off x="3054321" y="3233229"/>
            <a:ext cx="2860675" cy="1062038"/>
            <a:chOff x="394" y="2571"/>
            <a:chExt cx="2347" cy="871"/>
          </a:xfrm>
        </p:grpSpPr>
        <p:sp>
          <p:nvSpPr>
            <p:cNvPr id="22" name="AutoShape 15"/>
            <p:cNvSpPr>
              <a:spLocks noChangeArrowheads="1"/>
            </p:cNvSpPr>
            <p:nvPr/>
          </p:nvSpPr>
          <p:spPr bwMode="gray">
            <a:xfrm>
              <a:off x="394" y="2571"/>
              <a:ext cx="2347" cy="871"/>
            </a:xfrm>
            <a:prstGeom prst="can">
              <a:avLst>
                <a:gd name="adj" fmla="val 50000"/>
              </a:avLst>
            </a:prstGeom>
            <a:gradFill rotWithShape="1">
              <a:gsLst>
                <a:gs pos="0">
                  <a:srgbClr val="99CC00">
                    <a:gamma/>
                    <a:shade val="56078"/>
                    <a:invGamma/>
                  </a:srgbClr>
                </a:gs>
                <a:gs pos="50000">
                  <a:srgbClr val="99CC00"/>
                </a:gs>
                <a:gs pos="100000">
                  <a:srgbClr val="99CC00">
                    <a:gamma/>
                    <a:shade val="56078"/>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Oval 16"/>
            <p:cNvSpPr>
              <a:spLocks noChangeArrowheads="1"/>
            </p:cNvSpPr>
            <p:nvPr/>
          </p:nvSpPr>
          <p:spPr bwMode="gray">
            <a:xfrm>
              <a:off x="394" y="2576"/>
              <a:ext cx="2347" cy="431"/>
            </a:xfrm>
            <a:prstGeom prst="ellipse">
              <a:avLst/>
            </a:prstGeom>
            <a:gradFill rotWithShape="1">
              <a:gsLst>
                <a:gs pos="0">
                  <a:srgbClr val="99CC00">
                    <a:gamma/>
                    <a:shade val="56078"/>
                    <a:invGamma/>
                  </a:srgbClr>
                </a:gs>
                <a:gs pos="100000">
                  <a:srgbClr val="99CC00"/>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5" name="Group 17"/>
          <p:cNvGrpSpPr>
            <a:grpSpLocks/>
          </p:cNvGrpSpPr>
          <p:nvPr/>
        </p:nvGrpSpPr>
        <p:grpSpPr bwMode="auto">
          <a:xfrm>
            <a:off x="3281334" y="2590292"/>
            <a:ext cx="2363787" cy="1003300"/>
            <a:chOff x="593" y="2111"/>
            <a:chExt cx="1940" cy="823"/>
          </a:xfrm>
        </p:grpSpPr>
        <p:sp>
          <p:nvSpPr>
            <p:cNvPr id="26" name="AutoShape 18"/>
            <p:cNvSpPr>
              <a:spLocks noChangeArrowheads="1"/>
            </p:cNvSpPr>
            <p:nvPr/>
          </p:nvSpPr>
          <p:spPr bwMode="gray">
            <a:xfrm>
              <a:off x="597" y="2111"/>
              <a:ext cx="1936" cy="823"/>
            </a:xfrm>
            <a:prstGeom prst="can">
              <a:avLst>
                <a:gd name="adj" fmla="val 47144"/>
              </a:avLst>
            </a:prstGeom>
            <a:gradFill rotWithShape="1">
              <a:gsLst>
                <a:gs pos="0">
                  <a:srgbClr val="BBE0E3">
                    <a:gamma/>
                    <a:shade val="56078"/>
                    <a:invGamma/>
                  </a:srgbClr>
                </a:gs>
                <a:gs pos="50000">
                  <a:srgbClr val="BBE0E3"/>
                </a:gs>
                <a:gs pos="100000">
                  <a:srgbClr val="BBE0E3">
                    <a:gamma/>
                    <a:shade val="56078"/>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Oval 19"/>
            <p:cNvSpPr>
              <a:spLocks noChangeArrowheads="1"/>
            </p:cNvSpPr>
            <p:nvPr/>
          </p:nvSpPr>
          <p:spPr bwMode="gray">
            <a:xfrm>
              <a:off x="593" y="2115"/>
              <a:ext cx="1940" cy="383"/>
            </a:xfrm>
            <a:prstGeom prst="ellipse">
              <a:avLst/>
            </a:prstGeom>
            <a:gradFill rotWithShape="1">
              <a:gsLst>
                <a:gs pos="0">
                  <a:srgbClr val="BBE0E3">
                    <a:gamma/>
                    <a:shade val="56078"/>
                    <a:invGamma/>
                  </a:srgbClr>
                </a:gs>
                <a:gs pos="100000">
                  <a:srgbClr val="BBE0E3"/>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8" name="Group 20"/>
          <p:cNvGrpSpPr>
            <a:grpSpLocks/>
          </p:cNvGrpSpPr>
          <p:nvPr/>
        </p:nvGrpSpPr>
        <p:grpSpPr bwMode="auto">
          <a:xfrm>
            <a:off x="3533746" y="2042604"/>
            <a:ext cx="1885950" cy="822325"/>
            <a:chOff x="800" y="1773"/>
            <a:chExt cx="1548" cy="675"/>
          </a:xfrm>
        </p:grpSpPr>
        <p:sp>
          <p:nvSpPr>
            <p:cNvPr id="29" name="AutoShape 21"/>
            <p:cNvSpPr>
              <a:spLocks noChangeArrowheads="1"/>
            </p:cNvSpPr>
            <p:nvPr/>
          </p:nvSpPr>
          <p:spPr bwMode="gray">
            <a:xfrm>
              <a:off x="800" y="1773"/>
              <a:ext cx="1548" cy="675"/>
            </a:xfrm>
            <a:prstGeom prst="can">
              <a:avLst>
                <a:gd name="adj" fmla="val 40000"/>
              </a:avLst>
            </a:prstGeom>
            <a:gradFill rotWithShape="1">
              <a:gsLst>
                <a:gs pos="0">
                  <a:srgbClr val="99CC00">
                    <a:gamma/>
                    <a:shade val="65882"/>
                    <a:invGamma/>
                  </a:srgbClr>
                </a:gs>
                <a:gs pos="50000">
                  <a:srgbClr val="99CC00"/>
                </a:gs>
                <a:gs pos="100000">
                  <a:srgbClr val="99CC00">
                    <a:gamma/>
                    <a:shade val="65882"/>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Oval 22"/>
            <p:cNvSpPr>
              <a:spLocks noChangeArrowheads="1"/>
            </p:cNvSpPr>
            <p:nvPr/>
          </p:nvSpPr>
          <p:spPr bwMode="gray">
            <a:xfrm>
              <a:off x="807" y="1773"/>
              <a:ext cx="1541" cy="270"/>
            </a:xfrm>
            <a:prstGeom prst="ellipse">
              <a:avLst/>
            </a:prstGeom>
            <a:gradFill rotWithShape="1">
              <a:gsLst>
                <a:gs pos="0">
                  <a:srgbClr val="99CC00">
                    <a:gamma/>
                    <a:shade val="76471"/>
                    <a:invGamma/>
                  </a:srgbClr>
                </a:gs>
                <a:gs pos="100000">
                  <a:srgbClr val="99CC00"/>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1" name="AutoShape 23"/>
          <p:cNvSpPr>
            <a:spLocks noChangeArrowheads="1"/>
          </p:cNvSpPr>
          <p:nvPr/>
        </p:nvSpPr>
        <p:spPr bwMode="gray">
          <a:xfrm>
            <a:off x="3770284" y="1633029"/>
            <a:ext cx="1473200" cy="560388"/>
          </a:xfrm>
          <a:prstGeom prst="can">
            <a:avLst>
              <a:gd name="adj" fmla="val 36644"/>
            </a:avLst>
          </a:prstGeom>
          <a:solidFill>
            <a:srgbClr val="BBE0E3"/>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32" name="Rectangle 24"/>
          <p:cNvSpPr>
            <a:spLocks noChangeArrowheads="1"/>
          </p:cNvSpPr>
          <p:nvPr/>
        </p:nvSpPr>
        <p:spPr bwMode="gray">
          <a:xfrm>
            <a:off x="3679796" y="2414618"/>
            <a:ext cx="1635125" cy="369332"/>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业务理念</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endParaRPr>
          </a:p>
        </p:txBody>
      </p:sp>
      <p:sp>
        <p:nvSpPr>
          <p:cNvPr id="33" name="Rectangle 25"/>
          <p:cNvSpPr>
            <a:spLocks noChangeArrowheads="1"/>
          </p:cNvSpPr>
          <p:nvPr/>
        </p:nvSpPr>
        <p:spPr bwMode="gray">
          <a:xfrm>
            <a:off x="3679796" y="3069702"/>
            <a:ext cx="1635125" cy="369332"/>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经营理念</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endParaRPr>
          </a:p>
        </p:txBody>
      </p:sp>
      <p:sp>
        <p:nvSpPr>
          <p:cNvPr id="34" name="Rectangle 26"/>
          <p:cNvSpPr>
            <a:spLocks noChangeArrowheads="1"/>
          </p:cNvSpPr>
          <p:nvPr/>
        </p:nvSpPr>
        <p:spPr bwMode="gray">
          <a:xfrm>
            <a:off x="3643306" y="3784082"/>
            <a:ext cx="1635125" cy="400110"/>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核心价值观</a:t>
            </a:r>
            <a:endParaRPr kumimoji="0" lang="en-US" altLang="zh-CN"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endParaRPr>
          </a:p>
        </p:txBody>
      </p:sp>
      <p:sp>
        <p:nvSpPr>
          <p:cNvPr id="35" name="Rectangle 27"/>
          <p:cNvSpPr>
            <a:spLocks noChangeArrowheads="1"/>
          </p:cNvSpPr>
          <p:nvPr/>
        </p:nvSpPr>
        <p:spPr bwMode="gray">
          <a:xfrm>
            <a:off x="3500430" y="4598418"/>
            <a:ext cx="1857388" cy="400110"/>
          </a:xfrm>
          <a:prstGeom prst="rect">
            <a:avLst/>
          </a:prstGeom>
          <a:noFill/>
          <a:ln w="9525" algn="ctr">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文化基本理念</a:t>
            </a:r>
            <a:endParaRPr kumimoji="0" lang="en-US" altLang="zh-CN" sz="20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endParaRPr>
          </a:p>
        </p:txBody>
      </p:sp>
      <p:sp>
        <p:nvSpPr>
          <p:cNvPr id="36" name="Rectangle 28"/>
          <p:cNvSpPr>
            <a:spLocks noChangeArrowheads="1"/>
          </p:cNvSpPr>
          <p:nvPr/>
        </p:nvSpPr>
        <p:spPr bwMode="gray">
          <a:xfrm>
            <a:off x="3679796" y="1783818"/>
            <a:ext cx="1635125" cy="369332"/>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中港精神</a:t>
            </a:r>
            <a:endParaRPr kumimoji="0" lang="en-US" altLang="zh-CN"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endParaRPr>
          </a:p>
        </p:txBody>
      </p:sp>
      <p:sp>
        <p:nvSpPr>
          <p:cNvPr id="37" name="Text Box 38"/>
          <p:cNvSpPr txBox="1">
            <a:spLocks noChangeArrowheads="1"/>
          </p:cNvSpPr>
          <p:nvPr/>
        </p:nvSpPr>
        <p:spPr bwMode="gray">
          <a:xfrm>
            <a:off x="6228184" y="4224110"/>
            <a:ext cx="2100255" cy="646331"/>
          </a:xfrm>
          <a:prstGeom prst="rect">
            <a:avLst/>
          </a:prstGeom>
          <a:noFill/>
          <a:ln w="9525" algn="ctr">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tabLst/>
              <a:defRPr/>
            </a:pPr>
            <a:r>
              <a:rPr lang="zh-CN" altLang="en-US" b="1" kern="0" dirty="0" smtClean="0">
                <a:solidFill>
                  <a:srgbClr val="1C1C1C"/>
                </a:solidFill>
                <a:latin typeface="微软雅黑" pitchFamily="34" charset="-122"/>
                <a:ea typeface="微软雅黑" pitchFamily="34" charset="-122"/>
              </a:rPr>
              <a:t>中国港湾 海纳百川</a:t>
            </a:r>
            <a:endParaRPr lang="en-US" altLang="zh-CN" b="1" kern="0" dirty="0" smtClean="0">
              <a:solidFill>
                <a:srgbClr val="1C1C1C"/>
              </a:solidFill>
              <a:latin typeface="微软雅黑" pitchFamily="34" charset="-122"/>
              <a:ea typeface="微软雅黑" pitchFamily="34" charset="-122"/>
            </a:endParaRPr>
          </a:p>
          <a:p>
            <a:pPr marL="0" marR="0" lvl="0" indent="0" defTabSz="914400" eaLnBrk="0" fontAlgn="auto" latinLnBrk="0" hangingPunct="0">
              <a:lnSpc>
                <a:spcPct val="100000"/>
              </a:lnSpc>
              <a:spcBef>
                <a:spcPts val="0"/>
              </a:spcBef>
              <a:spcAft>
                <a:spcPts val="0"/>
              </a:spcAft>
              <a:buClrTx/>
              <a:buSzTx/>
              <a:tabLst/>
              <a:defRPr/>
            </a:pPr>
            <a:r>
              <a:rPr lang="zh-CN" altLang="en-US" b="1" kern="0" dirty="0" smtClean="0">
                <a:solidFill>
                  <a:srgbClr val="1C1C1C"/>
                </a:solidFill>
                <a:latin typeface="微软雅黑" pitchFamily="34" charset="-122"/>
                <a:ea typeface="微软雅黑" pitchFamily="34" charset="-122"/>
              </a:rPr>
              <a:t>大</a:t>
            </a:r>
            <a:r>
              <a:rPr kumimoji="0" lang="zh-CN" altLang="en-US"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道当然 卓越致远</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p:txBody>
      </p:sp>
      <p:sp>
        <p:nvSpPr>
          <p:cNvPr id="38" name="Text Box 38"/>
          <p:cNvSpPr txBox="1">
            <a:spLocks noChangeArrowheads="1"/>
          </p:cNvSpPr>
          <p:nvPr/>
        </p:nvSpPr>
        <p:spPr bwMode="gray">
          <a:xfrm>
            <a:off x="785786" y="3494941"/>
            <a:ext cx="2262158" cy="646331"/>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tabLst/>
              <a:defRPr/>
            </a:pPr>
            <a:r>
              <a:rPr kumimoji="0" lang="zh-CN" altLang="en-US"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感知责任、</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tabLst/>
              <a:defRPr/>
            </a:pPr>
            <a:r>
              <a:rPr kumimoji="0" lang="zh-CN" altLang="en-US"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优质回报、合作共赢</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p:txBody>
      </p:sp>
      <p:sp>
        <p:nvSpPr>
          <p:cNvPr id="39" name="Text Box 38"/>
          <p:cNvSpPr txBox="1">
            <a:spLocks noChangeArrowheads="1"/>
          </p:cNvSpPr>
          <p:nvPr/>
        </p:nvSpPr>
        <p:spPr bwMode="gray">
          <a:xfrm>
            <a:off x="5683947" y="2783950"/>
            <a:ext cx="2031325" cy="646331"/>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tabLst/>
              <a:defRPr/>
            </a:pPr>
            <a:r>
              <a:rPr kumimoji="0" lang="zh-CN" altLang="en-US"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舍 得</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a:p>
            <a:pPr marL="0" marR="0" lvl="0" indent="0" algn="ctr" defTabSz="914400" eaLnBrk="0" fontAlgn="auto" latinLnBrk="0" hangingPunct="0">
              <a:lnSpc>
                <a:spcPct val="100000"/>
              </a:lnSpc>
              <a:spcBef>
                <a:spcPts val="0"/>
              </a:spcBef>
              <a:spcAft>
                <a:spcPts val="0"/>
              </a:spcAft>
              <a:buClrTx/>
              <a:buSzTx/>
              <a:tabLst/>
              <a:defRPr/>
            </a:pPr>
            <a:r>
              <a:rPr lang="zh-CN" altLang="en-US" b="1" kern="0" dirty="0" smtClean="0">
                <a:solidFill>
                  <a:srgbClr val="1C1C1C"/>
                </a:solidFill>
                <a:latin typeface="微软雅黑" pitchFamily="34" charset="-122"/>
                <a:ea typeface="微软雅黑" pitchFamily="34" charset="-122"/>
              </a:rPr>
              <a:t>有所为、有所不为</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p:txBody>
      </p:sp>
      <p:sp>
        <p:nvSpPr>
          <p:cNvPr id="40" name="Text Box 38"/>
          <p:cNvSpPr txBox="1">
            <a:spLocks noChangeArrowheads="1"/>
          </p:cNvSpPr>
          <p:nvPr/>
        </p:nvSpPr>
        <p:spPr bwMode="gray">
          <a:xfrm>
            <a:off x="857224" y="2065611"/>
            <a:ext cx="2792752" cy="646331"/>
          </a:xfrm>
          <a:prstGeom prst="rect">
            <a:avLst/>
          </a:prstGeom>
          <a:noFill/>
          <a:ln w="9525" algn="ctr">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tabLst/>
              <a:defRPr/>
            </a:pPr>
            <a:r>
              <a:rPr lang="zh-CN" altLang="en-US" b="1" kern="0" dirty="0" smtClean="0">
                <a:solidFill>
                  <a:srgbClr val="1C1C1C"/>
                </a:solidFill>
                <a:latin typeface="微软雅黑" pitchFamily="34" charset="-122"/>
                <a:ea typeface="微软雅黑" pitchFamily="34" charset="-122"/>
              </a:rPr>
              <a:t>做一个项目、立一座丰碑</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a:p>
            <a:pPr marL="0" marR="0" lvl="0" indent="0" defTabSz="914400" eaLnBrk="0" fontAlgn="auto" latinLnBrk="0" hangingPunct="0">
              <a:lnSpc>
                <a:spcPct val="100000"/>
              </a:lnSpc>
              <a:spcBef>
                <a:spcPts val="0"/>
              </a:spcBef>
              <a:spcAft>
                <a:spcPts val="0"/>
              </a:spcAft>
              <a:buClrTx/>
              <a:buSzTx/>
              <a:tabLst/>
              <a:defRPr/>
            </a:pPr>
            <a:r>
              <a:rPr kumimoji="0" lang="zh-CN" altLang="en-US"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赢一方</a:t>
            </a:r>
            <a:r>
              <a:rPr lang="zh-CN" altLang="en-US" b="1" kern="0" dirty="0" smtClean="0">
                <a:solidFill>
                  <a:srgbClr val="1C1C1C"/>
                </a:solidFill>
                <a:latin typeface="微软雅黑" pitchFamily="34" charset="-122"/>
                <a:ea typeface="微软雅黑" pitchFamily="34" charset="-122"/>
              </a:rPr>
              <a:t>市场、交一方朋友 </a:t>
            </a:r>
            <a:endParaRPr kumimoji="0" lang="en-US" altLang="zh-CN"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p:txBody>
      </p:sp>
      <p:sp>
        <p:nvSpPr>
          <p:cNvPr id="41" name="Text Box 38"/>
          <p:cNvSpPr txBox="1">
            <a:spLocks noChangeArrowheads="1"/>
          </p:cNvSpPr>
          <p:nvPr/>
        </p:nvSpPr>
        <p:spPr bwMode="gray">
          <a:xfrm>
            <a:off x="5429256" y="1500174"/>
            <a:ext cx="2920992" cy="461665"/>
          </a:xfrm>
          <a:prstGeom prst="rect">
            <a:avLst/>
          </a:prstGeom>
          <a:noFill/>
          <a:ln w="9525" algn="ctr">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tabLst/>
              <a:defRPr/>
            </a:pPr>
            <a:r>
              <a:rPr kumimoji="0" lang="zh-CN" altLang="en-US" sz="2400"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rPr>
              <a:t>包容 诚信 创新 </a:t>
            </a:r>
            <a:r>
              <a:rPr lang="zh-CN" altLang="en-US" sz="2400" b="1" kern="0" dirty="0" smtClean="0">
                <a:solidFill>
                  <a:srgbClr val="1C1C1C"/>
                </a:solidFill>
                <a:latin typeface="微软雅黑" pitchFamily="34" charset="-122"/>
                <a:ea typeface="微软雅黑" pitchFamily="34" charset="-122"/>
              </a:rPr>
              <a:t>奉献</a:t>
            </a:r>
            <a:endParaRPr kumimoji="0" lang="en-US" altLang="zh-CN" sz="2400" b="1" i="0" u="none" strike="noStrike" kern="0" cap="none" spc="0" normalizeH="0" baseline="0" noProof="0" dirty="0" smtClean="0">
              <a:ln>
                <a:noFill/>
              </a:ln>
              <a:solidFill>
                <a:srgbClr val="1C1C1C"/>
              </a:solidFill>
              <a:effectLst/>
              <a:uLnTx/>
              <a:uFillTx/>
              <a:latin typeface="微软雅黑" pitchFamily="34" charset="-122"/>
              <a:ea typeface="微软雅黑" pitchFamily="34" charset="-122"/>
            </a:endParaRPr>
          </a:p>
        </p:txBody>
      </p:sp>
      <p:sp>
        <p:nvSpPr>
          <p:cNvPr id="42" name="Text Box 38"/>
          <p:cNvSpPr txBox="1">
            <a:spLocks noChangeArrowheads="1"/>
          </p:cNvSpPr>
          <p:nvPr/>
        </p:nvSpPr>
        <p:spPr bwMode="gray">
          <a:xfrm>
            <a:off x="2729984" y="5366946"/>
            <a:ext cx="3570208" cy="461665"/>
          </a:xfrm>
          <a:prstGeom prst="rect">
            <a:avLst/>
          </a:prstGeom>
          <a:noFill/>
          <a:ln w="9525" algn="ctr">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tabLst/>
              <a:defRPr/>
            </a:pPr>
            <a:r>
              <a:rPr kumimoji="0" lang="zh-CN" altLang="en-US" sz="2400" b="1" i="0" u="none" strike="noStrike" kern="0" cap="none" spc="0" normalizeH="0" baseline="0" noProof="0" dirty="0" smtClean="0">
                <a:ln>
                  <a:noFill/>
                </a:ln>
                <a:solidFill>
                  <a:srgbClr val="7030A0"/>
                </a:solidFill>
                <a:effectLst/>
                <a:uLnTx/>
                <a:uFillTx/>
                <a:latin typeface="微软雅黑" pitchFamily="34" charset="-122"/>
                <a:ea typeface="微软雅黑" pitchFamily="34" charset="-122"/>
              </a:rPr>
              <a:t>根植于</a:t>
            </a:r>
            <a:r>
              <a:rPr kumimoji="0" lang="zh-CN" altLang="en-US" sz="2400" b="1" i="0" u="none" strike="noStrike" kern="0" cap="none" spc="0" normalizeH="0" baseline="0" noProof="0" dirty="0" smtClean="0">
                <a:ln>
                  <a:noFill/>
                </a:ln>
                <a:solidFill>
                  <a:schemeClr val="accent6">
                    <a:lumMod val="75000"/>
                  </a:schemeClr>
                </a:solidFill>
                <a:effectLst/>
                <a:uLnTx/>
                <a:uFillTx/>
                <a:latin typeface="微软雅黑" pitchFamily="34" charset="-122"/>
                <a:ea typeface="微软雅黑" pitchFamily="34" charset="-122"/>
              </a:rPr>
              <a:t>中华民族传统文化</a:t>
            </a:r>
            <a:endParaRPr kumimoji="0" lang="en-US" altLang="zh-CN" sz="2400" b="1" i="0" u="none" strike="noStrike" kern="0" cap="none" spc="0" normalizeH="0" baseline="0" noProof="0" dirty="0" smtClean="0">
              <a:ln>
                <a:noFill/>
              </a:ln>
              <a:solidFill>
                <a:schemeClr val="accent6">
                  <a:lumMod val="75000"/>
                </a:schemeClr>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linds(horizontal)">
                                      <p:cBhvr>
                                        <p:cTn id="20" dur="500"/>
                                        <p:tgtEl>
                                          <p:spTgt spid="42"/>
                                        </p:tgtEl>
                                      </p:cBhvr>
                                    </p:animEffect>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par>
                                <p:cTn id="30" presetID="3" presetClass="entr" presetSubtype="1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42"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anim calcmode="lin" valueType="num">
                                      <p:cBhvr>
                                        <p:cTn id="36" dur="500" fill="hold"/>
                                        <p:tgtEl>
                                          <p:spTgt spid="21"/>
                                        </p:tgtEl>
                                        <p:attrNameLst>
                                          <p:attrName>ppt_x</p:attrName>
                                        </p:attrNameLst>
                                      </p:cBhvr>
                                      <p:tavLst>
                                        <p:tav tm="0">
                                          <p:val>
                                            <p:strVal val="#ppt_x"/>
                                          </p:val>
                                        </p:tav>
                                        <p:tav tm="100000">
                                          <p:val>
                                            <p:strVal val="#ppt_x"/>
                                          </p:val>
                                        </p:tav>
                                      </p:tavLst>
                                    </p:anim>
                                    <p:anim calcmode="lin" valueType="num">
                                      <p:cBhvr>
                                        <p:cTn id="37" dur="5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3" presetClass="entr" presetSubtype="1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linds(horizontal)">
                                      <p:cBhvr>
                                        <p:cTn id="44" dur="500"/>
                                        <p:tgtEl>
                                          <p:spTgt spid="38"/>
                                        </p:tgtEl>
                                      </p:cBhvr>
                                    </p:animEffect>
                                  </p:childTnLst>
                                </p:cTn>
                              </p:par>
                              <p:par>
                                <p:cTn id="45" presetID="42"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3" presetClass="entr" presetSubtype="1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par>
                                <p:cTn id="54" presetID="3"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linds(horizontal)">
                                      <p:cBhvr>
                                        <p:cTn id="56" dur="500"/>
                                        <p:tgtEl>
                                          <p:spTgt spid="33"/>
                                        </p:tgtEl>
                                      </p:cBhvr>
                                    </p:animEffect>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strVal val="#ppt_x"/>
                                          </p:val>
                                        </p:tav>
                                        <p:tav tm="100000">
                                          <p:val>
                                            <p:strVal val="#ppt_x"/>
                                          </p:val>
                                        </p:tav>
                                      </p:tavLst>
                                    </p:anim>
                                    <p:anim calcmode="lin" valueType="num">
                                      <p:cBhvr>
                                        <p:cTn id="61" dur="500" fill="hold"/>
                                        <p:tgtEl>
                                          <p:spTgt spid="28"/>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3" presetClass="entr" presetSubtype="1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anim calcmode="lin" valueType="num">
                                      <p:cBhvr>
                                        <p:cTn id="72" dur="500" fill="hold"/>
                                        <p:tgtEl>
                                          <p:spTgt spid="31"/>
                                        </p:tgtEl>
                                        <p:attrNameLst>
                                          <p:attrName>ppt_x</p:attrName>
                                        </p:attrNameLst>
                                      </p:cBhvr>
                                      <p:tavLst>
                                        <p:tav tm="0">
                                          <p:val>
                                            <p:strVal val="#ppt_x"/>
                                          </p:val>
                                        </p:tav>
                                        <p:tav tm="100000">
                                          <p:val>
                                            <p:strVal val="#ppt_x"/>
                                          </p:val>
                                        </p:tav>
                                      </p:tavLst>
                                    </p:anim>
                                    <p:anim calcmode="lin" valueType="num">
                                      <p:cBhvr>
                                        <p:cTn id="73" dur="5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3" presetClass="entr" presetSubtype="1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linds(horizontal)">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214414" y="214314"/>
            <a:ext cx="7821640" cy="857232"/>
          </a:xfrm>
        </p:spPr>
        <p:txBody>
          <a:bodyPr/>
          <a:lstStyle/>
          <a:p>
            <a:r>
              <a:rPr lang="zh-CN" altLang="en-US" dirty="0" smtClean="0">
                <a:solidFill>
                  <a:schemeClr val="bg1"/>
                </a:solidFill>
                <a:latin typeface="微软雅黑" pitchFamily="34" charset="-122"/>
                <a:ea typeface="微软雅黑" pitchFamily="34" charset="-122"/>
              </a:rPr>
              <a:t>中国港湾企业精神</a:t>
            </a:r>
          </a:p>
        </p:txBody>
      </p:sp>
      <p:sp>
        <p:nvSpPr>
          <p:cNvPr id="4" name="Line 83"/>
          <p:cNvSpPr>
            <a:spLocks noChangeShapeType="1"/>
          </p:cNvSpPr>
          <p:nvPr/>
        </p:nvSpPr>
        <p:spPr bwMode="black">
          <a:xfrm>
            <a:off x="1000983"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6" name="日期占位符 3"/>
          <p:cNvSpPr txBox="1">
            <a:spLocks/>
          </p:cNvSpPr>
          <p:nvPr/>
        </p:nvSpPr>
        <p:spPr>
          <a:xfrm>
            <a:off x="6786578" y="6486548"/>
            <a:ext cx="2133600" cy="228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chemeClr val="tx1"/>
                </a:solidFill>
                <a:effectLst/>
                <a:uLnTx/>
                <a:uFillTx/>
                <a:latin typeface="微软雅黑" pitchFamily="34" charset="-122"/>
                <a:ea typeface="微软雅黑" pitchFamily="34" charset="-122"/>
                <a:cs typeface="Arial" charset="0"/>
              </a:rPr>
              <a:t>www.chec.bj.cn</a:t>
            </a:r>
            <a:endParaRPr kumimoji="0" lang="en-US" altLang="zh-CN" sz="12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Arial" charset="0"/>
            </a:endParaRPr>
          </a:p>
        </p:txBody>
      </p:sp>
      <p:pic>
        <p:nvPicPr>
          <p:cNvPr id="7" name="图片 6" descr="包容.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4282" y="1412776"/>
            <a:ext cx="1981454" cy="5445248"/>
          </a:xfrm>
          <a:prstGeom prst="rect">
            <a:avLst/>
          </a:prstGeom>
        </p:spPr>
      </p:pic>
      <p:pic>
        <p:nvPicPr>
          <p:cNvPr id="8" name="图片 7" descr="诚信.jpg"/>
          <p:cNvPicPr preferRelativeResize="0">
            <a:picLocks/>
          </p:cNvPicPr>
          <p:nvPr/>
        </p:nvPicPr>
        <p:blipFill>
          <a:blip r:embed="rId3" cstate="screen">
            <a:extLst>
              <a:ext uri="{28A0092B-C50C-407E-A947-70E740481C1C}">
                <a14:useLocalDpi xmlns:a14="http://schemas.microsoft.com/office/drawing/2010/main"/>
              </a:ext>
            </a:extLst>
          </a:blip>
          <a:srcRect/>
          <a:stretch>
            <a:fillRect/>
          </a:stretch>
        </p:blipFill>
        <p:spPr>
          <a:xfrm>
            <a:off x="2428860" y="1412776"/>
            <a:ext cx="2071702" cy="5445248"/>
          </a:xfrm>
          <a:prstGeom prst="rect">
            <a:avLst/>
          </a:prstGeom>
        </p:spPr>
      </p:pic>
      <p:pic>
        <p:nvPicPr>
          <p:cNvPr id="9" name="图片 8" descr="创新.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4876" y="1412776"/>
            <a:ext cx="2000264" cy="5445248"/>
          </a:xfrm>
          <a:prstGeom prst="rect">
            <a:avLst/>
          </a:prstGeom>
        </p:spPr>
      </p:pic>
      <p:pic>
        <p:nvPicPr>
          <p:cNvPr id="10" name="图片 9" descr="奉献.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9454" y="1412776"/>
            <a:ext cx="2000232" cy="5445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250954" y="214314"/>
            <a:ext cx="7821640" cy="857232"/>
          </a:xfrm>
        </p:spPr>
        <p:txBody>
          <a:bodyPr/>
          <a:lstStyle/>
          <a:p>
            <a:r>
              <a:rPr lang="zh-CN" altLang="en-US" dirty="0" smtClean="0">
                <a:solidFill>
                  <a:schemeClr val="bg1"/>
                </a:solidFill>
                <a:latin typeface="微软雅黑" pitchFamily="34" charset="-122"/>
                <a:ea typeface="微软雅黑" pitchFamily="34" charset="-122"/>
              </a:rPr>
              <a:t>稻盛和夫的企业哲学</a:t>
            </a:r>
          </a:p>
        </p:txBody>
      </p:sp>
      <p:sp>
        <p:nvSpPr>
          <p:cNvPr id="4"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pic>
        <p:nvPicPr>
          <p:cNvPr id="6" name="图片 5" descr="201063020103348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5720" y="1566810"/>
            <a:ext cx="3573958" cy="3503287"/>
          </a:xfrm>
          <a:prstGeom prst="rect">
            <a:avLst/>
          </a:prstGeom>
        </p:spPr>
      </p:pic>
      <p:sp>
        <p:nvSpPr>
          <p:cNvPr id="7" name="TextBox 6"/>
          <p:cNvSpPr txBox="1"/>
          <p:nvPr/>
        </p:nvSpPr>
        <p:spPr>
          <a:xfrm>
            <a:off x="142844" y="5284412"/>
            <a:ext cx="3812972" cy="707886"/>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日本经营四圣之一</a:t>
            </a: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一人创办了两家世界</a:t>
            </a:r>
            <a:r>
              <a:rPr lang="en-US" altLang="zh-CN" sz="2000" b="1" dirty="0" smtClean="0">
                <a:latin typeface="微软雅黑" pitchFamily="34" charset="-122"/>
                <a:ea typeface="微软雅黑" pitchFamily="34" charset="-122"/>
              </a:rPr>
              <a:t>500</a:t>
            </a:r>
            <a:r>
              <a:rPr lang="zh-CN" altLang="en-US" sz="2000" b="1" dirty="0" smtClean="0">
                <a:latin typeface="微软雅黑" pitchFamily="34" charset="-122"/>
                <a:ea typeface="微软雅黑" pitchFamily="34" charset="-122"/>
              </a:rPr>
              <a:t>强企业</a:t>
            </a:r>
            <a:endParaRPr lang="zh-CN" altLang="en-US" sz="2000" b="1" dirty="0">
              <a:latin typeface="微软雅黑" pitchFamily="34" charset="-122"/>
              <a:ea typeface="微软雅黑" pitchFamily="34" charset="-122"/>
            </a:endParaRPr>
          </a:p>
        </p:txBody>
      </p:sp>
      <p:sp>
        <p:nvSpPr>
          <p:cNvPr id="8" name="TextBox 7"/>
          <p:cNvSpPr txBox="1"/>
          <p:nvPr/>
        </p:nvSpPr>
        <p:spPr>
          <a:xfrm>
            <a:off x="4357686" y="1391181"/>
            <a:ext cx="4786314" cy="1323439"/>
          </a:xfrm>
          <a:prstGeom prst="rect">
            <a:avLst/>
          </a:prstGeom>
          <a:noFill/>
        </p:spPr>
        <p:txBody>
          <a:bodyPr wrap="square" rtlCol="0">
            <a:spAutoFit/>
          </a:bodyPr>
          <a:lstStyle/>
          <a:p>
            <a:pPr algn="l"/>
            <a:r>
              <a:rPr lang="zh-CN" altLang="en-US" sz="2000" b="1" dirty="0" smtClean="0">
                <a:solidFill>
                  <a:schemeClr val="bg1"/>
                </a:solidFill>
                <a:latin typeface="微软雅黑" pitchFamily="34" charset="-122"/>
                <a:ea typeface="微软雅黑" pitchFamily="34" charset="-122"/>
              </a:rPr>
              <a:t>一个原点：</a:t>
            </a:r>
            <a:r>
              <a:rPr lang="zh-CN" altLang="en-US" sz="2000" b="1" dirty="0" smtClean="0">
                <a:latin typeface="微软雅黑" pitchFamily="34" charset="-122"/>
                <a:ea typeface="微软雅黑" pitchFamily="34" charset="-122"/>
              </a:rPr>
              <a:t>利他精神、敬天爱人。</a:t>
            </a:r>
            <a:endParaRPr lang="en-US" altLang="zh-CN" sz="2000" b="1" dirty="0" smtClean="0">
              <a:latin typeface="微软雅黑" pitchFamily="34" charset="-122"/>
              <a:ea typeface="微软雅黑" pitchFamily="34" charset="-122"/>
            </a:endParaRPr>
          </a:p>
          <a:p>
            <a:pPr algn="l"/>
            <a:r>
              <a:rPr lang="zh-CN" altLang="en-US" sz="2000" b="1" dirty="0" smtClean="0">
                <a:solidFill>
                  <a:schemeClr val="bg1"/>
                </a:solidFill>
                <a:latin typeface="微软雅黑" pitchFamily="34" charset="-122"/>
                <a:ea typeface="微软雅黑" pitchFamily="34" charset="-122"/>
              </a:rPr>
              <a:t>两条理念：</a:t>
            </a:r>
            <a:endParaRPr lang="en-US" altLang="zh-CN" sz="2000" b="1" dirty="0" smtClean="0">
              <a:solidFill>
                <a:schemeClr val="bg1"/>
              </a:solidFill>
              <a:latin typeface="微软雅黑" pitchFamily="34" charset="-122"/>
              <a:ea typeface="微软雅黑" pitchFamily="34" charset="-122"/>
            </a:endParaRPr>
          </a:p>
          <a:p>
            <a:pPr algn="l"/>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追求员工物质和精神两方面的幸福；</a:t>
            </a:r>
          </a:p>
          <a:p>
            <a:pPr algn="l"/>
            <a:r>
              <a:rPr lang="en-US" altLang="zh-CN" sz="2000" b="1" dirty="0" smtClean="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经营者的使命就是保护员工和家属。</a:t>
            </a:r>
            <a:endParaRPr lang="en-US" altLang="zh-CN" sz="2000" b="1" dirty="0" smtClean="0">
              <a:latin typeface="微软雅黑" pitchFamily="34" charset="-122"/>
              <a:ea typeface="微软雅黑" pitchFamily="34" charset="-122"/>
            </a:endParaRPr>
          </a:p>
        </p:txBody>
      </p:sp>
      <p:pic>
        <p:nvPicPr>
          <p:cNvPr id="9" name="图片 8" descr="IMG_152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7718" y="3000372"/>
            <a:ext cx="4214810" cy="2809873"/>
          </a:xfrm>
          <a:prstGeom prst="rect">
            <a:avLst/>
          </a:prstGeom>
        </p:spPr>
      </p:pic>
      <p:sp>
        <p:nvSpPr>
          <p:cNvPr id="10" name="TextBox 9"/>
          <p:cNvSpPr txBox="1"/>
          <p:nvPr/>
        </p:nvSpPr>
        <p:spPr>
          <a:xfrm>
            <a:off x="3929090" y="5869541"/>
            <a:ext cx="500062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稻盛和夫咨询公司白立新博士来公司授课</a:t>
            </a:r>
            <a:endParaRPr lang="en-US" altLang="zh-CN" sz="2000" b="1"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10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a:spLocks noGrp="1" noChangeArrowheads="1"/>
          </p:cNvSpPr>
          <p:nvPr>
            <p:ph type="title"/>
          </p:nvPr>
        </p:nvSpPr>
        <p:spPr>
          <a:xfrm>
            <a:off x="1187624" y="314308"/>
            <a:ext cx="5178434" cy="685800"/>
          </a:xfrm>
        </p:spPr>
        <p:txBody>
          <a:bodyPr/>
          <a:lstStyle/>
          <a:p>
            <a:r>
              <a:rPr lang="zh-CN" altLang="en-US" dirty="0" smtClean="0">
                <a:solidFill>
                  <a:schemeClr val="bg1"/>
                </a:solidFill>
                <a:latin typeface="微软雅黑" pitchFamily="34" charset="-122"/>
                <a:ea typeface="微软雅黑" pitchFamily="34" charset="-122"/>
              </a:rPr>
              <a:t>国际建筑市场</a:t>
            </a:r>
            <a:endParaRPr lang="en-US" altLang="zh-CN" dirty="0">
              <a:solidFill>
                <a:schemeClr val="bg1"/>
              </a:solidFill>
              <a:latin typeface="微软雅黑" pitchFamily="34" charset="-122"/>
              <a:ea typeface="微软雅黑" pitchFamily="34" charset="-122"/>
            </a:endParaRPr>
          </a:p>
        </p:txBody>
      </p:sp>
      <p:sp>
        <p:nvSpPr>
          <p:cNvPr id="35" name="Line 83"/>
          <p:cNvSpPr>
            <a:spLocks noChangeShapeType="1"/>
          </p:cNvSpPr>
          <p:nvPr/>
        </p:nvSpPr>
        <p:spPr bwMode="black">
          <a:xfrm>
            <a:off x="10001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4"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83" name="AutoShape 2"/>
          <p:cNvSpPr>
            <a:spLocks noChangeArrowheads="1"/>
          </p:cNvSpPr>
          <p:nvPr/>
        </p:nvSpPr>
        <p:spPr bwMode="auto">
          <a:xfrm>
            <a:off x="976338" y="1500174"/>
            <a:ext cx="7239000" cy="4286280"/>
          </a:xfrm>
          <a:prstGeom prst="roundRect">
            <a:avLst>
              <a:gd name="adj" fmla="val 10375"/>
            </a:avLst>
          </a:prstGeom>
          <a:noFill/>
          <a:ln w="28575" cap="rnd">
            <a:solidFill>
              <a:srgbClr val="7030A0"/>
            </a:solidFill>
            <a:prstDash val="sysDash"/>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AutoShape 3"/>
          <p:cNvSpPr>
            <a:spLocks noChangeArrowheads="1"/>
          </p:cNvSpPr>
          <p:nvPr/>
        </p:nvSpPr>
        <p:spPr bwMode="gray">
          <a:xfrm>
            <a:off x="2990848" y="1928802"/>
            <a:ext cx="4938738" cy="652466"/>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lvl="0" algn="ctr"/>
            <a:r>
              <a:rPr lang="zh-CN" altLang="en-US" b="1" dirty="0" smtClean="0">
                <a:solidFill>
                  <a:sysClr val="windowText" lastClr="000000"/>
                </a:solidFill>
                <a:latin typeface="微软雅黑" pitchFamily="34" charset="-122"/>
                <a:ea typeface="微软雅黑" pitchFamily="34" charset="-122"/>
              </a:rPr>
              <a:t>全球范围内积极改善民生与基础设施</a:t>
            </a:r>
            <a:endParaRPr lang="en-US" altLang="zh-CN" b="1" dirty="0" smtClean="0">
              <a:solidFill>
                <a:sysClr val="windowText" lastClr="000000"/>
              </a:solidFill>
              <a:latin typeface="微软雅黑" pitchFamily="34" charset="-122"/>
              <a:ea typeface="微软雅黑" pitchFamily="34" charset="-122"/>
            </a:endParaRPr>
          </a:p>
          <a:p>
            <a:pPr lvl="0" algn="ctr"/>
            <a:r>
              <a:rPr lang="zh-CN" altLang="en-US" b="1" dirty="0" smtClean="0">
                <a:solidFill>
                  <a:sysClr val="windowText" lastClr="000000"/>
                </a:solidFill>
                <a:latin typeface="微软雅黑" pitchFamily="34" charset="-122"/>
                <a:ea typeface="微软雅黑" pitchFamily="34" charset="-122"/>
              </a:rPr>
              <a:t>的趋势不变，国际工程建设市场发展</a:t>
            </a:r>
            <a:r>
              <a:rPr lang="zh-CN" altLang="en-US" b="1" dirty="0" smtClean="0">
                <a:solidFill>
                  <a:srgbClr val="FF0000"/>
                </a:solidFill>
                <a:latin typeface="微软雅黑" pitchFamily="34" charset="-122"/>
                <a:ea typeface="微软雅黑" pitchFamily="34" charset="-122"/>
              </a:rPr>
              <a:t>机遇较多</a:t>
            </a:r>
            <a:endParaRPr lang="zh-CN" altLang="en-US" b="1" dirty="0">
              <a:solidFill>
                <a:srgbClr val="FF0000"/>
              </a:solidFill>
              <a:latin typeface="微软雅黑" pitchFamily="34" charset="-122"/>
              <a:ea typeface="微软雅黑" pitchFamily="34" charset="-122"/>
            </a:endParaRPr>
          </a:p>
        </p:txBody>
      </p:sp>
      <p:sp>
        <p:nvSpPr>
          <p:cNvPr id="85" name="AutoShape 4"/>
          <p:cNvSpPr>
            <a:spLocks noChangeArrowheads="1"/>
          </p:cNvSpPr>
          <p:nvPr/>
        </p:nvSpPr>
        <p:spPr bwMode="gray">
          <a:xfrm>
            <a:off x="2990848" y="2928934"/>
            <a:ext cx="4938738" cy="642942"/>
          </a:xfrm>
          <a:prstGeom prst="roundRect">
            <a:avLst>
              <a:gd name="adj" fmla="val 7574"/>
            </a:avLst>
          </a:prstGeom>
          <a:gradFill rotWithShape="1">
            <a:gsLst>
              <a:gs pos="0">
                <a:srgbClr val="E4C244"/>
              </a:gs>
              <a:gs pos="100000">
                <a:srgbClr val="E4C244">
                  <a:gamma/>
                  <a:tint val="40000"/>
                  <a:invGamma/>
                </a:srgbClr>
              </a:gs>
            </a:gsLst>
            <a:lin ang="0" scaled="1"/>
          </a:gradFill>
          <a:ln w="28575" cap="rnd">
            <a:noFill/>
            <a:prstDash val="sysDot"/>
            <a:round/>
            <a:headEnd/>
            <a:tailEnd/>
          </a:ln>
          <a:effectLst/>
        </p:spPr>
        <p:txBody>
          <a:bodyPr wrap="none" anchor="ctr"/>
          <a:lstStyle/>
          <a:p>
            <a:pPr lvl="0" algn="ctr"/>
            <a:r>
              <a:rPr lang="zh-CN" altLang="en-US" b="1" dirty="0" smtClean="0">
                <a:latin typeface="微软雅黑" pitchFamily="34" charset="-122"/>
                <a:ea typeface="微软雅黑" pitchFamily="34" charset="-122"/>
              </a:rPr>
              <a:t>国家加大</a:t>
            </a:r>
            <a:r>
              <a:rPr lang="zh-CN" altLang="en-US" b="1" dirty="0" smtClean="0">
                <a:solidFill>
                  <a:srgbClr val="FF0000"/>
                </a:solidFill>
                <a:latin typeface="微软雅黑" pitchFamily="34" charset="-122"/>
                <a:ea typeface="微软雅黑" pitchFamily="34" charset="-122"/>
              </a:rPr>
              <a:t>“走出去”</a:t>
            </a:r>
            <a:r>
              <a:rPr lang="zh-CN" altLang="en-US" b="1" dirty="0" smtClean="0">
                <a:latin typeface="微软雅黑" pitchFamily="34" charset="-122"/>
                <a:ea typeface="微软雅黑" pitchFamily="34" charset="-122"/>
              </a:rPr>
              <a:t>战略力度，为中国</a:t>
            </a:r>
            <a:endParaRPr lang="en-US" altLang="zh-CN" b="1" dirty="0" smtClean="0">
              <a:latin typeface="微软雅黑" pitchFamily="34" charset="-122"/>
              <a:ea typeface="微软雅黑" pitchFamily="34" charset="-122"/>
            </a:endParaRPr>
          </a:p>
          <a:p>
            <a:pPr lvl="0" algn="ctr"/>
            <a:r>
              <a:rPr lang="zh-CN" altLang="en-US" b="1" dirty="0" smtClean="0">
                <a:latin typeface="微软雅黑" pitchFamily="34" charset="-122"/>
                <a:ea typeface="微软雅黑" pitchFamily="34" charset="-122"/>
              </a:rPr>
              <a:t>对外承包业务提供广阔的发展空间</a:t>
            </a:r>
            <a:endParaRPr lang="zh-CN" altLang="en-US" b="1" dirty="0">
              <a:latin typeface="微软雅黑" pitchFamily="34" charset="-122"/>
              <a:ea typeface="微软雅黑" pitchFamily="34" charset="-122"/>
            </a:endParaRPr>
          </a:p>
        </p:txBody>
      </p:sp>
      <p:sp>
        <p:nvSpPr>
          <p:cNvPr id="86" name="AutoShape 5"/>
          <p:cNvSpPr>
            <a:spLocks noChangeArrowheads="1"/>
          </p:cNvSpPr>
          <p:nvPr/>
        </p:nvSpPr>
        <p:spPr bwMode="gray">
          <a:xfrm>
            <a:off x="2990848" y="3929066"/>
            <a:ext cx="4938738" cy="604838"/>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lvl="0" algn="ctr"/>
            <a:r>
              <a:rPr lang="zh-CN" altLang="en-US" b="1" dirty="0" smtClean="0">
                <a:solidFill>
                  <a:sysClr val="windowText" lastClr="000000"/>
                </a:solidFill>
                <a:latin typeface="微软雅黑" pitchFamily="34" charset="-122"/>
                <a:ea typeface="微软雅黑" pitchFamily="34" charset="-122"/>
              </a:rPr>
              <a:t>四大集团加快经济转型，</a:t>
            </a:r>
            <a:r>
              <a:rPr lang="zh-CN" altLang="en-US" b="1" dirty="0" smtClean="0">
                <a:solidFill>
                  <a:srgbClr val="FF0000"/>
                </a:solidFill>
                <a:latin typeface="微软雅黑" pitchFamily="34" charset="-122"/>
                <a:ea typeface="微软雅黑" pitchFamily="34" charset="-122"/>
              </a:rPr>
              <a:t>海外业务</a:t>
            </a:r>
            <a:r>
              <a:rPr lang="zh-CN" altLang="en-US" b="1" dirty="0" smtClean="0">
                <a:solidFill>
                  <a:sysClr val="windowText" lastClr="000000"/>
                </a:solidFill>
                <a:latin typeface="微软雅黑" pitchFamily="34" charset="-122"/>
                <a:ea typeface="微软雅黑" pitchFamily="34" charset="-122"/>
              </a:rPr>
              <a:t>比重加大，</a:t>
            </a:r>
            <a:endParaRPr lang="en-US" altLang="zh-CN" b="1" dirty="0" smtClean="0">
              <a:solidFill>
                <a:sysClr val="windowText" lastClr="000000"/>
              </a:solidFill>
              <a:latin typeface="微软雅黑" pitchFamily="34" charset="-122"/>
              <a:ea typeface="微软雅黑" pitchFamily="34" charset="-122"/>
            </a:endParaRPr>
          </a:p>
          <a:p>
            <a:pPr lvl="0" algn="ctr"/>
            <a:r>
              <a:rPr lang="zh-CN" altLang="en-US" b="1" dirty="0" smtClean="0">
                <a:solidFill>
                  <a:sysClr val="windowText" lastClr="000000"/>
                </a:solidFill>
                <a:latin typeface="微软雅黑" pitchFamily="34" charset="-122"/>
                <a:ea typeface="微软雅黑" pitchFamily="34" charset="-122"/>
              </a:rPr>
              <a:t>境外经营业绩</a:t>
            </a:r>
            <a:r>
              <a:rPr lang="zh-CN" altLang="en-US" b="1" dirty="0" smtClean="0">
                <a:solidFill>
                  <a:srgbClr val="FF0000"/>
                </a:solidFill>
                <a:latin typeface="微软雅黑" pitchFamily="34" charset="-122"/>
                <a:ea typeface="微软雅黑" pitchFamily="34" charset="-122"/>
              </a:rPr>
              <a:t>大幅增长</a:t>
            </a:r>
            <a:endParaRPr lang="zh-CN" altLang="en-US" b="1" dirty="0">
              <a:solidFill>
                <a:srgbClr val="FF0000"/>
              </a:solidFill>
              <a:latin typeface="微软雅黑" pitchFamily="34" charset="-122"/>
              <a:ea typeface="微软雅黑" pitchFamily="34" charset="-122"/>
            </a:endParaRPr>
          </a:p>
        </p:txBody>
      </p:sp>
      <p:sp>
        <p:nvSpPr>
          <p:cNvPr id="87" name="AutoShape 6"/>
          <p:cNvSpPr>
            <a:spLocks noChangeArrowheads="1"/>
          </p:cNvSpPr>
          <p:nvPr/>
        </p:nvSpPr>
        <p:spPr bwMode="gray">
          <a:xfrm>
            <a:off x="2990848" y="4786322"/>
            <a:ext cx="4938738" cy="642942"/>
          </a:xfrm>
          <a:prstGeom prst="roundRect">
            <a:avLst>
              <a:gd name="adj" fmla="val 7574"/>
            </a:avLst>
          </a:prstGeom>
          <a:gradFill rotWithShape="1">
            <a:gsLst>
              <a:gs pos="0">
                <a:srgbClr val="E4C244"/>
              </a:gs>
              <a:gs pos="100000">
                <a:srgbClr val="E4C244">
                  <a:gamma/>
                  <a:tint val="40000"/>
                  <a:invGamma/>
                </a:srgbClr>
              </a:gs>
            </a:gsLst>
            <a:lin ang="0" scaled="1"/>
          </a:gradFill>
          <a:ln w="28575" cap="rnd">
            <a:noFill/>
            <a:prstDash val="sysDot"/>
            <a:round/>
            <a:headEnd/>
            <a:tailEnd/>
          </a:ln>
          <a:effectLst/>
        </p:spPr>
        <p:txBody>
          <a:bodyPr wrap="none" anchor="ctr"/>
          <a:lstStyle/>
          <a:p>
            <a:pPr lvl="0" algn="ctr"/>
            <a:r>
              <a:rPr lang="zh-CN" altLang="en-US" b="1" dirty="0" smtClean="0">
                <a:solidFill>
                  <a:sysClr val="windowText" lastClr="000000"/>
                </a:solidFill>
                <a:latin typeface="微软雅黑" pitchFamily="34" charset="-122"/>
                <a:ea typeface="微软雅黑" pitchFamily="34" charset="-122"/>
              </a:rPr>
              <a:t>中国对外承包工程企业成长为</a:t>
            </a:r>
            <a:endParaRPr lang="en-US" altLang="zh-CN" b="1" dirty="0" smtClean="0">
              <a:solidFill>
                <a:sysClr val="windowText" lastClr="000000"/>
              </a:solidFill>
              <a:latin typeface="微软雅黑" pitchFamily="34" charset="-122"/>
              <a:ea typeface="微软雅黑" pitchFamily="34" charset="-122"/>
            </a:endParaRPr>
          </a:p>
          <a:p>
            <a:pPr lvl="0" algn="ctr"/>
            <a:r>
              <a:rPr lang="zh-CN" altLang="en-US" b="1" dirty="0" smtClean="0">
                <a:solidFill>
                  <a:sysClr val="windowText" lastClr="000000"/>
                </a:solidFill>
                <a:latin typeface="微软雅黑" pitchFamily="34" charset="-122"/>
                <a:ea typeface="微软雅黑" pitchFamily="34" charset="-122"/>
              </a:rPr>
              <a:t>有</a:t>
            </a:r>
            <a:r>
              <a:rPr lang="zh-CN" altLang="en-US" b="1" dirty="0">
                <a:solidFill>
                  <a:srgbClr val="FF0000"/>
                </a:solidFill>
                <a:latin typeface="微软雅黑" pitchFamily="34" charset="-122"/>
                <a:ea typeface="微软雅黑" pitchFamily="34" charset="-122"/>
              </a:rPr>
              <a:t>独特</a:t>
            </a:r>
            <a:r>
              <a:rPr lang="zh-CN" altLang="en-US" b="1" dirty="0" smtClean="0">
                <a:solidFill>
                  <a:srgbClr val="FF0000"/>
                </a:solidFill>
                <a:latin typeface="微软雅黑" pitchFamily="34" charset="-122"/>
                <a:ea typeface="微软雅黑" pitchFamily="34" charset="-122"/>
              </a:rPr>
              <a:t>竞争优势</a:t>
            </a:r>
            <a:r>
              <a:rPr lang="zh-CN" altLang="en-US" b="1" dirty="0" smtClean="0">
                <a:solidFill>
                  <a:sysClr val="windowText" lastClr="000000"/>
                </a:solidFill>
                <a:latin typeface="微软雅黑" pitchFamily="34" charset="-122"/>
                <a:ea typeface="微软雅黑" pitchFamily="34" charset="-122"/>
              </a:rPr>
              <a:t>的国际承包商</a:t>
            </a:r>
            <a:endParaRPr lang="zh-CN" altLang="en-US" b="1" dirty="0">
              <a:solidFill>
                <a:sysClr val="windowText" lastClr="000000"/>
              </a:solidFill>
              <a:latin typeface="微软雅黑" pitchFamily="34" charset="-122"/>
              <a:ea typeface="微软雅黑" pitchFamily="34" charset="-122"/>
            </a:endParaRPr>
          </a:p>
        </p:txBody>
      </p:sp>
      <p:sp>
        <p:nvSpPr>
          <p:cNvPr id="88" name="AutoShape 8"/>
          <p:cNvSpPr>
            <a:spLocks noChangeArrowheads="1"/>
          </p:cNvSpPr>
          <p:nvPr/>
        </p:nvSpPr>
        <p:spPr bwMode="gray">
          <a:xfrm>
            <a:off x="1285876" y="2081202"/>
            <a:ext cx="1628772" cy="633418"/>
          </a:xfrm>
          <a:prstGeom prst="roundRect">
            <a:avLst>
              <a:gd name="adj" fmla="val 7574"/>
            </a:avLst>
          </a:prstGeom>
          <a:gradFill rotWithShape="1">
            <a:gsLst>
              <a:gs pos="0">
                <a:srgbClr val="25557B"/>
              </a:gs>
              <a:gs pos="50000">
                <a:srgbClr val="25557B">
                  <a:gamma/>
                  <a:tint val="72549"/>
                  <a:invGamma/>
                </a:srgbClr>
              </a:gs>
              <a:gs pos="100000">
                <a:srgbClr val="25557B"/>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rgbClr val="25557B"/>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
                <a:srgbClr val="FFFFFF"/>
              </a:buClr>
              <a:buSzTx/>
              <a:buFont typeface="Wingdings" pitchFamily="2" charset="2"/>
              <a:buChar char="§"/>
              <a:tabLst/>
              <a:defRPr/>
            </a:pPr>
            <a:r>
              <a:rPr kumimoji="0" lang="en-US" altLang="zh-CN"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rPr>
              <a:t> </a:t>
            </a:r>
            <a:r>
              <a:rPr lang="zh-CN" altLang="en-US" sz="2400" b="1" kern="0" dirty="0" smtClean="0">
                <a:solidFill>
                  <a:srgbClr val="FFFFFF"/>
                </a:solidFill>
                <a:latin typeface="微软雅黑" pitchFamily="34" charset="-122"/>
                <a:ea typeface="微软雅黑" pitchFamily="34" charset="-122"/>
              </a:rPr>
              <a:t>市场</a:t>
            </a: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机遇</a:t>
            </a:r>
            <a:endParaRPr kumimoji="0" lang="en-US" altLang="zh-CN"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89" name="AutoShape 9"/>
          <p:cNvSpPr>
            <a:spLocks noChangeArrowheads="1"/>
          </p:cNvSpPr>
          <p:nvPr/>
        </p:nvSpPr>
        <p:spPr bwMode="gray">
          <a:xfrm>
            <a:off x="1285876" y="3087686"/>
            <a:ext cx="1628772" cy="627066"/>
          </a:xfrm>
          <a:prstGeom prst="roundRect">
            <a:avLst>
              <a:gd name="adj" fmla="val 7574"/>
            </a:avLst>
          </a:prstGeom>
          <a:gradFill rotWithShape="1">
            <a:gsLst>
              <a:gs pos="0">
                <a:srgbClr val="25557B"/>
              </a:gs>
              <a:gs pos="50000">
                <a:srgbClr val="25557B">
                  <a:gamma/>
                  <a:tint val="72549"/>
                  <a:invGamma/>
                </a:srgbClr>
              </a:gs>
              <a:gs pos="100000">
                <a:srgbClr val="25557B"/>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rgbClr val="25557B"/>
            </a:extrusionClr>
          </a:sp3d>
        </p:spPr>
        <p:txBody>
          <a:bodyPr wrap="none" anchor="ctr">
            <a:flatTx/>
          </a:bodyPr>
          <a:lstStyle/>
          <a:p>
            <a:pPr algn="ctr" eaLnBrk="0" fontAlgn="auto" hangingPunct="0">
              <a:spcBef>
                <a:spcPts val="0"/>
              </a:spcBef>
              <a:spcAft>
                <a:spcPts val="0"/>
              </a:spcAft>
              <a:buClr>
                <a:srgbClr val="FFFFFF"/>
              </a:buClr>
              <a:buFont typeface="Wingdings" pitchFamily="2" charset="2"/>
              <a:buChar char="§"/>
            </a:pPr>
            <a:r>
              <a:rPr lang="en-US" altLang="zh-CN" sz="2400" b="1" kern="0" dirty="0">
                <a:solidFill>
                  <a:srgbClr val="FFFFFF"/>
                </a:solidFill>
                <a:latin typeface="微软雅黑" pitchFamily="34" charset="-122"/>
                <a:ea typeface="微软雅黑" pitchFamily="34" charset="-122"/>
              </a:rPr>
              <a:t> </a:t>
            </a:r>
            <a:r>
              <a:rPr lang="zh-CN" altLang="en-US" sz="2400" b="1" kern="0" dirty="0" smtClean="0">
                <a:solidFill>
                  <a:srgbClr val="FFFFFF"/>
                </a:solidFill>
                <a:latin typeface="微软雅黑" pitchFamily="34" charset="-122"/>
                <a:ea typeface="微软雅黑" pitchFamily="34" charset="-122"/>
              </a:rPr>
              <a:t>发展空间</a:t>
            </a:r>
            <a:endParaRPr lang="en-US" altLang="zh-CN" sz="2400" b="1" kern="0" dirty="0" smtClean="0">
              <a:solidFill>
                <a:srgbClr val="FFFFFF"/>
              </a:solidFill>
              <a:latin typeface="微软雅黑" pitchFamily="34" charset="-122"/>
              <a:ea typeface="微软雅黑" pitchFamily="34" charset="-122"/>
            </a:endParaRPr>
          </a:p>
        </p:txBody>
      </p:sp>
      <p:sp>
        <p:nvSpPr>
          <p:cNvPr id="90" name="AutoShape 10"/>
          <p:cNvSpPr>
            <a:spLocks noChangeArrowheads="1"/>
          </p:cNvSpPr>
          <p:nvPr/>
        </p:nvSpPr>
        <p:spPr bwMode="gray">
          <a:xfrm>
            <a:off x="1285876" y="4071942"/>
            <a:ext cx="1628772" cy="571504"/>
          </a:xfrm>
          <a:prstGeom prst="roundRect">
            <a:avLst>
              <a:gd name="adj" fmla="val 7574"/>
            </a:avLst>
          </a:prstGeom>
          <a:gradFill rotWithShape="1">
            <a:gsLst>
              <a:gs pos="0">
                <a:srgbClr val="25557B"/>
              </a:gs>
              <a:gs pos="50000">
                <a:srgbClr val="25557B">
                  <a:gamma/>
                  <a:tint val="72549"/>
                  <a:invGamma/>
                </a:srgbClr>
              </a:gs>
              <a:gs pos="100000">
                <a:srgbClr val="25557B"/>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rgbClr val="25557B"/>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
                <a:srgbClr val="FFFFFF"/>
              </a:buClr>
              <a:buSzTx/>
              <a:buFont typeface="Wingdings" pitchFamily="2" charset="2"/>
              <a:buChar char="§"/>
              <a:tabLst/>
              <a:defRPr/>
            </a:pPr>
            <a:r>
              <a:rPr lang="en-US" altLang="zh-CN" sz="2400" b="1" kern="0" dirty="0">
                <a:solidFill>
                  <a:srgbClr val="FFFFFF"/>
                </a:solidFill>
                <a:latin typeface="微软雅黑" pitchFamily="34" charset="-122"/>
                <a:ea typeface="微软雅黑" pitchFamily="34" charset="-122"/>
              </a:rPr>
              <a:t> </a:t>
            </a:r>
            <a:r>
              <a:rPr lang="zh-CN" altLang="en-US" sz="2400" b="1" kern="0" dirty="0" smtClean="0">
                <a:solidFill>
                  <a:srgbClr val="FFFFFF"/>
                </a:solidFill>
                <a:latin typeface="微软雅黑" pitchFamily="34" charset="-122"/>
                <a:ea typeface="微软雅黑" pitchFamily="34" charset="-122"/>
              </a:rPr>
              <a:t>海外业绩</a:t>
            </a:r>
            <a:endParaRPr lang="en-US" altLang="zh-CN" sz="2400" b="1" kern="0" dirty="0" smtClean="0">
              <a:solidFill>
                <a:srgbClr val="FFFFFF"/>
              </a:solidFill>
              <a:latin typeface="微软雅黑" pitchFamily="34" charset="-122"/>
              <a:ea typeface="微软雅黑" pitchFamily="34" charset="-122"/>
            </a:endParaRPr>
          </a:p>
        </p:txBody>
      </p:sp>
      <p:sp>
        <p:nvSpPr>
          <p:cNvPr id="91" name="AutoShape 11"/>
          <p:cNvSpPr>
            <a:spLocks noChangeArrowheads="1"/>
          </p:cNvSpPr>
          <p:nvPr/>
        </p:nvSpPr>
        <p:spPr bwMode="gray">
          <a:xfrm>
            <a:off x="1285876" y="4956202"/>
            <a:ext cx="1628772" cy="615938"/>
          </a:xfrm>
          <a:prstGeom prst="roundRect">
            <a:avLst>
              <a:gd name="adj" fmla="val 7574"/>
            </a:avLst>
          </a:prstGeom>
          <a:gradFill rotWithShape="1">
            <a:gsLst>
              <a:gs pos="0">
                <a:srgbClr val="25557B"/>
              </a:gs>
              <a:gs pos="50000">
                <a:srgbClr val="25557B">
                  <a:gamma/>
                  <a:tint val="72549"/>
                  <a:invGamma/>
                </a:srgbClr>
              </a:gs>
              <a:gs pos="100000">
                <a:srgbClr val="25557B"/>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rgbClr val="25557B"/>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
                <a:srgbClr val="FFFFFF"/>
              </a:buClr>
              <a:buSzTx/>
              <a:buFont typeface="Wingdings" pitchFamily="2" charset="2"/>
              <a:buChar char="§"/>
              <a:tabLst/>
              <a:defRPr/>
            </a:pPr>
            <a:r>
              <a:rPr kumimoji="0" lang="zh-CN" altLang="en-US"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国际品牌</a:t>
            </a:r>
            <a:endParaRPr kumimoji="0" lang="en-US" altLang="zh-CN" sz="24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188640"/>
            <a:ext cx="7821640" cy="857232"/>
          </a:xfrm>
        </p:spPr>
        <p:txBody>
          <a:bodyPr/>
          <a:lstStyle/>
          <a:p>
            <a:r>
              <a:rPr lang="zh-CN" altLang="en-US" dirty="0" smtClean="0">
                <a:solidFill>
                  <a:schemeClr val="bg1"/>
                </a:solidFill>
                <a:latin typeface="微软雅黑" pitchFamily="34" charset="-122"/>
                <a:ea typeface="微软雅黑" pitchFamily="34" charset="-122"/>
              </a:rPr>
              <a:t>企业的三重责任</a:t>
            </a:r>
          </a:p>
        </p:txBody>
      </p:sp>
      <p:sp>
        <p:nvSpPr>
          <p:cNvPr id="4" name="Line 83"/>
          <p:cNvSpPr>
            <a:spLocks noChangeShapeType="1"/>
          </p:cNvSpPr>
          <p:nvPr/>
        </p:nvSpPr>
        <p:spPr bwMode="black">
          <a:xfrm>
            <a:off x="1043608"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pSp>
        <p:nvGrpSpPr>
          <p:cNvPr id="11" name="组合 10"/>
          <p:cNvGrpSpPr/>
          <p:nvPr/>
        </p:nvGrpSpPr>
        <p:grpSpPr>
          <a:xfrm>
            <a:off x="571472" y="2000240"/>
            <a:ext cx="3960440" cy="3703366"/>
            <a:chOff x="288925" y="2405063"/>
            <a:chExt cx="4157663" cy="3887787"/>
          </a:xfrm>
          <a:effectLst>
            <a:glow rad="139700">
              <a:schemeClr val="accent1">
                <a:satMod val="175000"/>
                <a:alpha val="40000"/>
              </a:schemeClr>
            </a:glow>
          </a:effectLst>
        </p:grpSpPr>
        <p:sp>
          <p:nvSpPr>
            <p:cNvPr id="12" name="Freeform 22"/>
            <p:cNvSpPr>
              <a:spLocks/>
            </p:cNvSpPr>
            <p:nvPr/>
          </p:nvSpPr>
          <p:spPr bwMode="auto">
            <a:xfrm>
              <a:off x="1304574" y="3762822"/>
              <a:ext cx="2192223" cy="649287"/>
            </a:xfrm>
            <a:custGeom>
              <a:avLst/>
              <a:gdLst>
                <a:gd name="T0" fmla="*/ 0 w 1412"/>
                <a:gd name="T1" fmla="*/ 2147483647 h 406"/>
                <a:gd name="T2" fmla="*/ 2147483647 w 1412"/>
                <a:gd name="T3" fmla="*/ 0 h 406"/>
                <a:gd name="T4" fmla="*/ 2147483647 w 1412"/>
                <a:gd name="T5" fmla="*/ 2147483647 h 406"/>
                <a:gd name="T6" fmla="*/ 2147483647 w 1412"/>
                <a:gd name="T7" fmla="*/ 2147483647 h 406"/>
                <a:gd name="T8" fmla="*/ 0 w 1412"/>
                <a:gd name="T9" fmla="*/ 2147483647 h 406"/>
                <a:gd name="T10" fmla="*/ 0 60000 65536"/>
                <a:gd name="T11" fmla="*/ 0 60000 65536"/>
                <a:gd name="T12" fmla="*/ 0 60000 65536"/>
                <a:gd name="T13" fmla="*/ 0 60000 65536"/>
                <a:gd name="T14" fmla="*/ 0 60000 65536"/>
                <a:gd name="T15" fmla="*/ 0 w 1412"/>
                <a:gd name="T16" fmla="*/ 0 h 406"/>
                <a:gd name="T17" fmla="*/ 1412 w 1412"/>
                <a:gd name="T18" fmla="*/ 406 h 406"/>
              </a:gdLst>
              <a:ahLst/>
              <a:cxnLst>
                <a:cxn ang="T10">
                  <a:pos x="T0" y="T1"/>
                </a:cxn>
                <a:cxn ang="T11">
                  <a:pos x="T2" y="T3"/>
                </a:cxn>
                <a:cxn ang="T12">
                  <a:pos x="T4" y="T5"/>
                </a:cxn>
                <a:cxn ang="T13">
                  <a:pos x="T6" y="T7"/>
                </a:cxn>
                <a:cxn ang="T14">
                  <a:pos x="T8" y="T9"/>
                </a:cxn>
              </a:cxnLst>
              <a:rect l="T15" t="T16" r="T17" b="T18"/>
              <a:pathLst>
                <a:path w="1412" h="406">
                  <a:moveTo>
                    <a:pt x="0" y="262"/>
                  </a:moveTo>
                  <a:lnTo>
                    <a:pt x="650" y="0"/>
                  </a:lnTo>
                  <a:lnTo>
                    <a:pt x="1412" y="182"/>
                  </a:lnTo>
                  <a:lnTo>
                    <a:pt x="880" y="406"/>
                  </a:lnTo>
                  <a:lnTo>
                    <a:pt x="0" y="262"/>
                  </a:lnTo>
                  <a:close/>
                </a:path>
              </a:pathLst>
            </a:custGeom>
            <a:solidFill>
              <a:schemeClr val="accent3">
                <a:lumMod val="50000"/>
              </a:schemeClr>
            </a:solidFill>
            <a:ln w="3175">
              <a:noFill/>
              <a:round/>
              <a:headEnd/>
              <a:tailEnd/>
            </a:ln>
          </p:spPr>
          <p:txBody>
            <a:bodyPr/>
            <a:lstStyle/>
            <a:p>
              <a:endParaRPr lang="zh-CN" altLang="en-US"/>
            </a:p>
          </p:txBody>
        </p:sp>
        <p:sp>
          <p:nvSpPr>
            <p:cNvPr id="13" name="Freeform 23"/>
            <p:cNvSpPr>
              <a:spLocks/>
            </p:cNvSpPr>
            <p:nvPr/>
          </p:nvSpPr>
          <p:spPr bwMode="auto">
            <a:xfrm>
              <a:off x="750888" y="4489450"/>
              <a:ext cx="3271837" cy="998538"/>
            </a:xfrm>
            <a:custGeom>
              <a:avLst/>
              <a:gdLst>
                <a:gd name="T0" fmla="*/ 0 w 2022"/>
                <a:gd name="T1" fmla="*/ 2147483647 h 632"/>
                <a:gd name="T2" fmla="*/ 2147483647 w 2022"/>
                <a:gd name="T3" fmla="*/ 0 h 632"/>
                <a:gd name="T4" fmla="*/ 2147483647 w 2022"/>
                <a:gd name="T5" fmla="*/ 2147483647 h 632"/>
                <a:gd name="T6" fmla="*/ 2147483647 w 2022"/>
                <a:gd name="T7" fmla="*/ 2147483647 h 632"/>
                <a:gd name="T8" fmla="*/ 0 w 2022"/>
                <a:gd name="T9" fmla="*/ 2147483647 h 632"/>
                <a:gd name="T10" fmla="*/ 0 60000 65536"/>
                <a:gd name="T11" fmla="*/ 0 60000 65536"/>
                <a:gd name="T12" fmla="*/ 0 60000 65536"/>
                <a:gd name="T13" fmla="*/ 0 60000 65536"/>
                <a:gd name="T14" fmla="*/ 0 60000 65536"/>
                <a:gd name="T15" fmla="*/ 0 w 2022"/>
                <a:gd name="T16" fmla="*/ 0 h 632"/>
                <a:gd name="T17" fmla="*/ 2022 w 2022"/>
                <a:gd name="T18" fmla="*/ 632 h 632"/>
              </a:gdLst>
              <a:ahLst/>
              <a:cxnLst>
                <a:cxn ang="T10">
                  <a:pos x="T0" y="T1"/>
                </a:cxn>
                <a:cxn ang="T11">
                  <a:pos x="T2" y="T3"/>
                </a:cxn>
                <a:cxn ang="T12">
                  <a:pos x="T4" y="T5"/>
                </a:cxn>
                <a:cxn ang="T13">
                  <a:pos x="T6" y="T7"/>
                </a:cxn>
                <a:cxn ang="T14">
                  <a:pos x="T8" y="T9"/>
                </a:cxn>
              </a:cxnLst>
              <a:rect l="T15" t="T16" r="T17" b="T18"/>
              <a:pathLst>
                <a:path w="2022" h="632">
                  <a:moveTo>
                    <a:pt x="0" y="381"/>
                  </a:moveTo>
                  <a:lnTo>
                    <a:pt x="669" y="0"/>
                  </a:lnTo>
                  <a:lnTo>
                    <a:pt x="2022" y="247"/>
                  </a:lnTo>
                  <a:lnTo>
                    <a:pt x="1279" y="632"/>
                  </a:lnTo>
                  <a:lnTo>
                    <a:pt x="0" y="381"/>
                  </a:lnTo>
                  <a:close/>
                </a:path>
              </a:pathLst>
            </a:custGeom>
            <a:solidFill>
              <a:schemeClr val="accent3">
                <a:lumMod val="50000"/>
              </a:schemeClr>
            </a:solidFill>
            <a:ln w="9525">
              <a:noFill/>
              <a:round/>
              <a:headEnd/>
              <a:tailEnd/>
            </a:ln>
          </p:spPr>
          <p:txBody>
            <a:bodyPr/>
            <a:lstStyle/>
            <a:p>
              <a:endParaRPr lang="zh-CN" altLang="en-US"/>
            </a:p>
          </p:txBody>
        </p:sp>
        <p:sp>
          <p:nvSpPr>
            <p:cNvPr id="14" name="Freeform 9"/>
            <p:cNvSpPr>
              <a:spLocks/>
            </p:cNvSpPr>
            <p:nvPr/>
          </p:nvSpPr>
          <p:spPr bwMode="auto">
            <a:xfrm>
              <a:off x="1401501" y="2405063"/>
              <a:ext cx="1209502" cy="1800225"/>
            </a:xfrm>
            <a:custGeom>
              <a:avLst/>
              <a:gdLst>
                <a:gd name="T0" fmla="*/ 2147483647 w 646"/>
                <a:gd name="T1" fmla="*/ 0 h 886"/>
                <a:gd name="T2" fmla="*/ 0 w 646"/>
                <a:gd name="T3" fmla="*/ 2147483647 h 886"/>
                <a:gd name="T4" fmla="*/ 2147483647 w 646"/>
                <a:gd name="T5" fmla="*/ 2147483647 h 886"/>
                <a:gd name="T6" fmla="*/ 2147483647 w 646"/>
                <a:gd name="T7" fmla="*/ 0 h 886"/>
                <a:gd name="T8" fmla="*/ 0 60000 65536"/>
                <a:gd name="T9" fmla="*/ 0 60000 65536"/>
                <a:gd name="T10" fmla="*/ 0 60000 65536"/>
                <a:gd name="T11" fmla="*/ 0 60000 65536"/>
                <a:gd name="T12" fmla="*/ 0 w 646"/>
                <a:gd name="T13" fmla="*/ 0 h 886"/>
                <a:gd name="T14" fmla="*/ 646 w 646"/>
                <a:gd name="T15" fmla="*/ 886 h 886"/>
              </a:gdLst>
              <a:ahLst/>
              <a:cxnLst>
                <a:cxn ang="T8">
                  <a:pos x="T0" y="T1"/>
                </a:cxn>
                <a:cxn ang="T9">
                  <a:pos x="T2" y="T3"/>
                </a:cxn>
                <a:cxn ang="T10">
                  <a:pos x="T4" y="T5"/>
                </a:cxn>
                <a:cxn ang="T11">
                  <a:pos x="T6" y="T7"/>
                </a:cxn>
              </a:cxnLst>
              <a:rect l="T12" t="T13" r="T14" b="T15"/>
              <a:pathLst>
                <a:path w="646" h="886">
                  <a:moveTo>
                    <a:pt x="518" y="0"/>
                  </a:moveTo>
                  <a:lnTo>
                    <a:pt x="0" y="776"/>
                  </a:lnTo>
                  <a:lnTo>
                    <a:pt x="646" y="886"/>
                  </a:lnTo>
                  <a:lnTo>
                    <a:pt x="518" y="0"/>
                  </a:lnTo>
                  <a:close/>
                </a:path>
              </a:pathLst>
            </a:custGeom>
            <a:solidFill>
              <a:schemeClr val="accent3">
                <a:lumMod val="90000"/>
              </a:schemeClr>
            </a:solidFill>
            <a:ln w="9525">
              <a:noFill/>
              <a:round/>
              <a:headEnd/>
              <a:tailEnd/>
            </a:ln>
          </p:spPr>
          <p:txBody>
            <a:bodyPr/>
            <a:lstStyle/>
            <a:p>
              <a:endParaRPr lang="zh-CN" altLang="en-US"/>
            </a:p>
          </p:txBody>
        </p:sp>
        <p:sp>
          <p:nvSpPr>
            <p:cNvPr id="15" name="Freeform 11"/>
            <p:cNvSpPr>
              <a:spLocks/>
            </p:cNvSpPr>
            <p:nvPr/>
          </p:nvSpPr>
          <p:spPr bwMode="auto">
            <a:xfrm>
              <a:off x="2373556" y="2413001"/>
              <a:ext cx="994076" cy="1792288"/>
            </a:xfrm>
            <a:custGeom>
              <a:avLst/>
              <a:gdLst>
                <a:gd name="T0" fmla="*/ 0 w 514"/>
                <a:gd name="T1" fmla="*/ 0 h 882"/>
                <a:gd name="T2" fmla="*/ 2147483647 w 514"/>
                <a:gd name="T3" fmla="*/ 2147483647 h 882"/>
                <a:gd name="T4" fmla="*/ 2147483647 w 514"/>
                <a:gd name="T5" fmla="*/ 2147483647 h 882"/>
                <a:gd name="T6" fmla="*/ 0 w 514"/>
                <a:gd name="T7" fmla="*/ 0 h 882"/>
                <a:gd name="T8" fmla="*/ 0 60000 65536"/>
                <a:gd name="T9" fmla="*/ 0 60000 65536"/>
                <a:gd name="T10" fmla="*/ 0 60000 65536"/>
                <a:gd name="T11" fmla="*/ 0 60000 65536"/>
                <a:gd name="T12" fmla="*/ 0 w 514"/>
                <a:gd name="T13" fmla="*/ 0 h 882"/>
                <a:gd name="T14" fmla="*/ 514 w 514"/>
                <a:gd name="T15" fmla="*/ 882 h 882"/>
              </a:gdLst>
              <a:ahLst/>
              <a:cxnLst>
                <a:cxn ang="T8">
                  <a:pos x="T0" y="T1"/>
                </a:cxn>
                <a:cxn ang="T9">
                  <a:pos x="T2" y="T3"/>
                </a:cxn>
                <a:cxn ang="T10">
                  <a:pos x="T4" y="T5"/>
                </a:cxn>
                <a:cxn ang="T11">
                  <a:pos x="T6" y="T7"/>
                </a:cxn>
              </a:cxnLst>
              <a:rect l="T12" t="T13" r="T14" b="T15"/>
              <a:pathLst>
                <a:path w="514" h="882">
                  <a:moveTo>
                    <a:pt x="0" y="0"/>
                  </a:moveTo>
                  <a:lnTo>
                    <a:pt x="514" y="716"/>
                  </a:lnTo>
                  <a:lnTo>
                    <a:pt x="126" y="882"/>
                  </a:lnTo>
                  <a:lnTo>
                    <a:pt x="0" y="0"/>
                  </a:lnTo>
                  <a:close/>
                </a:path>
              </a:pathLst>
            </a:custGeom>
            <a:solidFill>
              <a:schemeClr val="accent3">
                <a:lumMod val="75000"/>
              </a:schemeClr>
            </a:solidFill>
            <a:ln w="9525">
              <a:noFill/>
              <a:round/>
              <a:headEnd/>
              <a:tailEnd/>
            </a:ln>
          </p:spPr>
          <p:txBody>
            <a:bodyPr/>
            <a:lstStyle/>
            <a:p>
              <a:endParaRPr lang="zh-CN" altLang="en-US"/>
            </a:p>
          </p:txBody>
        </p:sp>
        <p:sp>
          <p:nvSpPr>
            <p:cNvPr id="16" name="Freeform 14"/>
            <p:cNvSpPr>
              <a:spLocks/>
            </p:cNvSpPr>
            <p:nvPr/>
          </p:nvSpPr>
          <p:spPr bwMode="auto">
            <a:xfrm>
              <a:off x="861677" y="4184650"/>
              <a:ext cx="1938672" cy="1022350"/>
            </a:xfrm>
            <a:custGeom>
              <a:avLst/>
              <a:gdLst>
                <a:gd name="T0" fmla="*/ 2147483647 w 1024"/>
                <a:gd name="T1" fmla="*/ 0 h 520"/>
                <a:gd name="T2" fmla="*/ 2147483647 w 1024"/>
                <a:gd name="T3" fmla="*/ 2147483647 h 520"/>
                <a:gd name="T4" fmla="*/ 2147483647 w 1024"/>
                <a:gd name="T5" fmla="*/ 2147483647 h 520"/>
                <a:gd name="T6" fmla="*/ 0 w 1024"/>
                <a:gd name="T7" fmla="*/ 2147483647 h 520"/>
                <a:gd name="T8" fmla="*/ 2147483647 w 1024"/>
                <a:gd name="T9" fmla="*/ 0 h 520"/>
                <a:gd name="T10" fmla="*/ 0 60000 65536"/>
                <a:gd name="T11" fmla="*/ 0 60000 65536"/>
                <a:gd name="T12" fmla="*/ 0 60000 65536"/>
                <a:gd name="T13" fmla="*/ 0 60000 65536"/>
                <a:gd name="T14" fmla="*/ 0 60000 65536"/>
                <a:gd name="T15" fmla="*/ 0 w 1024"/>
                <a:gd name="T16" fmla="*/ 0 h 520"/>
                <a:gd name="T17" fmla="*/ 1024 w 1024"/>
                <a:gd name="T18" fmla="*/ 520 h 520"/>
              </a:gdLst>
              <a:ahLst/>
              <a:cxnLst>
                <a:cxn ang="T10">
                  <a:pos x="T0" y="T1"/>
                </a:cxn>
                <a:cxn ang="T11">
                  <a:pos x="T2" y="T3"/>
                </a:cxn>
                <a:cxn ang="T12">
                  <a:pos x="T4" y="T5"/>
                </a:cxn>
                <a:cxn ang="T13">
                  <a:pos x="T6" y="T7"/>
                </a:cxn>
                <a:cxn ang="T14">
                  <a:pos x="T8" y="T9"/>
                </a:cxn>
              </a:cxnLst>
              <a:rect l="T15" t="T16" r="T17" b="T18"/>
              <a:pathLst>
                <a:path w="1024" h="520">
                  <a:moveTo>
                    <a:pt x="228" y="0"/>
                  </a:moveTo>
                  <a:lnTo>
                    <a:pt x="968" y="116"/>
                  </a:lnTo>
                  <a:lnTo>
                    <a:pt x="1024" y="520"/>
                  </a:lnTo>
                  <a:lnTo>
                    <a:pt x="0" y="332"/>
                  </a:lnTo>
                  <a:lnTo>
                    <a:pt x="228" y="0"/>
                  </a:lnTo>
                  <a:close/>
                </a:path>
              </a:pathLst>
            </a:custGeom>
            <a:solidFill>
              <a:schemeClr val="accent3">
                <a:lumMod val="90000"/>
              </a:schemeClr>
            </a:solidFill>
            <a:ln w="9525">
              <a:noFill/>
              <a:round/>
              <a:headEnd/>
              <a:tailEnd/>
            </a:ln>
          </p:spPr>
          <p:txBody>
            <a:bodyPr/>
            <a:lstStyle/>
            <a:p>
              <a:endParaRPr lang="zh-CN" altLang="en-US"/>
            </a:p>
          </p:txBody>
        </p:sp>
        <p:sp>
          <p:nvSpPr>
            <p:cNvPr id="17" name="Freeform 16"/>
            <p:cNvSpPr>
              <a:spLocks/>
            </p:cNvSpPr>
            <p:nvPr/>
          </p:nvSpPr>
          <p:spPr bwMode="auto">
            <a:xfrm>
              <a:off x="288925" y="5084763"/>
              <a:ext cx="2654300" cy="1200150"/>
            </a:xfrm>
            <a:custGeom>
              <a:avLst/>
              <a:gdLst>
                <a:gd name="T0" fmla="*/ 2147483647 w 1639"/>
                <a:gd name="T1" fmla="*/ 0 h 759"/>
                <a:gd name="T2" fmla="*/ 2147483647 w 1639"/>
                <a:gd name="T3" fmla="*/ 2147483647 h 759"/>
                <a:gd name="T4" fmla="*/ 2147483647 w 1639"/>
                <a:gd name="T5" fmla="*/ 2147483647 h 759"/>
                <a:gd name="T6" fmla="*/ 0 w 1639"/>
                <a:gd name="T7" fmla="*/ 2147483647 h 759"/>
                <a:gd name="T8" fmla="*/ 2147483647 w 1639"/>
                <a:gd name="T9" fmla="*/ 0 h 759"/>
                <a:gd name="T10" fmla="*/ 0 60000 65536"/>
                <a:gd name="T11" fmla="*/ 0 60000 65536"/>
                <a:gd name="T12" fmla="*/ 0 60000 65536"/>
                <a:gd name="T13" fmla="*/ 0 60000 65536"/>
                <a:gd name="T14" fmla="*/ 0 60000 65536"/>
                <a:gd name="T15" fmla="*/ 0 w 1639"/>
                <a:gd name="T16" fmla="*/ 0 h 759"/>
                <a:gd name="T17" fmla="*/ 1639 w 1639"/>
                <a:gd name="T18" fmla="*/ 759 h 759"/>
              </a:gdLst>
              <a:ahLst/>
              <a:cxnLst>
                <a:cxn ang="T10">
                  <a:pos x="T0" y="T1"/>
                </a:cxn>
                <a:cxn ang="T11">
                  <a:pos x="T2" y="T3"/>
                </a:cxn>
                <a:cxn ang="T12">
                  <a:pos x="T4" y="T5"/>
                </a:cxn>
                <a:cxn ang="T13">
                  <a:pos x="T6" y="T7"/>
                </a:cxn>
                <a:cxn ang="T14">
                  <a:pos x="T8" y="T9"/>
                </a:cxn>
              </a:cxnLst>
              <a:rect l="T15" t="T16" r="T17" b="T18"/>
              <a:pathLst>
                <a:path w="1639" h="759">
                  <a:moveTo>
                    <a:pt x="284" y="0"/>
                  </a:moveTo>
                  <a:lnTo>
                    <a:pt x="1560" y="244"/>
                  </a:lnTo>
                  <a:lnTo>
                    <a:pt x="1639" y="759"/>
                  </a:lnTo>
                  <a:lnTo>
                    <a:pt x="0" y="394"/>
                  </a:lnTo>
                  <a:lnTo>
                    <a:pt x="284" y="0"/>
                  </a:lnTo>
                  <a:close/>
                </a:path>
              </a:pathLst>
            </a:custGeom>
            <a:solidFill>
              <a:schemeClr val="accent3">
                <a:lumMod val="90000"/>
              </a:schemeClr>
            </a:solidFill>
            <a:ln w="9525">
              <a:noFill/>
              <a:round/>
              <a:headEnd/>
              <a:tailEnd/>
            </a:ln>
          </p:spPr>
          <p:txBody>
            <a:bodyPr/>
            <a:lstStyle/>
            <a:p>
              <a:endParaRPr lang="zh-CN" altLang="en-US"/>
            </a:p>
          </p:txBody>
        </p:sp>
        <p:sp>
          <p:nvSpPr>
            <p:cNvPr id="18" name="Freeform 20"/>
            <p:cNvSpPr>
              <a:spLocks/>
            </p:cNvSpPr>
            <p:nvPr/>
          </p:nvSpPr>
          <p:spPr bwMode="auto">
            <a:xfrm>
              <a:off x="2809875" y="4868863"/>
              <a:ext cx="1636713" cy="1423987"/>
            </a:xfrm>
            <a:custGeom>
              <a:avLst/>
              <a:gdLst>
                <a:gd name="T0" fmla="*/ 0 w 1012"/>
                <a:gd name="T1" fmla="*/ 2147483647 h 899"/>
                <a:gd name="T2" fmla="*/ 2147483647 w 1012"/>
                <a:gd name="T3" fmla="*/ 0 h 899"/>
                <a:gd name="T4" fmla="*/ 2147483647 w 1012"/>
                <a:gd name="T5" fmla="*/ 2147483647 h 899"/>
                <a:gd name="T6" fmla="*/ 2147483647 w 1012"/>
                <a:gd name="T7" fmla="*/ 2147483647 h 899"/>
                <a:gd name="T8" fmla="*/ 0 w 1012"/>
                <a:gd name="T9" fmla="*/ 2147483647 h 899"/>
                <a:gd name="T10" fmla="*/ 0 60000 65536"/>
                <a:gd name="T11" fmla="*/ 0 60000 65536"/>
                <a:gd name="T12" fmla="*/ 0 60000 65536"/>
                <a:gd name="T13" fmla="*/ 0 60000 65536"/>
                <a:gd name="T14" fmla="*/ 0 60000 65536"/>
                <a:gd name="T15" fmla="*/ 0 w 1012"/>
                <a:gd name="T16" fmla="*/ 0 h 899"/>
                <a:gd name="T17" fmla="*/ 1012 w 1012"/>
                <a:gd name="T18" fmla="*/ 899 h 899"/>
              </a:gdLst>
              <a:ahLst/>
              <a:cxnLst>
                <a:cxn ang="T10">
                  <a:pos x="T0" y="T1"/>
                </a:cxn>
                <a:cxn ang="T11">
                  <a:pos x="T2" y="T3"/>
                </a:cxn>
                <a:cxn ang="T12">
                  <a:pos x="T4" y="T5"/>
                </a:cxn>
                <a:cxn ang="T13">
                  <a:pos x="T6" y="T7"/>
                </a:cxn>
                <a:cxn ang="T14">
                  <a:pos x="T8" y="T9"/>
                </a:cxn>
              </a:cxnLst>
              <a:rect l="T15" t="T16" r="T17" b="T18"/>
              <a:pathLst>
                <a:path w="1012" h="899">
                  <a:moveTo>
                    <a:pt x="0" y="383"/>
                  </a:moveTo>
                  <a:lnTo>
                    <a:pt x="745" y="0"/>
                  </a:lnTo>
                  <a:lnTo>
                    <a:pt x="1012" y="346"/>
                  </a:lnTo>
                  <a:lnTo>
                    <a:pt x="78" y="899"/>
                  </a:lnTo>
                  <a:lnTo>
                    <a:pt x="0" y="383"/>
                  </a:lnTo>
                  <a:close/>
                </a:path>
              </a:pathLst>
            </a:custGeom>
            <a:solidFill>
              <a:schemeClr val="accent3">
                <a:lumMod val="75000"/>
              </a:schemeClr>
            </a:solidFill>
            <a:ln w="9525">
              <a:noFill/>
              <a:round/>
              <a:headEnd/>
              <a:tailEnd/>
            </a:ln>
          </p:spPr>
          <p:txBody>
            <a:bodyPr/>
            <a:lstStyle/>
            <a:p>
              <a:endParaRPr lang="zh-CN" altLang="en-US"/>
            </a:p>
          </p:txBody>
        </p:sp>
        <p:sp>
          <p:nvSpPr>
            <p:cNvPr id="19" name="Freeform 21"/>
            <p:cNvSpPr>
              <a:spLocks/>
            </p:cNvSpPr>
            <p:nvPr/>
          </p:nvSpPr>
          <p:spPr bwMode="auto">
            <a:xfrm>
              <a:off x="2671764" y="4060825"/>
              <a:ext cx="1213670" cy="1152525"/>
            </a:xfrm>
            <a:custGeom>
              <a:avLst/>
              <a:gdLst>
                <a:gd name="T0" fmla="*/ 0 w 648"/>
                <a:gd name="T1" fmla="*/ 2147483647 h 588"/>
                <a:gd name="T2" fmla="*/ 2147483647 w 648"/>
                <a:gd name="T3" fmla="*/ 0 h 588"/>
                <a:gd name="T4" fmla="*/ 2147483647 w 648"/>
                <a:gd name="T5" fmla="*/ 2147483647 h 588"/>
                <a:gd name="T6" fmla="*/ 2147483647 w 648"/>
                <a:gd name="T7" fmla="*/ 2147483647 h 588"/>
                <a:gd name="T8" fmla="*/ 0 w 648"/>
                <a:gd name="T9" fmla="*/ 2147483647 h 588"/>
                <a:gd name="T10" fmla="*/ 0 60000 65536"/>
                <a:gd name="T11" fmla="*/ 0 60000 65536"/>
                <a:gd name="T12" fmla="*/ 0 60000 65536"/>
                <a:gd name="T13" fmla="*/ 0 60000 65536"/>
                <a:gd name="T14" fmla="*/ 0 60000 65536"/>
                <a:gd name="T15" fmla="*/ 0 w 648"/>
                <a:gd name="T16" fmla="*/ 0 h 588"/>
                <a:gd name="T17" fmla="*/ 648 w 648"/>
                <a:gd name="T18" fmla="*/ 588 h 588"/>
              </a:gdLst>
              <a:ahLst/>
              <a:cxnLst>
                <a:cxn ang="T10">
                  <a:pos x="T0" y="T1"/>
                </a:cxn>
                <a:cxn ang="T11">
                  <a:pos x="T2" y="T3"/>
                </a:cxn>
                <a:cxn ang="T12">
                  <a:pos x="T4" y="T5"/>
                </a:cxn>
                <a:cxn ang="T13">
                  <a:pos x="T6" y="T7"/>
                </a:cxn>
                <a:cxn ang="T14">
                  <a:pos x="T8" y="T9"/>
                </a:cxn>
              </a:cxnLst>
              <a:rect l="T15" t="T16" r="T17" b="T18"/>
              <a:pathLst>
                <a:path w="648" h="588">
                  <a:moveTo>
                    <a:pt x="0" y="176"/>
                  </a:moveTo>
                  <a:lnTo>
                    <a:pt x="444" y="0"/>
                  </a:lnTo>
                  <a:lnTo>
                    <a:pt x="648" y="296"/>
                  </a:lnTo>
                  <a:lnTo>
                    <a:pt x="56" y="588"/>
                  </a:lnTo>
                  <a:lnTo>
                    <a:pt x="0" y="176"/>
                  </a:lnTo>
                  <a:close/>
                </a:path>
              </a:pathLst>
            </a:custGeom>
            <a:solidFill>
              <a:schemeClr val="accent3">
                <a:lumMod val="75000"/>
              </a:schemeClr>
            </a:solidFill>
            <a:ln w="9525">
              <a:noFill/>
              <a:round/>
              <a:headEnd/>
              <a:tailEnd/>
            </a:ln>
          </p:spPr>
          <p:txBody>
            <a:bodyPr/>
            <a:lstStyle/>
            <a:p>
              <a:endParaRPr lang="zh-CN" altLang="en-US"/>
            </a:p>
          </p:txBody>
        </p:sp>
      </p:grpSp>
      <p:sp>
        <p:nvSpPr>
          <p:cNvPr id="20" name="AutoShape 4"/>
          <p:cNvSpPr>
            <a:spLocks noChangeArrowheads="1"/>
          </p:cNvSpPr>
          <p:nvPr/>
        </p:nvSpPr>
        <p:spPr bwMode="gray">
          <a:xfrm>
            <a:off x="4572000" y="4714884"/>
            <a:ext cx="3929090" cy="642942"/>
          </a:xfrm>
          <a:prstGeom prst="roundRect">
            <a:avLst>
              <a:gd name="adj" fmla="val 16667"/>
            </a:avLst>
          </a:prstGeom>
          <a:solidFill>
            <a:schemeClr val="accent1">
              <a:lumMod val="75000"/>
            </a:schemeClr>
          </a:solidFill>
          <a:ln w="38100">
            <a:solidFill>
              <a:schemeClr val="bg1"/>
            </a:solidFill>
            <a:round/>
            <a:headEnd/>
            <a:tailEnd/>
          </a:ln>
          <a:effectLst>
            <a:glow rad="101600">
              <a:schemeClr val="accent1">
                <a:satMod val="175000"/>
                <a:alpha val="40000"/>
              </a:schemeClr>
            </a:glow>
            <a:outerShdw dist="107763" dir="2700000" algn="ctr" rotWithShape="0">
              <a:schemeClr val="bg1">
                <a:alpha val="50000"/>
              </a:schemeClr>
            </a:outerShdw>
          </a:effectLst>
          <a:scene3d>
            <a:camera prst="orthographicFront"/>
            <a:lightRig rig="threePt" dir="t"/>
          </a:scene3d>
          <a:sp3d>
            <a:bevelT w="114300" prst="artDeco"/>
          </a:sp3d>
        </p:spPr>
        <p:txBody>
          <a:bodyPr wrap="none" anchor="ctr"/>
          <a:lstStyle/>
          <a:p>
            <a:pPr latinLnBrk="1">
              <a:defRPr/>
            </a:pPr>
            <a:r>
              <a:rPr kumimoji="1" lang="zh-CN" altLang="en-US" sz="2400" b="1" dirty="0" smtClean="0">
                <a:solidFill>
                  <a:schemeClr val="accent6">
                    <a:lumMod val="75000"/>
                  </a:schemeClr>
                </a:solidFill>
                <a:latin typeface="微软雅黑" pitchFamily="34" charset="-122"/>
                <a:ea typeface="微软雅黑" pitchFamily="34" charset="-122"/>
              </a:rPr>
              <a:t>经济责任：推动经济发展</a:t>
            </a:r>
            <a:endParaRPr kumimoji="1" lang="zh-CN" altLang="en-US" sz="2400" b="1" dirty="0">
              <a:solidFill>
                <a:schemeClr val="accent6">
                  <a:lumMod val="75000"/>
                </a:schemeClr>
              </a:solidFill>
              <a:latin typeface="微软雅黑" pitchFamily="34" charset="-122"/>
              <a:ea typeface="微软雅黑" pitchFamily="34" charset="-122"/>
            </a:endParaRPr>
          </a:p>
        </p:txBody>
      </p:sp>
      <p:sp>
        <p:nvSpPr>
          <p:cNvPr id="21" name="AutoShape 4"/>
          <p:cNvSpPr>
            <a:spLocks noChangeArrowheads="1"/>
          </p:cNvSpPr>
          <p:nvPr/>
        </p:nvSpPr>
        <p:spPr bwMode="gray">
          <a:xfrm>
            <a:off x="4071935" y="3429000"/>
            <a:ext cx="3993502" cy="714380"/>
          </a:xfrm>
          <a:prstGeom prst="roundRect">
            <a:avLst>
              <a:gd name="adj" fmla="val 16667"/>
            </a:avLst>
          </a:prstGeom>
          <a:solidFill>
            <a:schemeClr val="accent5">
              <a:lumMod val="50000"/>
            </a:schemeClr>
          </a:solidFill>
          <a:ln w="38100">
            <a:solidFill>
              <a:schemeClr val="bg1"/>
            </a:solidFill>
            <a:round/>
            <a:headEnd/>
            <a:tailEnd/>
          </a:ln>
          <a:effectLst>
            <a:glow rad="101600">
              <a:schemeClr val="accent1">
                <a:satMod val="175000"/>
                <a:alpha val="40000"/>
              </a:schemeClr>
            </a:glow>
            <a:outerShdw dist="107763" dir="2700000" algn="ctr" rotWithShape="0">
              <a:schemeClr val="bg1">
                <a:alpha val="50000"/>
              </a:schemeClr>
            </a:outerShdw>
          </a:effectLst>
          <a:scene3d>
            <a:camera prst="orthographicFront"/>
            <a:lightRig rig="threePt" dir="t"/>
          </a:scene3d>
          <a:sp3d>
            <a:bevelT w="114300" prst="artDeco"/>
          </a:sp3d>
        </p:spPr>
        <p:txBody>
          <a:bodyPr wrap="none" anchor="ctr"/>
          <a:lstStyle/>
          <a:p>
            <a:pPr latinLnBrk="1">
              <a:defRPr/>
            </a:pPr>
            <a:r>
              <a:rPr kumimoji="1" lang="zh-CN" altLang="en-US" sz="2400" b="1" dirty="0" smtClean="0">
                <a:solidFill>
                  <a:srgbClr val="92D050"/>
                </a:solidFill>
                <a:latin typeface="微软雅黑" pitchFamily="34" charset="-122"/>
                <a:ea typeface="微软雅黑" pitchFamily="34" charset="-122"/>
              </a:rPr>
              <a:t>社会责任：构筑和谐社会</a:t>
            </a:r>
            <a:endParaRPr kumimoji="1" lang="zh-CN" altLang="en-US" sz="2400" b="1" dirty="0">
              <a:solidFill>
                <a:srgbClr val="92D050"/>
              </a:solidFill>
              <a:latin typeface="微软雅黑" pitchFamily="34" charset="-122"/>
              <a:ea typeface="微软雅黑" pitchFamily="34" charset="-122"/>
            </a:endParaRPr>
          </a:p>
        </p:txBody>
      </p:sp>
      <p:sp>
        <p:nvSpPr>
          <p:cNvPr id="22" name="AutoShape 4"/>
          <p:cNvSpPr>
            <a:spLocks noChangeArrowheads="1"/>
          </p:cNvSpPr>
          <p:nvPr/>
        </p:nvSpPr>
        <p:spPr bwMode="gray">
          <a:xfrm>
            <a:off x="3286116" y="2214554"/>
            <a:ext cx="4315558" cy="714380"/>
          </a:xfrm>
          <a:prstGeom prst="roundRect">
            <a:avLst>
              <a:gd name="adj" fmla="val 16667"/>
            </a:avLst>
          </a:prstGeom>
          <a:solidFill>
            <a:schemeClr val="accent5">
              <a:lumMod val="25000"/>
            </a:schemeClr>
          </a:solidFill>
          <a:ln w="38100">
            <a:solidFill>
              <a:schemeClr val="bg1"/>
            </a:solidFill>
            <a:round/>
            <a:headEnd/>
            <a:tailEnd/>
          </a:ln>
          <a:effectLst>
            <a:glow rad="101600">
              <a:schemeClr val="accent1">
                <a:satMod val="175000"/>
                <a:alpha val="40000"/>
              </a:schemeClr>
            </a:glow>
            <a:outerShdw dist="107763" dir="2700000" algn="ctr" rotWithShape="0">
              <a:schemeClr val="bg1">
                <a:alpha val="50000"/>
              </a:schemeClr>
            </a:outerShdw>
          </a:effectLst>
          <a:scene3d>
            <a:camera prst="orthographicFront"/>
            <a:lightRig rig="threePt" dir="t"/>
          </a:scene3d>
          <a:sp3d>
            <a:bevelT w="114300" prst="artDeco"/>
          </a:sp3d>
        </p:spPr>
        <p:txBody>
          <a:bodyPr wrap="none" anchor="ctr"/>
          <a:lstStyle/>
          <a:p>
            <a:pPr latinLnBrk="1">
              <a:defRPr/>
            </a:pPr>
            <a:r>
              <a:rPr kumimoji="1" lang="zh-CN" altLang="en-US" sz="2400" b="1" dirty="0" smtClean="0">
                <a:solidFill>
                  <a:srgbClr val="FFC000"/>
                </a:solidFill>
                <a:latin typeface="微软雅黑" pitchFamily="34" charset="-122"/>
                <a:ea typeface="微软雅黑" pitchFamily="34" charset="-122"/>
              </a:rPr>
              <a:t>政治责任：国家利益高于一切</a:t>
            </a:r>
            <a:endParaRPr kumimoji="1"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600"/>
                                        <p:tgtEl>
                                          <p:spTgt spid="11"/>
                                        </p:tgtEl>
                                      </p:cBhvr>
                                    </p:animEffect>
                                    <p:anim calcmode="lin" valueType="num">
                                      <p:cBhvr>
                                        <p:cTn id="15" dur="600" fill="hold"/>
                                        <p:tgtEl>
                                          <p:spTgt spid="11"/>
                                        </p:tgtEl>
                                        <p:attrNameLst>
                                          <p:attrName>ppt_x</p:attrName>
                                        </p:attrNameLst>
                                      </p:cBhvr>
                                      <p:tavLst>
                                        <p:tav tm="0">
                                          <p:val>
                                            <p:strVal val="#ppt_x"/>
                                          </p:val>
                                        </p:tav>
                                        <p:tav tm="100000">
                                          <p:val>
                                            <p:strVal val="#ppt_x"/>
                                          </p:val>
                                        </p:tav>
                                      </p:tavLst>
                                    </p:anim>
                                    <p:anim calcmode="lin" valueType="num">
                                      <p:cBhvr>
                                        <p:cTn id="16" dur="6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6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600"/>
                                        <p:tgtEl>
                                          <p:spTgt spid="21"/>
                                        </p:tgtEl>
                                      </p:cBhvr>
                                    </p:animEffect>
                                    <p:anim calcmode="lin" valueType="num">
                                      <p:cBhvr>
                                        <p:cTn id="26" dur="600" fill="hold"/>
                                        <p:tgtEl>
                                          <p:spTgt spid="21"/>
                                        </p:tgtEl>
                                        <p:attrNameLst>
                                          <p:attrName>ppt_x</p:attrName>
                                        </p:attrNameLst>
                                      </p:cBhvr>
                                      <p:tavLst>
                                        <p:tav tm="0">
                                          <p:val>
                                            <p:strVal val="#ppt_x"/>
                                          </p:val>
                                        </p:tav>
                                        <p:tav tm="100000">
                                          <p:val>
                                            <p:strVal val="#ppt_x"/>
                                          </p:val>
                                        </p:tav>
                                      </p:tavLst>
                                    </p:anim>
                                    <p:anim calcmode="lin" valueType="num">
                                      <p:cBhvr>
                                        <p:cTn id="27" dur="6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600"/>
                                        <p:tgtEl>
                                          <p:spTgt spid="22"/>
                                        </p:tgtEl>
                                      </p:cBhvr>
                                    </p:animEffect>
                                    <p:anim calcmode="lin" valueType="num">
                                      <p:cBhvr>
                                        <p:cTn id="31" dur="600" fill="hold"/>
                                        <p:tgtEl>
                                          <p:spTgt spid="22"/>
                                        </p:tgtEl>
                                        <p:attrNameLst>
                                          <p:attrName>ppt_x</p:attrName>
                                        </p:attrNameLst>
                                      </p:cBhvr>
                                      <p:tavLst>
                                        <p:tav tm="0">
                                          <p:val>
                                            <p:strVal val="#ppt_x"/>
                                          </p:val>
                                        </p:tav>
                                        <p:tav tm="100000">
                                          <p:val>
                                            <p:strVal val="#ppt_x"/>
                                          </p:val>
                                        </p:tav>
                                      </p:tavLst>
                                    </p:anim>
                                    <p:anim calcmode="lin" valueType="num">
                                      <p:cBhvr>
                                        <p:cTn id="32" dur="6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0" grpId="0" animBg="1"/>
      <p:bldP spid="2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南苏丹总统接受中国港湾的捐助.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53426" y="4048753"/>
            <a:ext cx="4032000" cy="2681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苏丹向孤儿院捐助物资.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69" r="-769"/>
          <a:stretch/>
        </p:blipFill>
        <p:spPr bwMode="auto">
          <a:xfrm>
            <a:off x="4653426" y="1163623"/>
            <a:ext cx="4032000" cy="268393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descr="照片二：印尼总统大学中国港湾奖学金备忘录签字仪式.JPG">
            <a:hlinkClick r:id="" action="ppaction://noaction"/>
          </p:cNvPr>
          <p:cNvPicPr>
            <a:picLocks noChangeAspect="1"/>
          </p:cNvPicPr>
          <p:nvPr/>
        </p:nvPicPr>
        <p:blipFill>
          <a:blip r:embed="rId4" cstate="print"/>
          <a:stretch>
            <a:fillRect/>
          </a:stretch>
        </p:blipFill>
        <p:spPr>
          <a:xfrm>
            <a:off x="378540" y="1163623"/>
            <a:ext cx="4030889" cy="2643206"/>
          </a:xfrm>
          <a:prstGeom prst="rect">
            <a:avLst/>
          </a:prstGeom>
        </p:spPr>
      </p:pic>
      <p:sp>
        <p:nvSpPr>
          <p:cNvPr id="3" name="Rectangle 3"/>
          <p:cNvSpPr>
            <a:spLocks noGrp="1" noChangeArrowheads="1"/>
          </p:cNvSpPr>
          <p:nvPr>
            <p:ph type="title"/>
          </p:nvPr>
        </p:nvSpPr>
        <p:spPr>
          <a:xfrm>
            <a:off x="1179516" y="-24"/>
            <a:ext cx="7821640" cy="857232"/>
          </a:xfrm>
        </p:spPr>
        <p:txBody>
          <a:bodyPr/>
          <a:lstStyle/>
          <a:p>
            <a:r>
              <a:rPr lang="zh-CN" altLang="en-US" dirty="0" smtClean="0">
                <a:solidFill>
                  <a:schemeClr val="bg1"/>
                </a:solidFill>
                <a:latin typeface="微软雅黑" pitchFamily="34" charset="-122"/>
                <a:ea typeface="微软雅黑" pitchFamily="34" charset="-122"/>
              </a:rPr>
              <a:t>践行社会责任、成就国际品牌</a:t>
            </a:r>
          </a:p>
        </p:txBody>
      </p:sp>
      <p:sp>
        <p:nvSpPr>
          <p:cNvPr id="4" name="Line 83"/>
          <p:cNvSpPr>
            <a:spLocks noChangeShapeType="1"/>
          </p:cNvSpPr>
          <p:nvPr/>
        </p:nvSpPr>
        <p:spPr bwMode="black">
          <a:xfrm>
            <a:off x="1264677" y="685776"/>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0" name="TextBox 9"/>
          <p:cNvSpPr txBox="1"/>
          <p:nvPr/>
        </p:nvSpPr>
        <p:spPr>
          <a:xfrm>
            <a:off x="1813964" y="3406495"/>
            <a:ext cx="2500330" cy="338554"/>
          </a:xfrm>
          <a:prstGeom prst="rect">
            <a:avLst/>
          </a:prstGeom>
          <a:noFill/>
        </p:spPr>
        <p:txBody>
          <a:bodyPr wrap="square" rtlCol="0">
            <a:spAutoFit/>
          </a:bodyPr>
          <a:lstStyle/>
          <a:p>
            <a:pPr algn="r"/>
            <a:r>
              <a:rPr lang="zh-CN" altLang="en-US" sz="1600" b="1" dirty="0">
                <a:solidFill>
                  <a:srgbClr val="FFFF00"/>
                </a:solidFill>
                <a:latin typeface="微软雅黑" pitchFamily="34" charset="-122"/>
                <a:ea typeface="微软雅黑" pitchFamily="34" charset="-122"/>
              </a:rPr>
              <a:t>印尼总统大学中港奖学金</a:t>
            </a:r>
          </a:p>
        </p:txBody>
      </p:sp>
      <p:sp>
        <p:nvSpPr>
          <p:cNvPr id="13" name="TextBox 12"/>
          <p:cNvSpPr txBox="1"/>
          <p:nvPr/>
        </p:nvSpPr>
        <p:spPr>
          <a:xfrm>
            <a:off x="5796136" y="3406495"/>
            <a:ext cx="2873040" cy="338554"/>
          </a:xfrm>
          <a:prstGeom prst="rect">
            <a:avLst/>
          </a:prstGeom>
          <a:noFill/>
        </p:spPr>
        <p:txBody>
          <a:bodyPr wrap="square" rtlCol="0">
            <a:spAutoFit/>
          </a:bodyPr>
          <a:lstStyle/>
          <a:p>
            <a:pPr algn="r"/>
            <a:r>
              <a:rPr lang="zh-CN" altLang="en-US" sz="1600" b="1" dirty="0">
                <a:solidFill>
                  <a:srgbClr val="FFFF00"/>
                </a:solidFill>
                <a:latin typeface="微软雅黑" pitchFamily="34" charset="-122"/>
                <a:ea typeface="微软雅黑" pitchFamily="34" charset="-122"/>
              </a:rPr>
              <a:t>苏</a:t>
            </a:r>
            <a:r>
              <a:rPr lang="zh-CN" altLang="en-US" sz="1600" b="1" dirty="0" smtClean="0">
                <a:solidFill>
                  <a:srgbClr val="FFFF00"/>
                </a:solidFill>
                <a:latin typeface="微软雅黑" pitchFamily="34" charset="-122"/>
                <a:ea typeface="微软雅黑" pitchFamily="34" charset="-122"/>
              </a:rPr>
              <a:t>丹本部向</a:t>
            </a:r>
            <a:r>
              <a:rPr lang="zh-CN" altLang="en-US" sz="1600" b="1" dirty="0">
                <a:solidFill>
                  <a:srgbClr val="FFFF00"/>
                </a:solidFill>
                <a:latin typeface="微软雅黑" pitchFamily="34" charset="-122"/>
                <a:ea typeface="微软雅黑" pitchFamily="34" charset="-122"/>
              </a:rPr>
              <a:t>孤儿院捐助物资</a:t>
            </a:r>
          </a:p>
        </p:txBody>
      </p:sp>
      <p:pic>
        <p:nvPicPr>
          <p:cNvPr id="4098" name="Picture 2" descr="E:\海报相关\海报\缅甸救灾\缅甸.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57" b="-257"/>
          <a:stretch/>
        </p:blipFill>
        <p:spPr bwMode="auto">
          <a:xfrm>
            <a:off x="359984" y="4038010"/>
            <a:ext cx="4068000" cy="27033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13964" y="6381328"/>
            <a:ext cx="2500330" cy="338554"/>
          </a:xfrm>
          <a:prstGeom prst="rect">
            <a:avLst/>
          </a:prstGeom>
          <a:noFill/>
        </p:spPr>
        <p:txBody>
          <a:bodyPr wrap="square" rtlCol="0">
            <a:spAutoFit/>
          </a:bodyPr>
          <a:lstStyle/>
          <a:p>
            <a:pPr algn="r"/>
            <a:r>
              <a:rPr lang="zh-CN" altLang="en-US" sz="1600" b="1" dirty="0" smtClean="0">
                <a:solidFill>
                  <a:srgbClr val="FFFF00"/>
                </a:solidFill>
                <a:latin typeface="微软雅黑" pitchFamily="34" charset="-122"/>
                <a:ea typeface="微软雅黑" pitchFamily="34" charset="-122"/>
              </a:rPr>
              <a:t>缅甸救灾活动</a:t>
            </a:r>
            <a:endParaRPr lang="zh-CN" altLang="en-US" sz="1600" b="1" dirty="0">
              <a:solidFill>
                <a:srgbClr val="FFFF00"/>
              </a:solidFill>
              <a:latin typeface="微软雅黑" pitchFamily="34" charset="-122"/>
              <a:ea typeface="微软雅黑" pitchFamily="34" charset="-122"/>
            </a:endParaRPr>
          </a:p>
        </p:txBody>
      </p:sp>
      <p:sp>
        <p:nvSpPr>
          <p:cNvPr id="19" name="TextBox 18"/>
          <p:cNvSpPr txBox="1"/>
          <p:nvPr/>
        </p:nvSpPr>
        <p:spPr>
          <a:xfrm>
            <a:off x="5364088" y="6417077"/>
            <a:ext cx="3403560" cy="338554"/>
          </a:xfrm>
          <a:prstGeom prst="rect">
            <a:avLst/>
          </a:prstGeom>
          <a:noFill/>
        </p:spPr>
        <p:txBody>
          <a:bodyPr wrap="square" rtlCol="0">
            <a:spAutoFit/>
          </a:bodyPr>
          <a:lstStyle/>
          <a:p>
            <a:pPr algn="r"/>
            <a:r>
              <a:rPr lang="zh-CN" altLang="en-US" sz="1600" b="1" dirty="0">
                <a:solidFill>
                  <a:srgbClr val="FFFF00"/>
                </a:solidFill>
                <a:latin typeface="微软雅黑" pitchFamily="34" charset="-122"/>
                <a:ea typeface="微软雅黑" pitchFamily="34" charset="-122"/>
              </a:rPr>
              <a:t>南苏丹总统接受中国港湾的捐助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blinds(horizontal)">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p:bldP spid="13" grpId="0"/>
      <p:bldP spid="16"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322360" y="-24"/>
            <a:ext cx="7821640" cy="857232"/>
          </a:xfrm>
        </p:spPr>
        <p:txBody>
          <a:bodyPr/>
          <a:lstStyle/>
          <a:p>
            <a:r>
              <a:rPr lang="zh-CN" altLang="en-US" dirty="0" smtClean="0">
                <a:solidFill>
                  <a:schemeClr val="bg1"/>
                </a:solidFill>
                <a:latin typeface="微软雅黑" pitchFamily="34" charset="-122"/>
                <a:ea typeface="微软雅黑" pitchFamily="34" charset="-122"/>
              </a:rPr>
              <a:t>境外的工作和生活</a:t>
            </a:r>
          </a:p>
        </p:txBody>
      </p:sp>
      <p:sp>
        <p:nvSpPr>
          <p:cNvPr id="4" name="Line 83"/>
          <p:cNvSpPr>
            <a:spLocks noChangeShapeType="1"/>
          </p:cNvSpPr>
          <p:nvPr/>
        </p:nvSpPr>
        <p:spPr bwMode="black">
          <a:xfrm>
            <a:off x="1072421" y="714356"/>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pic>
        <p:nvPicPr>
          <p:cNvPr id="11" name="图片 10" descr="槟城二桥项目部.jpg">
            <a:hlinkClick r:id="" action="ppaction://noaction"/>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143636" y="3857628"/>
            <a:ext cx="2887523" cy="2357454"/>
          </a:xfrm>
          <a:prstGeom prst="rect">
            <a:avLst/>
          </a:prstGeom>
        </p:spPr>
      </p:pic>
      <p:pic>
        <p:nvPicPr>
          <p:cNvPr id="13" name="图片 12" descr="喀麦隆别墅宿舍.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44" y="1071547"/>
            <a:ext cx="2857488" cy="2357429"/>
          </a:xfrm>
          <a:prstGeom prst="rect">
            <a:avLst/>
          </a:prstGeom>
        </p:spPr>
      </p:pic>
      <p:pic>
        <p:nvPicPr>
          <p:cNvPr id="16" name="图片 15" descr="20130911_07425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3240" y="1071546"/>
            <a:ext cx="2857519" cy="2357455"/>
          </a:xfrm>
          <a:prstGeom prst="rect">
            <a:avLst/>
          </a:prstGeom>
        </p:spPr>
      </p:pic>
      <p:pic>
        <p:nvPicPr>
          <p:cNvPr id="17" name="图片 16" descr="斯里兰卡区域公司办公地点.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44" y="3857628"/>
            <a:ext cx="2857520" cy="2357455"/>
          </a:xfrm>
          <a:prstGeom prst="rect">
            <a:avLst/>
          </a:prstGeom>
        </p:spPr>
      </p:pic>
      <p:pic>
        <p:nvPicPr>
          <p:cNvPr id="21" name="图片 20" descr="中港印尼办事处—中印经贸合作区项目部地点.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3637" y="1071546"/>
            <a:ext cx="2857520" cy="2357430"/>
          </a:xfrm>
          <a:prstGeom prst="rect">
            <a:avLst/>
          </a:prstGeom>
        </p:spPr>
      </p:pic>
      <p:pic>
        <p:nvPicPr>
          <p:cNvPr id="22" name="图片 21" descr="8-16-22照片 139.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43240" y="3857628"/>
            <a:ext cx="2857520" cy="2357454"/>
          </a:xfrm>
          <a:prstGeom prst="rect">
            <a:avLst/>
          </a:prstGeom>
        </p:spPr>
      </p:pic>
      <p:sp>
        <p:nvSpPr>
          <p:cNvPr id="23" name="TextBox 22"/>
          <p:cNvSpPr txBox="1"/>
          <p:nvPr/>
        </p:nvSpPr>
        <p:spPr>
          <a:xfrm>
            <a:off x="142844" y="3071810"/>
            <a:ext cx="2928958"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中非区管中心（喀麦隆）宿舍</a:t>
            </a:r>
            <a:endParaRPr lang="zh-CN" altLang="en-US" sz="1600" b="1" dirty="0">
              <a:solidFill>
                <a:srgbClr val="FFFF00"/>
              </a:solidFill>
              <a:latin typeface="微软雅黑" pitchFamily="34" charset="-122"/>
              <a:ea typeface="微软雅黑" pitchFamily="34" charset="-122"/>
            </a:endParaRPr>
          </a:p>
        </p:txBody>
      </p:sp>
      <p:sp>
        <p:nvSpPr>
          <p:cNvPr id="24" name="TextBox 23"/>
          <p:cNvSpPr txBox="1"/>
          <p:nvPr/>
        </p:nvSpPr>
        <p:spPr>
          <a:xfrm>
            <a:off x="3214678" y="3071810"/>
            <a:ext cx="3071834"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中非区管中心（喀麦隆）宿舍</a:t>
            </a:r>
            <a:endParaRPr lang="zh-CN" altLang="en-US" sz="1600" b="1" dirty="0">
              <a:solidFill>
                <a:srgbClr val="FFFF00"/>
              </a:solidFill>
              <a:latin typeface="微软雅黑" pitchFamily="34" charset="-122"/>
              <a:ea typeface="微软雅黑" pitchFamily="34" charset="-122"/>
            </a:endParaRPr>
          </a:p>
        </p:txBody>
      </p:sp>
      <p:sp>
        <p:nvSpPr>
          <p:cNvPr id="25" name="TextBox 24"/>
          <p:cNvSpPr txBox="1"/>
          <p:nvPr/>
        </p:nvSpPr>
        <p:spPr>
          <a:xfrm>
            <a:off x="6143636" y="3071810"/>
            <a:ext cx="2500330"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印尼办事处宿舍</a:t>
            </a:r>
            <a:endParaRPr lang="zh-CN" altLang="en-US" sz="1600" b="1" dirty="0">
              <a:solidFill>
                <a:srgbClr val="FFFF00"/>
              </a:solidFill>
              <a:latin typeface="微软雅黑" pitchFamily="34" charset="-122"/>
              <a:ea typeface="微软雅黑" pitchFamily="34" charset="-122"/>
            </a:endParaRPr>
          </a:p>
        </p:txBody>
      </p:sp>
      <p:sp>
        <p:nvSpPr>
          <p:cNvPr id="26" name="TextBox 25"/>
          <p:cNvSpPr txBox="1"/>
          <p:nvPr/>
        </p:nvSpPr>
        <p:spPr>
          <a:xfrm>
            <a:off x="6357950" y="5876528"/>
            <a:ext cx="2500330"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马来西亚槟城二桥项目部</a:t>
            </a:r>
            <a:endParaRPr lang="zh-CN" altLang="en-US" sz="1600" b="1" dirty="0">
              <a:solidFill>
                <a:srgbClr val="FFFF00"/>
              </a:solidFill>
              <a:latin typeface="微软雅黑" pitchFamily="34" charset="-122"/>
              <a:ea typeface="微软雅黑" pitchFamily="34" charset="-122"/>
            </a:endParaRPr>
          </a:p>
        </p:txBody>
      </p:sp>
      <p:sp>
        <p:nvSpPr>
          <p:cNvPr id="27" name="TextBox 26"/>
          <p:cNvSpPr txBox="1"/>
          <p:nvPr/>
        </p:nvSpPr>
        <p:spPr>
          <a:xfrm>
            <a:off x="142844" y="5876528"/>
            <a:ext cx="2714644"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斯里兰卡区域公司办公大楼</a:t>
            </a:r>
            <a:endParaRPr lang="zh-CN" altLang="en-US" sz="1600" b="1" dirty="0">
              <a:solidFill>
                <a:srgbClr val="FFFF00"/>
              </a:solidFill>
              <a:latin typeface="微软雅黑" pitchFamily="34" charset="-122"/>
              <a:ea typeface="微软雅黑" pitchFamily="34" charset="-122"/>
            </a:endParaRPr>
          </a:p>
        </p:txBody>
      </p:sp>
      <p:sp>
        <p:nvSpPr>
          <p:cNvPr id="28" name="TextBox 27"/>
          <p:cNvSpPr txBox="1"/>
          <p:nvPr/>
        </p:nvSpPr>
        <p:spPr>
          <a:xfrm>
            <a:off x="3643306" y="5876528"/>
            <a:ext cx="2500330"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斯里兰卡区域公司内景</a:t>
            </a:r>
            <a:endParaRPr lang="zh-CN" altLang="en-US" sz="1600" b="1"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p:bldP spid="24" grpId="0"/>
      <p:bldP spid="25" grpId="0"/>
      <p:bldP spid="26" grpId="0"/>
      <p:bldP spid="27"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20150901\精选照片201508\七一活动沙丘夺旗.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419" y="3866681"/>
            <a:ext cx="3038656" cy="23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20150901\for 裴丽\开展五四骑行活动 集体合影留念.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2997" y="1071000"/>
            <a:ext cx="2821500" cy="2358000"/>
          </a:xfrm>
          <a:prstGeom prst="rect">
            <a:avLst/>
          </a:prstGeom>
          <a:noFill/>
          <a:extLst>
            <a:ext uri="{909E8E84-426E-40DD-AFC4-6F175D3DCCD1}">
              <a14:hiddenFill xmlns:a14="http://schemas.microsoft.com/office/drawing/2010/main">
                <a:solidFill>
                  <a:srgbClr val="FFFFFF"/>
                </a:solidFill>
              </a14:hiddenFill>
            </a:ext>
          </a:extLst>
        </p:spPr>
      </p:pic>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322392" y="-24"/>
            <a:ext cx="7821640" cy="857232"/>
          </a:xfrm>
        </p:spPr>
        <p:txBody>
          <a:bodyPr/>
          <a:lstStyle/>
          <a:p>
            <a:r>
              <a:rPr lang="zh-CN" altLang="en-US" dirty="0" smtClean="0">
                <a:solidFill>
                  <a:schemeClr val="bg1"/>
                </a:solidFill>
                <a:latin typeface="微软雅黑" pitchFamily="34" charset="-122"/>
                <a:ea typeface="微软雅黑" pitchFamily="34" charset="-122"/>
              </a:rPr>
              <a:t>境外的工作和生活</a:t>
            </a:r>
          </a:p>
        </p:txBody>
      </p:sp>
      <p:sp>
        <p:nvSpPr>
          <p:cNvPr id="4" name="Line 83"/>
          <p:cNvSpPr>
            <a:spLocks noChangeShapeType="1"/>
          </p:cNvSpPr>
          <p:nvPr/>
        </p:nvSpPr>
        <p:spPr bwMode="black">
          <a:xfrm>
            <a:off x="990600" y="714356"/>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pic>
        <p:nvPicPr>
          <p:cNvPr id="12" name="图片 11" descr="凑热闹的同事--阿联酋.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3240" y="1071273"/>
            <a:ext cx="2928958" cy="2357454"/>
          </a:xfrm>
          <a:prstGeom prst="rect">
            <a:avLst/>
          </a:prstGeom>
        </p:spPr>
      </p:pic>
      <p:pic>
        <p:nvPicPr>
          <p:cNvPr id="14" name="图片 13" descr="051108-沙漠车手.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42472" y="1071273"/>
            <a:ext cx="2786082" cy="2357454"/>
          </a:xfrm>
          <a:prstGeom prst="rect">
            <a:avLst/>
          </a:prstGeom>
        </p:spPr>
      </p:pic>
      <p:pic>
        <p:nvPicPr>
          <p:cNvPr id="21" name="图片 20" descr="图片5.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143240" y="3866954"/>
            <a:ext cx="2928958" cy="2357454"/>
          </a:xfrm>
          <a:prstGeom prst="rect">
            <a:avLst/>
          </a:prstGeom>
        </p:spPr>
      </p:pic>
      <p:sp>
        <p:nvSpPr>
          <p:cNvPr id="24" name="TextBox 23"/>
          <p:cNvSpPr txBox="1"/>
          <p:nvPr/>
        </p:nvSpPr>
        <p:spPr>
          <a:xfrm>
            <a:off x="827584" y="3090446"/>
            <a:ext cx="2248199"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斯里兰卡“五四”骑行</a:t>
            </a:r>
            <a:endParaRPr lang="zh-CN" altLang="en-US" sz="1600" b="1" dirty="0">
              <a:solidFill>
                <a:srgbClr val="FFFF00"/>
              </a:solidFill>
              <a:latin typeface="微软雅黑" pitchFamily="34" charset="-122"/>
              <a:ea typeface="微软雅黑" pitchFamily="34" charset="-122"/>
            </a:endParaRPr>
          </a:p>
        </p:txBody>
      </p:sp>
      <p:sp>
        <p:nvSpPr>
          <p:cNvPr id="25" name="TextBox 24"/>
          <p:cNvSpPr txBox="1"/>
          <p:nvPr/>
        </p:nvSpPr>
        <p:spPr>
          <a:xfrm>
            <a:off x="4214810" y="3090446"/>
            <a:ext cx="1571636"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阿联酋</a:t>
            </a:r>
            <a:endParaRPr lang="zh-CN" altLang="en-US" sz="1600" b="1" dirty="0">
              <a:solidFill>
                <a:srgbClr val="FFFF00"/>
              </a:solidFill>
              <a:latin typeface="微软雅黑" pitchFamily="34" charset="-122"/>
              <a:ea typeface="微软雅黑" pitchFamily="34" charset="-122"/>
            </a:endParaRPr>
          </a:p>
        </p:txBody>
      </p:sp>
      <p:sp>
        <p:nvSpPr>
          <p:cNvPr id="26" name="TextBox 25"/>
          <p:cNvSpPr txBox="1"/>
          <p:nvPr/>
        </p:nvSpPr>
        <p:spPr>
          <a:xfrm>
            <a:off x="7429520" y="3090446"/>
            <a:ext cx="1214446"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沙特</a:t>
            </a:r>
            <a:endParaRPr lang="zh-CN" altLang="en-US" sz="1600" b="1" dirty="0">
              <a:solidFill>
                <a:srgbClr val="FFFF00"/>
              </a:solidFill>
              <a:latin typeface="微软雅黑" pitchFamily="34" charset="-122"/>
              <a:ea typeface="微软雅黑" pitchFamily="34" charset="-122"/>
            </a:endParaRPr>
          </a:p>
        </p:txBody>
      </p:sp>
      <p:sp>
        <p:nvSpPr>
          <p:cNvPr id="27" name="TextBox 26"/>
          <p:cNvSpPr txBox="1"/>
          <p:nvPr/>
        </p:nvSpPr>
        <p:spPr>
          <a:xfrm>
            <a:off x="84419" y="5876528"/>
            <a:ext cx="2844507" cy="338554"/>
          </a:xfrm>
          <a:prstGeom prst="rect">
            <a:avLst/>
          </a:prstGeom>
          <a:noFill/>
        </p:spPr>
        <p:txBody>
          <a:bodyPr wrap="square" rtlCol="0">
            <a:spAutoFit/>
          </a:bodyPr>
          <a:lstStyle/>
          <a:p>
            <a:pPr algn="r"/>
            <a:r>
              <a:rPr lang="zh-CN" altLang="en-US" sz="1600" b="1" dirty="0" smtClean="0">
                <a:solidFill>
                  <a:srgbClr val="FFFF00"/>
                </a:solidFill>
                <a:latin typeface="微软雅黑" pitchFamily="34" charset="-122"/>
                <a:ea typeface="微软雅黑" pitchFamily="34" charset="-122"/>
              </a:rPr>
              <a:t>南非公司</a:t>
            </a:r>
            <a:r>
              <a:rPr lang="en-US" altLang="zh-CN" sz="1600" b="1" dirty="0" smtClean="0">
                <a:solidFill>
                  <a:srgbClr val="FFFF00"/>
                </a:solidFill>
                <a:latin typeface="微软雅黑" pitchFamily="34" charset="-122"/>
                <a:ea typeface="微软雅黑" pitchFamily="34" charset="-122"/>
              </a:rPr>
              <a:t>-</a:t>
            </a:r>
            <a:r>
              <a:rPr lang="zh-CN" altLang="en-US" sz="1600" b="1" dirty="0" smtClean="0">
                <a:solidFill>
                  <a:srgbClr val="FFFF00"/>
                </a:solidFill>
                <a:latin typeface="微软雅黑" pitchFamily="34" charset="-122"/>
                <a:ea typeface="微软雅黑" pitchFamily="34" charset="-122"/>
              </a:rPr>
              <a:t>七一</a:t>
            </a:r>
            <a:r>
              <a:rPr lang="zh-CN" altLang="en-US" sz="1600" b="1" dirty="0">
                <a:solidFill>
                  <a:srgbClr val="FFFF00"/>
                </a:solidFill>
                <a:latin typeface="微软雅黑" pitchFamily="34" charset="-122"/>
                <a:ea typeface="微软雅黑" pitchFamily="34" charset="-122"/>
              </a:rPr>
              <a:t>活动沙丘夺旗</a:t>
            </a:r>
          </a:p>
        </p:txBody>
      </p:sp>
      <p:sp>
        <p:nvSpPr>
          <p:cNvPr id="28" name="TextBox 27"/>
          <p:cNvSpPr txBox="1"/>
          <p:nvPr/>
        </p:nvSpPr>
        <p:spPr>
          <a:xfrm>
            <a:off x="3857620" y="5876528"/>
            <a:ext cx="2500330" cy="338554"/>
          </a:xfrm>
          <a:prstGeom prst="rect">
            <a:avLst/>
          </a:prstGeom>
          <a:noFill/>
        </p:spPr>
        <p:txBody>
          <a:bodyPr wrap="square" rtlCol="0">
            <a:spAutoFit/>
          </a:bodyPr>
          <a:lstStyle/>
          <a:p>
            <a:r>
              <a:rPr lang="zh-CN" altLang="en-US" sz="1600" b="1" dirty="0" smtClean="0">
                <a:solidFill>
                  <a:srgbClr val="FFFF00"/>
                </a:solidFill>
                <a:latin typeface="微软雅黑" pitchFamily="34" charset="-122"/>
                <a:ea typeface="微软雅黑" pitchFamily="34" charset="-122"/>
              </a:rPr>
              <a:t>苏丹</a:t>
            </a:r>
            <a:r>
              <a:rPr lang="en-US" altLang="zh-CN" sz="1600" b="1" dirty="0" smtClean="0">
                <a:solidFill>
                  <a:srgbClr val="FFFF00"/>
                </a:solidFill>
                <a:latin typeface="微软雅黑" pitchFamily="34" charset="-122"/>
                <a:ea typeface="微软雅黑" pitchFamily="34" charset="-122"/>
              </a:rPr>
              <a:t>-</a:t>
            </a:r>
            <a:r>
              <a:rPr lang="zh-CN" altLang="en-US" sz="1600" b="1" dirty="0" smtClean="0">
                <a:solidFill>
                  <a:srgbClr val="FFFF00"/>
                </a:solidFill>
                <a:latin typeface="微软雅黑" pitchFamily="34" charset="-122"/>
                <a:ea typeface="微软雅黑" pitchFamily="34" charset="-122"/>
              </a:rPr>
              <a:t>足球比赛</a:t>
            </a:r>
            <a:endParaRPr lang="zh-CN" altLang="en-US" sz="1600" b="1" dirty="0">
              <a:solidFill>
                <a:srgbClr val="FFFF00"/>
              </a:solidFill>
              <a:latin typeface="微软雅黑" pitchFamily="34" charset="-122"/>
              <a:ea typeface="微软雅黑" pitchFamily="34" charset="-122"/>
            </a:endParaRPr>
          </a:p>
        </p:txBody>
      </p:sp>
      <p:pic>
        <p:nvPicPr>
          <p:cNvPr id="2050" name="Picture 2" descr="I:\图片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156176" y="3866681"/>
            <a:ext cx="2958674" cy="2358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328254" y="5876528"/>
            <a:ext cx="1700300" cy="338554"/>
          </a:xfrm>
          <a:prstGeom prst="rect">
            <a:avLst/>
          </a:prstGeom>
          <a:noFill/>
        </p:spPr>
        <p:txBody>
          <a:bodyPr wrap="square" rtlCol="0">
            <a:spAutoFit/>
          </a:bodyPr>
          <a:lstStyle/>
          <a:p>
            <a:r>
              <a:rPr lang="zh-CN" altLang="en-US" sz="1600" b="1" dirty="0">
                <a:solidFill>
                  <a:srgbClr val="FFFF00"/>
                </a:solidFill>
                <a:latin typeface="微软雅黑" pitchFamily="34" charset="-122"/>
                <a:ea typeface="微软雅黑" pitchFamily="34" charset="-122"/>
              </a:rPr>
              <a:t>美洲</a:t>
            </a:r>
            <a:r>
              <a:rPr lang="zh-CN" altLang="en-US" sz="1600" b="1" dirty="0" smtClean="0">
                <a:solidFill>
                  <a:srgbClr val="FFFF00"/>
                </a:solidFill>
                <a:latin typeface="微软雅黑" pitchFamily="34" charset="-122"/>
                <a:ea typeface="微软雅黑" pitchFamily="34" charset="-122"/>
              </a:rPr>
              <a:t>公司篮球赛</a:t>
            </a:r>
            <a:endParaRPr lang="zh-CN" altLang="en-US" sz="1600" b="1"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3" name="Rectangle 3"/>
          <p:cNvSpPr>
            <a:spLocks noGrp="1" noChangeArrowheads="1"/>
          </p:cNvSpPr>
          <p:nvPr>
            <p:ph type="title"/>
          </p:nvPr>
        </p:nvSpPr>
        <p:spPr>
          <a:xfrm>
            <a:off x="1187624" y="188640"/>
            <a:ext cx="7821640" cy="857232"/>
          </a:xfrm>
        </p:spPr>
        <p:txBody>
          <a:bodyPr/>
          <a:lstStyle/>
          <a:p>
            <a:r>
              <a:rPr lang="zh-CN" altLang="en-US" dirty="0" smtClean="0">
                <a:solidFill>
                  <a:schemeClr val="bg1"/>
                </a:solidFill>
                <a:latin typeface="微软雅黑" pitchFamily="34" charset="-122"/>
                <a:ea typeface="微软雅黑" pitchFamily="34" charset="-122"/>
              </a:rPr>
              <a:t>中国港湾的基本招聘要求</a:t>
            </a:r>
          </a:p>
        </p:txBody>
      </p:sp>
      <p:sp>
        <p:nvSpPr>
          <p:cNvPr id="4" name="Line 83"/>
          <p:cNvSpPr>
            <a:spLocks noChangeShapeType="1"/>
          </p:cNvSpPr>
          <p:nvPr/>
        </p:nvSpPr>
        <p:spPr bwMode="black">
          <a:xfrm>
            <a:off x="1043608"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graphicFrame>
        <p:nvGraphicFramePr>
          <p:cNvPr id="19" name="图示 18"/>
          <p:cNvGraphicFramePr/>
          <p:nvPr>
            <p:extLst>
              <p:ext uri="{D42A27DB-BD31-4B8C-83A1-F6EECF244321}">
                <p14:modId xmlns:p14="http://schemas.microsoft.com/office/powerpoint/2010/main" val="1662418765"/>
              </p:ext>
            </p:extLst>
          </p:nvPr>
        </p:nvGraphicFramePr>
        <p:xfrm>
          <a:off x="395536" y="1436702"/>
          <a:ext cx="8352928" cy="4778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
                                            <p:graphicEl>
                                              <a:dgm id="{F507F3F2-45CD-4255-8004-A8E301250D06}"/>
                                            </p:graphicEl>
                                          </p:spTgt>
                                        </p:tgtEl>
                                        <p:attrNameLst>
                                          <p:attrName>style.visibility</p:attrName>
                                        </p:attrNameLst>
                                      </p:cBhvr>
                                      <p:to>
                                        <p:strVal val="visible"/>
                                      </p:to>
                                    </p:set>
                                    <p:animEffect transition="in" filter="fade">
                                      <p:cBhvr>
                                        <p:cTn id="14" dur="500"/>
                                        <p:tgtEl>
                                          <p:spTgt spid="19">
                                            <p:graphicEl>
                                              <a:dgm id="{F507F3F2-45CD-4255-8004-A8E301250D06}"/>
                                            </p:graphic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9">
                                            <p:graphicEl>
                                              <a:dgm id="{09D2CA2D-B766-4263-BB76-F8B021ADC71E}"/>
                                            </p:graphicEl>
                                          </p:spTgt>
                                        </p:tgtEl>
                                        <p:attrNameLst>
                                          <p:attrName>style.visibility</p:attrName>
                                        </p:attrNameLst>
                                      </p:cBhvr>
                                      <p:to>
                                        <p:strVal val="visible"/>
                                      </p:to>
                                    </p:set>
                                    <p:animEffect transition="in" filter="blinds(horizontal)">
                                      <p:cBhvr>
                                        <p:cTn id="18" dur="500"/>
                                        <p:tgtEl>
                                          <p:spTgt spid="19">
                                            <p:graphicEl>
                                              <a:dgm id="{09D2CA2D-B766-4263-BB76-F8B021ADC71E}"/>
                                            </p:graphic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graphicEl>
                                              <a:dgm id="{ED079E86-A0E0-4815-A408-D4F9B8097552}"/>
                                            </p:graphicEl>
                                          </p:spTgt>
                                        </p:tgtEl>
                                        <p:attrNameLst>
                                          <p:attrName>style.visibility</p:attrName>
                                        </p:attrNameLst>
                                      </p:cBhvr>
                                      <p:to>
                                        <p:strVal val="visible"/>
                                      </p:to>
                                    </p:set>
                                    <p:animEffect transition="in" filter="blinds(horizontal)">
                                      <p:cBhvr>
                                        <p:cTn id="21" dur="500"/>
                                        <p:tgtEl>
                                          <p:spTgt spid="19">
                                            <p:graphicEl>
                                              <a:dgm id="{ED079E86-A0E0-4815-A408-D4F9B8097552}"/>
                                            </p:graphic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graphicEl>
                                              <a:dgm id="{19BFC00E-B43E-4995-81ED-FF6BCABE3BAB}"/>
                                            </p:graphicEl>
                                          </p:spTgt>
                                        </p:tgtEl>
                                        <p:attrNameLst>
                                          <p:attrName>style.visibility</p:attrName>
                                        </p:attrNameLst>
                                      </p:cBhvr>
                                      <p:to>
                                        <p:strVal val="visible"/>
                                      </p:to>
                                    </p:set>
                                    <p:animEffect transition="in" filter="blinds(horizontal)">
                                      <p:cBhvr>
                                        <p:cTn id="24" dur="500"/>
                                        <p:tgtEl>
                                          <p:spTgt spid="19">
                                            <p:graphicEl>
                                              <a:dgm id="{19BFC00E-B43E-4995-81ED-FF6BCABE3BAB}"/>
                                            </p:graphic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graphicEl>
                                              <a:dgm id="{2D90D3A4-29EE-40A2-B155-1BD5FA2A5734}"/>
                                            </p:graphicEl>
                                          </p:spTgt>
                                        </p:tgtEl>
                                        <p:attrNameLst>
                                          <p:attrName>style.visibility</p:attrName>
                                        </p:attrNameLst>
                                      </p:cBhvr>
                                      <p:to>
                                        <p:strVal val="visible"/>
                                      </p:to>
                                    </p:set>
                                    <p:animEffect transition="in" filter="blinds(horizontal)">
                                      <p:cBhvr>
                                        <p:cTn id="27" dur="500"/>
                                        <p:tgtEl>
                                          <p:spTgt spid="19">
                                            <p:graphicEl>
                                              <a:dgm id="{2D90D3A4-29EE-40A2-B155-1BD5FA2A5734}"/>
                                            </p:graphic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graphicEl>
                                              <a:dgm id="{713CFCBA-C387-46AB-9BA0-F7B406BDABC7}"/>
                                            </p:graphicEl>
                                          </p:spTgt>
                                        </p:tgtEl>
                                        <p:attrNameLst>
                                          <p:attrName>style.visibility</p:attrName>
                                        </p:attrNameLst>
                                      </p:cBhvr>
                                      <p:to>
                                        <p:strVal val="visible"/>
                                      </p:to>
                                    </p:set>
                                    <p:animEffect transition="in" filter="blinds(horizontal)">
                                      <p:cBhvr>
                                        <p:cTn id="30" dur="500"/>
                                        <p:tgtEl>
                                          <p:spTgt spid="19">
                                            <p:graphicEl>
                                              <a:dgm id="{713CFCBA-C387-46AB-9BA0-F7B406BDABC7}"/>
                                            </p:graphic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graphicEl>
                                              <a:dgm id="{E5DC4ACB-EF48-4764-B3BD-0D7394443629}"/>
                                            </p:graphicEl>
                                          </p:spTgt>
                                        </p:tgtEl>
                                        <p:attrNameLst>
                                          <p:attrName>style.visibility</p:attrName>
                                        </p:attrNameLst>
                                      </p:cBhvr>
                                      <p:to>
                                        <p:strVal val="visible"/>
                                      </p:to>
                                    </p:set>
                                    <p:animEffect transition="in" filter="blinds(horizontal)">
                                      <p:cBhvr>
                                        <p:cTn id="33" dur="500"/>
                                        <p:tgtEl>
                                          <p:spTgt spid="19">
                                            <p:graphicEl>
                                              <a:dgm id="{E5DC4ACB-EF48-4764-B3BD-0D7394443629}"/>
                                            </p:graphic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graphicEl>
                                              <a:dgm id="{B7C62BA9-135F-48C0-9286-21BC169DE35A}"/>
                                            </p:graphicEl>
                                          </p:spTgt>
                                        </p:tgtEl>
                                        <p:attrNameLst>
                                          <p:attrName>style.visibility</p:attrName>
                                        </p:attrNameLst>
                                      </p:cBhvr>
                                      <p:to>
                                        <p:strVal val="visible"/>
                                      </p:to>
                                    </p:set>
                                    <p:animEffect transition="in" filter="blinds(horizontal)">
                                      <p:cBhvr>
                                        <p:cTn id="36" dur="500"/>
                                        <p:tgtEl>
                                          <p:spTgt spid="19">
                                            <p:graphicEl>
                                              <a:dgm id="{B7C62BA9-135F-48C0-9286-21BC169DE35A}"/>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graphicEl>
                                              <a:dgm id="{9D86794C-0120-42FD-8359-BDBC89E60615}"/>
                                            </p:graphicEl>
                                          </p:spTgt>
                                        </p:tgtEl>
                                        <p:attrNameLst>
                                          <p:attrName>style.visibility</p:attrName>
                                        </p:attrNameLst>
                                      </p:cBhvr>
                                      <p:to>
                                        <p:strVal val="visible"/>
                                      </p:to>
                                    </p:set>
                                    <p:animEffect transition="in" filter="blinds(horizontal)">
                                      <p:cBhvr>
                                        <p:cTn id="39" dur="500"/>
                                        <p:tgtEl>
                                          <p:spTgt spid="19">
                                            <p:graphicEl>
                                              <a:dgm id="{9D86794C-0120-42FD-8359-BDBC89E60615}"/>
                                            </p:graphic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graphicEl>
                                              <a:dgm id="{06AA960F-7C09-4E63-8398-5EBD282DEACD}"/>
                                            </p:graphicEl>
                                          </p:spTgt>
                                        </p:tgtEl>
                                        <p:attrNameLst>
                                          <p:attrName>style.visibility</p:attrName>
                                        </p:attrNameLst>
                                      </p:cBhvr>
                                      <p:to>
                                        <p:strVal val="visible"/>
                                      </p:to>
                                    </p:set>
                                    <p:animEffect transition="in" filter="blinds(horizontal)">
                                      <p:cBhvr>
                                        <p:cTn id="42" dur="500"/>
                                        <p:tgtEl>
                                          <p:spTgt spid="19">
                                            <p:graphicEl>
                                              <a:dgm id="{06AA960F-7C09-4E63-8398-5EBD282DEACD}"/>
                                            </p:graphic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graphicEl>
                                              <a:dgm id="{4266B3A2-0769-41E0-89FD-F619F3726759}"/>
                                            </p:graphicEl>
                                          </p:spTgt>
                                        </p:tgtEl>
                                        <p:attrNameLst>
                                          <p:attrName>style.visibility</p:attrName>
                                        </p:attrNameLst>
                                      </p:cBhvr>
                                      <p:to>
                                        <p:strVal val="visible"/>
                                      </p:to>
                                    </p:set>
                                    <p:animEffect transition="in" filter="blinds(horizontal)">
                                      <p:cBhvr>
                                        <p:cTn id="45" dur="500"/>
                                        <p:tgtEl>
                                          <p:spTgt spid="19">
                                            <p:graphicEl>
                                              <a:dgm id="{4266B3A2-0769-41E0-89FD-F619F37267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Graphic spid="19"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a:spLocks noGrp="1" noChangeArrowheads="1"/>
          </p:cNvSpPr>
          <p:nvPr>
            <p:ph type="title"/>
          </p:nvPr>
        </p:nvSpPr>
        <p:spPr>
          <a:xfrm>
            <a:off x="1187624" y="314308"/>
            <a:ext cx="5178434" cy="685800"/>
          </a:xfrm>
        </p:spPr>
        <p:txBody>
          <a:bodyPr/>
          <a:lstStyle/>
          <a:p>
            <a:r>
              <a:rPr lang="zh-CN" altLang="en-US" dirty="0" smtClean="0">
                <a:solidFill>
                  <a:schemeClr val="bg1"/>
                </a:solidFill>
                <a:latin typeface="微软雅黑" pitchFamily="34" charset="-122"/>
                <a:ea typeface="微软雅黑" pitchFamily="34" charset="-122"/>
              </a:rPr>
              <a:t>“走出去”战略内涵</a:t>
            </a:r>
            <a:endParaRPr lang="en-US" altLang="zh-CN" dirty="0">
              <a:solidFill>
                <a:schemeClr val="bg1"/>
              </a:solidFill>
              <a:latin typeface="微软雅黑" pitchFamily="34" charset="-122"/>
              <a:ea typeface="微软雅黑" pitchFamily="34" charset="-122"/>
            </a:endParaRPr>
          </a:p>
        </p:txBody>
      </p:sp>
      <p:sp>
        <p:nvSpPr>
          <p:cNvPr id="35" name="Line 83"/>
          <p:cNvSpPr>
            <a:spLocks noChangeShapeType="1"/>
          </p:cNvSpPr>
          <p:nvPr/>
        </p:nvSpPr>
        <p:spPr bwMode="black">
          <a:xfrm>
            <a:off x="10001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14"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24" name="Oval 3"/>
          <p:cNvSpPr>
            <a:spLocks noChangeArrowheads="1"/>
          </p:cNvSpPr>
          <p:nvPr/>
        </p:nvSpPr>
        <p:spPr bwMode="gray">
          <a:xfrm>
            <a:off x="2744788" y="2172210"/>
            <a:ext cx="3956050" cy="3881437"/>
          </a:xfrm>
          <a:prstGeom prst="ellipse">
            <a:avLst/>
          </a:prstGeom>
          <a:noFill/>
          <a:ln w="12700">
            <a:solidFill>
              <a:schemeClr val="tx2">
                <a:lumMod val="60000"/>
                <a:lumOff val="40000"/>
              </a:scheme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Oval 4"/>
          <p:cNvSpPr>
            <a:spLocks noChangeArrowheads="1"/>
          </p:cNvSpPr>
          <p:nvPr/>
        </p:nvSpPr>
        <p:spPr bwMode="gray">
          <a:xfrm>
            <a:off x="2962275" y="2378585"/>
            <a:ext cx="3490913" cy="3490912"/>
          </a:xfrm>
          <a:prstGeom prst="ellipse">
            <a:avLst/>
          </a:prstGeom>
          <a:noFill/>
          <a:ln w="12700">
            <a:solidFill>
              <a:schemeClr val="tx2">
                <a:lumMod val="60000"/>
                <a:lumOff val="40000"/>
              </a:scheme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Oval 5"/>
          <p:cNvSpPr>
            <a:spLocks noChangeArrowheads="1"/>
          </p:cNvSpPr>
          <p:nvPr/>
        </p:nvSpPr>
        <p:spPr bwMode="gray">
          <a:xfrm>
            <a:off x="3178175" y="2705610"/>
            <a:ext cx="2973388" cy="2973387"/>
          </a:xfrm>
          <a:prstGeom prst="ellipse">
            <a:avLst/>
          </a:prstGeom>
          <a:noFill/>
          <a:ln w="12700">
            <a:solidFill>
              <a:schemeClr val="tx2">
                <a:lumMod val="60000"/>
                <a:lumOff val="40000"/>
              </a:scheme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AutoShape 6"/>
          <p:cNvSpPr>
            <a:spLocks noChangeArrowheads="1"/>
          </p:cNvSpPr>
          <p:nvPr/>
        </p:nvSpPr>
        <p:spPr bwMode="gray">
          <a:xfrm rot="9044363">
            <a:off x="2420938" y="4004185"/>
            <a:ext cx="1871662" cy="1855787"/>
          </a:xfrm>
          <a:prstGeom prst="chevron">
            <a:avLst>
              <a:gd name="adj" fmla="val 28655"/>
            </a:avLst>
          </a:prstGeom>
          <a:solidFill>
            <a:srgbClr val="99CC00"/>
          </a:solid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rgbClr val="99CC00"/>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8" name="AutoShape 7"/>
          <p:cNvSpPr>
            <a:spLocks noChangeArrowheads="1"/>
          </p:cNvSpPr>
          <p:nvPr/>
        </p:nvSpPr>
        <p:spPr bwMode="gray">
          <a:xfrm rot="16200000">
            <a:off x="3698875" y="1810260"/>
            <a:ext cx="1871663" cy="1855787"/>
          </a:xfrm>
          <a:prstGeom prst="chevron">
            <a:avLst>
              <a:gd name="adj" fmla="val 28655"/>
            </a:avLst>
          </a:prstGeom>
          <a:solidFill>
            <a:srgbClr val="77B7E7"/>
          </a:solidFill>
          <a:ln w="9525">
            <a:noFill/>
            <a:miter lim="800000"/>
            <a:headEnd/>
            <a:tailEnd/>
          </a:ln>
          <a:effectLst/>
          <a:scene3d>
            <a:camera prst="legacyObliqueTopRight"/>
            <a:lightRig rig="legacyFlat3" dir="b"/>
          </a:scene3d>
          <a:sp3d extrusionH="163500" prstMaterial="legacyPlastic">
            <a:bevelT w="13500" h="13500" prst="angle"/>
            <a:bevelB w="13500" h="13500" prst="angle"/>
            <a:extrusionClr>
              <a:srgbClr val="77B7E7"/>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AutoShape 8"/>
          <p:cNvSpPr>
            <a:spLocks noChangeArrowheads="1"/>
          </p:cNvSpPr>
          <p:nvPr/>
        </p:nvSpPr>
        <p:spPr bwMode="gray">
          <a:xfrm rot="1788254">
            <a:off x="4967288" y="4016885"/>
            <a:ext cx="1871662" cy="1855787"/>
          </a:xfrm>
          <a:prstGeom prst="chevron">
            <a:avLst>
              <a:gd name="adj" fmla="val 28655"/>
            </a:avLst>
          </a:prstGeom>
          <a:solidFill>
            <a:srgbClr val="9999FF"/>
          </a:solid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rgbClr val="9999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0" name="Text Box 9"/>
          <p:cNvSpPr txBox="1">
            <a:spLocks noChangeArrowheads="1"/>
          </p:cNvSpPr>
          <p:nvPr/>
        </p:nvSpPr>
        <p:spPr bwMode="gray">
          <a:xfrm>
            <a:off x="3706813" y="3741011"/>
            <a:ext cx="1855787" cy="830997"/>
          </a:xfrm>
          <a:prstGeom prst="rect">
            <a:avLst/>
          </a:prstGeom>
          <a:noFill/>
          <a:ln w="9525" algn="ctr">
            <a:noFill/>
            <a:miter lim="800000"/>
            <a:headEnd/>
            <a:tailEnd/>
          </a:ln>
          <a:effectLst/>
        </p:spPr>
        <p:txBody>
          <a:bodyPr>
            <a:spAutoFit/>
          </a:bodyPr>
          <a:lstStyle/>
          <a:p>
            <a:pPr algn="ctr" eaLnBrk="0" hangingPunct="0"/>
            <a:r>
              <a:rPr lang="zh-CN" altLang="en-US" sz="2400" b="1" dirty="0" smtClean="0">
                <a:solidFill>
                  <a:srgbClr val="1C1C1C"/>
                </a:solidFill>
                <a:latin typeface="微软雅黑" pitchFamily="34" charset="-122"/>
                <a:ea typeface="微软雅黑" pitchFamily="34" charset="-122"/>
                <a:cs typeface="Arial" pitchFamily="34" charset="0"/>
              </a:rPr>
              <a:t>“走出去”战略</a:t>
            </a:r>
            <a:endParaRPr lang="en-US" altLang="zh-CN" sz="2400" b="1" dirty="0">
              <a:solidFill>
                <a:srgbClr val="1C1C1C"/>
              </a:solidFill>
              <a:latin typeface="微软雅黑" pitchFamily="34" charset="-122"/>
              <a:ea typeface="微软雅黑" pitchFamily="34" charset="-122"/>
              <a:cs typeface="Arial" pitchFamily="34" charset="0"/>
            </a:endParaRPr>
          </a:p>
        </p:txBody>
      </p:sp>
      <p:sp>
        <p:nvSpPr>
          <p:cNvPr id="31" name="Rectangle 10">
            <a:hlinkClick r:id="rId2" action="ppaction://hlinksldjump"/>
          </p:cNvPr>
          <p:cNvSpPr>
            <a:spLocks noChangeArrowheads="1"/>
          </p:cNvSpPr>
          <p:nvPr/>
        </p:nvSpPr>
        <p:spPr bwMode="gray">
          <a:xfrm>
            <a:off x="3609975" y="2420888"/>
            <a:ext cx="2043113" cy="461665"/>
          </a:xfrm>
          <a:prstGeom prst="rect">
            <a:avLst/>
          </a:prstGeom>
          <a:noFill/>
          <a:ln w="9525" algn="ctr">
            <a:noFill/>
            <a:miter lim="800000"/>
            <a:headEnd/>
            <a:tailEnd/>
          </a:ln>
          <a:effectLst/>
        </p:spPr>
        <p:txBody>
          <a:bodyPr>
            <a:spAutoFit/>
          </a:bodyPr>
          <a:lstStyle/>
          <a:p>
            <a:pPr algn="ctr" eaLnBrk="0" hangingPunct="0"/>
            <a:r>
              <a:rPr lang="zh-CN" altLang="en-US" sz="2400" b="1" dirty="0" smtClean="0">
                <a:solidFill>
                  <a:srgbClr val="FFFBFC"/>
                </a:solidFill>
                <a:latin typeface="微软雅黑" pitchFamily="34" charset="-122"/>
                <a:ea typeface="微软雅黑" pitchFamily="34" charset="-122"/>
                <a:cs typeface="Arial" pitchFamily="34" charset="0"/>
              </a:rPr>
              <a:t>一带一路</a:t>
            </a:r>
            <a:endParaRPr lang="en-US" altLang="zh-CN" sz="2400" b="1" dirty="0">
              <a:solidFill>
                <a:srgbClr val="FFFBFC"/>
              </a:solidFill>
              <a:latin typeface="微软雅黑" pitchFamily="34" charset="-122"/>
              <a:ea typeface="微软雅黑" pitchFamily="34" charset="-122"/>
              <a:cs typeface="Arial" pitchFamily="34" charset="0"/>
            </a:endParaRPr>
          </a:p>
        </p:txBody>
      </p:sp>
      <p:sp>
        <p:nvSpPr>
          <p:cNvPr id="32" name="Rectangle 11"/>
          <p:cNvSpPr>
            <a:spLocks noChangeArrowheads="1"/>
          </p:cNvSpPr>
          <p:nvPr/>
        </p:nvSpPr>
        <p:spPr bwMode="gray">
          <a:xfrm>
            <a:off x="2524326" y="4685074"/>
            <a:ext cx="1471610" cy="461665"/>
          </a:xfrm>
          <a:prstGeom prst="rect">
            <a:avLst/>
          </a:prstGeom>
          <a:noFill/>
          <a:ln w="9525" algn="ctr">
            <a:noFill/>
            <a:miter lim="800000"/>
            <a:headEnd/>
            <a:tailEnd/>
          </a:ln>
          <a:effectLst/>
        </p:spPr>
        <p:txBody>
          <a:bodyPr wrap="square">
            <a:spAutoFit/>
          </a:bodyPr>
          <a:lstStyle/>
          <a:p>
            <a:pPr algn="ctr" eaLnBrk="0" hangingPunct="0"/>
            <a:r>
              <a:rPr lang="zh-CN" altLang="en-US" sz="2400" b="1" dirty="0" smtClean="0">
                <a:solidFill>
                  <a:srgbClr val="FFFBFC"/>
                </a:solidFill>
                <a:latin typeface="微软雅黑" pitchFamily="34" charset="-122"/>
                <a:ea typeface="微软雅黑" pitchFamily="34" charset="-122"/>
                <a:cs typeface="Arial" pitchFamily="34" charset="0"/>
              </a:rPr>
              <a:t>经济走廊</a:t>
            </a:r>
            <a:endParaRPr lang="en-US" altLang="zh-CN" sz="2400" b="1" dirty="0">
              <a:solidFill>
                <a:srgbClr val="FFFBFC"/>
              </a:solidFill>
              <a:latin typeface="微软雅黑" pitchFamily="34" charset="-122"/>
              <a:ea typeface="微软雅黑" pitchFamily="34" charset="-122"/>
              <a:cs typeface="Arial" pitchFamily="34" charset="0"/>
            </a:endParaRPr>
          </a:p>
        </p:txBody>
      </p:sp>
      <p:sp>
        <p:nvSpPr>
          <p:cNvPr id="33" name="Rectangle 12"/>
          <p:cNvSpPr>
            <a:spLocks noChangeArrowheads="1"/>
          </p:cNvSpPr>
          <p:nvPr/>
        </p:nvSpPr>
        <p:spPr bwMode="gray">
          <a:xfrm>
            <a:off x="5364088" y="4685074"/>
            <a:ext cx="1493928" cy="461665"/>
          </a:xfrm>
          <a:prstGeom prst="rect">
            <a:avLst/>
          </a:prstGeom>
          <a:noFill/>
          <a:ln w="9525" algn="ctr">
            <a:noFill/>
            <a:miter lim="800000"/>
            <a:headEnd/>
            <a:tailEnd/>
          </a:ln>
          <a:effectLst/>
        </p:spPr>
        <p:txBody>
          <a:bodyPr wrap="square">
            <a:spAutoFit/>
          </a:bodyPr>
          <a:lstStyle/>
          <a:p>
            <a:pPr algn="ctr" eaLnBrk="0" hangingPunct="0"/>
            <a:r>
              <a:rPr lang="zh-CN" altLang="en-US" sz="2400" b="1" dirty="0" smtClean="0">
                <a:solidFill>
                  <a:srgbClr val="FFFBFC"/>
                </a:solidFill>
                <a:latin typeface="微软雅黑" pitchFamily="34" charset="-122"/>
                <a:ea typeface="微软雅黑" pitchFamily="34" charset="-122"/>
                <a:cs typeface="Arial" pitchFamily="34" charset="0"/>
              </a:rPr>
              <a:t>互联互通</a:t>
            </a:r>
            <a:endParaRPr lang="en-US" altLang="zh-CN" sz="2400" b="1" dirty="0">
              <a:solidFill>
                <a:srgbClr val="FFFBFC"/>
              </a:solidFill>
              <a:latin typeface="微软雅黑" pitchFamily="34" charset="-122"/>
              <a:ea typeface="微软雅黑" pitchFamily="34" charset="-122"/>
              <a:cs typeface="Arial" pitchFamily="34" charset="0"/>
            </a:endParaRPr>
          </a:p>
        </p:txBody>
      </p:sp>
      <p:sp>
        <p:nvSpPr>
          <p:cNvPr id="36" name="Text Box 13"/>
          <p:cNvSpPr txBox="1">
            <a:spLocks noChangeArrowheads="1"/>
          </p:cNvSpPr>
          <p:nvPr/>
        </p:nvSpPr>
        <p:spPr bwMode="black">
          <a:xfrm>
            <a:off x="5929322" y="1785926"/>
            <a:ext cx="2963158" cy="679801"/>
          </a:xfrm>
          <a:prstGeom prst="rect">
            <a:avLst/>
          </a:prstGeom>
          <a:noFill/>
          <a:ln w="9525">
            <a:noFill/>
            <a:miter lim="800000"/>
            <a:headEnd/>
            <a:tailEnd/>
          </a:ln>
          <a:effectLst/>
        </p:spPr>
        <p:txBody>
          <a:bodyPr wrap="square">
            <a:spAutoFit/>
          </a:bodyPr>
          <a:lstStyle/>
          <a:p>
            <a:pPr marL="285750" lvl="1" indent="-285750">
              <a:lnSpc>
                <a:spcPts val="2400"/>
              </a:lnSpc>
              <a:buFont typeface="Arial" pitchFamily="34" charset="0"/>
              <a:buChar char="•"/>
            </a:pPr>
            <a:r>
              <a:rPr lang="zh-CN" altLang="en-US" sz="1600" b="1" dirty="0">
                <a:latin typeface="微软雅黑" pitchFamily="34" charset="-122"/>
                <a:ea typeface="微软雅黑" pitchFamily="34" charset="-122"/>
              </a:rPr>
              <a:t>丝绸之路经济带</a:t>
            </a:r>
            <a:endParaRPr lang="en-US" altLang="zh-CN" sz="1600" b="1" dirty="0">
              <a:latin typeface="微软雅黑" pitchFamily="34" charset="-122"/>
              <a:ea typeface="微软雅黑" pitchFamily="34" charset="-122"/>
            </a:endParaRPr>
          </a:p>
          <a:p>
            <a:pPr marL="285750" lvl="1" indent="-285750">
              <a:lnSpc>
                <a:spcPts val="2400"/>
              </a:lnSpc>
              <a:buFont typeface="Arial" pitchFamily="34" charset="0"/>
              <a:buChar char="•"/>
            </a:pPr>
            <a:r>
              <a:rPr lang="en-US" altLang="zh-CN" sz="1600" b="1" dirty="0" smtClean="0">
                <a:latin typeface="微软雅黑" pitchFamily="34" charset="-122"/>
                <a:ea typeface="微软雅黑" pitchFamily="34" charset="-122"/>
              </a:rPr>
              <a:t>21</a:t>
            </a:r>
            <a:r>
              <a:rPr lang="zh-CN" altLang="en-US" sz="1600" b="1" dirty="0" smtClean="0">
                <a:latin typeface="微软雅黑" pitchFamily="34" charset="-122"/>
                <a:ea typeface="微软雅黑" pitchFamily="34" charset="-122"/>
              </a:rPr>
              <a:t>世纪“海上丝绸之路”</a:t>
            </a:r>
            <a:endParaRPr lang="en-US" altLang="zh-CN" sz="1600" b="1" dirty="0">
              <a:latin typeface="微软雅黑" pitchFamily="34" charset="-122"/>
              <a:ea typeface="微软雅黑" pitchFamily="34" charset="-122"/>
            </a:endParaRPr>
          </a:p>
        </p:txBody>
      </p:sp>
      <p:sp>
        <p:nvSpPr>
          <p:cNvPr id="37" name="Text Box 14"/>
          <p:cNvSpPr txBox="1">
            <a:spLocks noChangeArrowheads="1"/>
          </p:cNvSpPr>
          <p:nvPr/>
        </p:nvSpPr>
        <p:spPr bwMode="black">
          <a:xfrm>
            <a:off x="214282" y="4505538"/>
            <a:ext cx="2209800" cy="1015663"/>
          </a:xfrm>
          <a:prstGeom prst="rect">
            <a:avLst/>
          </a:prstGeom>
          <a:noFill/>
          <a:ln w="9525">
            <a:noFill/>
            <a:miter lim="800000"/>
            <a:headEnd/>
            <a:tailEnd/>
          </a:ln>
          <a:effectLst/>
        </p:spPr>
        <p:txBody>
          <a:bodyPr>
            <a:spAutoFit/>
          </a:bodyPr>
          <a:lstStyle/>
          <a:p>
            <a:pPr marL="285750" lvl="1" indent="-285750">
              <a:lnSpc>
                <a:spcPts val="2400"/>
              </a:lnSpc>
              <a:buFont typeface="Arial" pitchFamily="34" charset="0"/>
              <a:buChar char="•"/>
            </a:pPr>
            <a:r>
              <a:rPr lang="zh-CN" altLang="en-US" sz="1600" b="1" dirty="0">
                <a:latin typeface="微软雅黑" pitchFamily="34" charset="-122"/>
                <a:ea typeface="微软雅黑" pitchFamily="34" charset="-122"/>
              </a:rPr>
              <a:t>中印缅孟经济走廊</a:t>
            </a:r>
            <a:endParaRPr lang="en-US" altLang="zh-CN" sz="1600" b="1" dirty="0">
              <a:latin typeface="微软雅黑" pitchFamily="34" charset="-122"/>
              <a:ea typeface="微软雅黑" pitchFamily="34" charset="-122"/>
            </a:endParaRPr>
          </a:p>
          <a:p>
            <a:pPr marL="285750" lvl="1" indent="-285750">
              <a:lnSpc>
                <a:spcPts val="2400"/>
              </a:lnSpc>
              <a:buFont typeface="Arial" pitchFamily="34" charset="0"/>
              <a:buChar char="•"/>
            </a:pPr>
            <a:r>
              <a:rPr lang="zh-CN" altLang="en-US" sz="1600" b="1" dirty="0">
                <a:latin typeface="微软雅黑" pitchFamily="34" charset="-122"/>
                <a:ea typeface="微软雅黑" pitchFamily="34" charset="-122"/>
              </a:rPr>
              <a:t>中巴经济</a:t>
            </a:r>
            <a:r>
              <a:rPr lang="zh-CN" altLang="en-US" sz="1600" b="1" dirty="0" smtClean="0">
                <a:latin typeface="微软雅黑" pitchFamily="34" charset="-122"/>
                <a:ea typeface="微软雅黑" pitchFamily="34" charset="-122"/>
              </a:rPr>
              <a:t>走廊</a:t>
            </a:r>
            <a:endParaRPr lang="en-US" altLang="zh-CN" sz="1600" b="1" dirty="0" smtClean="0">
              <a:latin typeface="微软雅黑" pitchFamily="34" charset="-122"/>
              <a:ea typeface="微软雅黑" pitchFamily="34" charset="-122"/>
            </a:endParaRPr>
          </a:p>
          <a:p>
            <a:pPr marL="285750" lvl="1" indent="-285750">
              <a:lnSpc>
                <a:spcPts val="2400"/>
              </a:lnSpc>
              <a:buFont typeface="Arial" pitchFamily="34" charset="0"/>
              <a:buChar char="•"/>
            </a:pPr>
            <a:r>
              <a:rPr lang="zh-CN" altLang="en-US" sz="1600" b="1" dirty="0">
                <a:latin typeface="微软雅黑" pitchFamily="34" charset="-122"/>
                <a:ea typeface="微软雅黑" pitchFamily="34" charset="-122"/>
              </a:rPr>
              <a:t>中蒙俄经济走廊</a:t>
            </a:r>
          </a:p>
        </p:txBody>
      </p:sp>
      <p:sp>
        <p:nvSpPr>
          <p:cNvPr id="38" name="Text Box 15"/>
          <p:cNvSpPr txBox="1">
            <a:spLocks noChangeArrowheads="1"/>
          </p:cNvSpPr>
          <p:nvPr/>
        </p:nvSpPr>
        <p:spPr bwMode="black">
          <a:xfrm>
            <a:off x="6781800" y="4443249"/>
            <a:ext cx="2182688" cy="987578"/>
          </a:xfrm>
          <a:prstGeom prst="rect">
            <a:avLst/>
          </a:prstGeom>
          <a:noFill/>
          <a:ln w="9525">
            <a:noFill/>
            <a:miter lim="800000"/>
            <a:headEnd/>
            <a:tailEnd/>
          </a:ln>
          <a:effectLst/>
        </p:spPr>
        <p:txBody>
          <a:bodyPr wrap="square">
            <a:spAutoFit/>
          </a:bodyPr>
          <a:lstStyle/>
          <a:p>
            <a:pPr marL="285750" lvl="1" indent="-285750">
              <a:lnSpc>
                <a:spcPts val="2400"/>
              </a:lnSpc>
              <a:buFont typeface="Arial" pitchFamily="34" charset="0"/>
              <a:buChar char="•"/>
            </a:pPr>
            <a:r>
              <a:rPr lang="zh-CN" altLang="en-US" sz="1600" b="1" dirty="0" smtClean="0">
                <a:latin typeface="微软雅黑" pitchFamily="34" charset="-122"/>
                <a:ea typeface="微软雅黑" pitchFamily="34" charset="-122"/>
              </a:rPr>
              <a:t>加大对非投资力度</a:t>
            </a:r>
            <a:endParaRPr lang="en-US" altLang="zh-CN" sz="1600" b="1" dirty="0" smtClean="0">
              <a:latin typeface="微软雅黑" pitchFamily="34" charset="-122"/>
              <a:ea typeface="微软雅黑" pitchFamily="34" charset="-122"/>
            </a:endParaRPr>
          </a:p>
          <a:p>
            <a:pPr marL="285750" lvl="1" indent="-285750">
              <a:lnSpc>
                <a:spcPts val="2400"/>
              </a:lnSpc>
              <a:buFont typeface="Arial" pitchFamily="34" charset="0"/>
              <a:buChar char="•"/>
            </a:pPr>
            <a:r>
              <a:rPr lang="zh-CN" altLang="en-US" sz="1600" b="1" dirty="0" smtClean="0">
                <a:latin typeface="微软雅黑" pitchFamily="34" charset="-122"/>
                <a:ea typeface="微软雅黑" pitchFamily="34" charset="-122"/>
              </a:rPr>
              <a:t>实现包容性、平衡性增长</a:t>
            </a:r>
            <a:endParaRPr lang="zh-CN" altLang="en-US" sz="1600" b="1" dirty="0">
              <a:latin typeface="微软雅黑" pitchFamily="34" charset="-122"/>
              <a:ea typeface="微软雅黑" pitchFamily="34" charset="-122"/>
            </a:endParaRPr>
          </a:p>
        </p:txBody>
      </p:sp>
    </p:spTree>
    <p:extLst>
      <p:ext uri="{BB962C8B-B14F-4D97-AF65-F5344CB8AC3E}">
        <p14:creationId xmlns:p14="http://schemas.microsoft.com/office/powerpoint/2010/main" val="21569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24" grpId="0" animBg="1"/>
      <p:bldP spid="25" grpId="0" animBg="1"/>
      <p:bldP spid="26" grpId="0" animBg="1"/>
      <p:bldP spid="27" grpId="0" animBg="1"/>
      <p:bldP spid="28" grpId="0" animBg="1"/>
      <p:bldP spid="29" grpId="0" animBg="1"/>
      <p:bldP spid="30" grpId="0"/>
      <p:bldP spid="31" grpId="0"/>
      <p:bldP spid="32"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a:spLocks noChangeAspect="1"/>
          </p:cNvSpPr>
          <p:nvPr/>
        </p:nvSpPr>
        <p:spPr>
          <a:xfrm>
            <a:off x="3119250" y="3268019"/>
            <a:ext cx="1132999" cy="978218"/>
          </a:xfrm>
          <a:custGeom>
            <a:avLst/>
            <a:gdLst>
              <a:gd name="connsiteX0" fmla="*/ 871538 w 871538"/>
              <a:gd name="connsiteY0" fmla="*/ 752475 h 752475"/>
              <a:gd name="connsiteX1" fmla="*/ 819150 w 871538"/>
              <a:gd name="connsiteY1" fmla="*/ 747713 h 752475"/>
              <a:gd name="connsiteX2" fmla="*/ 752475 w 871538"/>
              <a:gd name="connsiteY2" fmla="*/ 704850 h 752475"/>
              <a:gd name="connsiteX3" fmla="*/ 709613 w 871538"/>
              <a:gd name="connsiteY3" fmla="*/ 609600 h 752475"/>
              <a:gd name="connsiteX4" fmla="*/ 685800 w 871538"/>
              <a:gd name="connsiteY4" fmla="*/ 504825 h 752475"/>
              <a:gd name="connsiteX5" fmla="*/ 642938 w 871538"/>
              <a:gd name="connsiteY5" fmla="*/ 285750 h 752475"/>
              <a:gd name="connsiteX6" fmla="*/ 581025 w 871538"/>
              <a:gd name="connsiteY6" fmla="*/ 209550 h 752475"/>
              <a:gd name="connsiteX7" fmla="*/ 500063 w 871538"/>
              <a:gd name="connsiteY7" fmla="*/ 100013 h 752475"/>
              <a:gd name="connsiteX8" fmla="*/ 328613 w 871538"/>
              <a:gd name="connsiteY8" fmla="*/ 90488 h 752475"/>
              <a:gd name="connsiteX9" fmla="*/ 195263 w 871538"/>
              <a:gd name="connsiteY9" fmla="*/ 71438 h 752475"/>
              <a:gd name="connsiteX10" fmla="*/ 0 w 871538"/>
              <a:gd name="connsiteY10"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1538" h="752475">
                <a:moveTo>
                  <a:pt x="871538" y="752475"/>
                </a:moveTo>
                <a:lnTo>
                  <a:pt x="819150" y="747713"/>
                </a:lnTo>
                <a:cubicBezTo>
                  <a:pt x="799306" y="739776"/>
                  <a:pt x="770731" y="727869"/>
                  <a:pt x="752475" y="704850"/>
                </a:cubicBezTo>
                <a:cubicBezTo>
                  <a:pt x="734219" y="681831"/>
                  <a:pt x="720725" y="642937"/>
                  <a:pt x="709613" y="609600"/>
                </a:cubicBezTo>
                <a:cubicBezTo>
                  <a:pt x="698501" y="576263"/>
                  <a:pt x="696912" y="558800"/>
                  <a:pt x="685800" y="504825"/>
                </a:cubicBezTo>
                <a:cubicBezTo>
                  <a:pt x="674688" y="450850"/>
                  <a:pt x="660400" y="334962"/>
                  <a:pt x="642938" y="285750"/>
                </a:cubicBezTo>
                <a:cubicBezTo>
                  <a:pt x="625476" y="236538"/>
                  <a:pt x="604837" y="240506"/>
                  <a:pt x="581025" y="209550"/>
                </a:cubicBezTo>
                <a:cubicBezTo>
                  <a:pt x="557212" y="178594"/>
                  <a:pt x="542132" y="119857"/>
                  <a:pt x="500063" y="100013"/>
                </a:cubicBezTo>
                <a:cubicBezTo>
                  <a:pt x="457994" y="80169"/>
                  <a:pt x="379413" y="95250"/>
                  <a:pt x="328613" y="90488"/>
                </a:cubicBezTo>
                <a:cubicBezTo>
                  <a:pt x="277813" y="85726"/>
                  <a:pt x="250032" y="86519"/>
                  <a:pt x="195263" y="71438"/>
                </a:cubicBezTo>
                <a:cubicBezTo>
                  <a:pt x="140494" y="56357"/>
                  <a:pt x="30956" y="19050"/>
                  <a:pt x="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pic>
        <p:nvPicPr>
          <p:cNvPr id="4" name="Picture 2" descr="E:\海报相关\PPT\一路一带.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278" y="678908"/>
            <a:ext cx="8217178" cy="6228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
          <p:cNvSpPr>
            <a:spLocks noGrp="1" noChangeArrowheads="1"/>
          </p:cNvSpPr>
          <p:nvPr>
            <p:ph type="title"/>
          </p:nvPr>
        </p:nvSpPr>
        <p:spPr>
          <a:xfrm>
            <a:off x="1187624" y="314308"/>
            <a:ext cx="5178434" cy="685800"/>
          </a:xfrm>
        </p:spPr>
        <p:txBody>
          <a:bodyPr/>
          <a:lstStyle/>
          <a:p>
            <a:r>
              <a:rPr lang="zh-CN" altLang="en-US" dirty="0" smtClean="0">
                <a:solidFill>
                  <a:schemeClr val="bg1"/>
                </a:solidFill>
                <a:latin typeface="微软雅黑" pitchFamily="34" charset="-122"/>
                <a:ea typeface="微软雅黑" pitchFamily="34" charset="-122"/>
              </a:rPr>
              <a:t>中港</a:t>
            </a: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一</a:t>
            </a:r>
            <a:r>
              <a:rPr lang="zh-CN" altLang="en-US" dirty="0">
                <a:solidFill>
                  <a:schemeClr val="bg1"/>
                </a:solidFill>
                <a:latin typeface="微软雅黑" pitchFamily="34" charset="-122"/>
                <a:ea typeface="微软雅黑" pitchFamily="34" charset="-122"/>
              </a:rPr>
              <a:t>带一</a:t>
            </a:r>
            <a:r>
              <a:rPr lang="zh-CN" altLang="en-US" dirty="0" smtClean="0">
                <a:solidFill>
                  <a:schemeClr val="bg1"/>
                </a:solidFill>
                <a:latin typeface="微软雅黑" pitchFamily="34" charset="-122"/>
                <a:ea typeface="微软雅黑" pitchFamily="34" charset="-122"/>
              </a:rPr>
              <a:t>路</a:t>
            </a: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步伐</a:t>
            </a:r>
            <a:endParaRPr lang="zh-CN" altLang="en-US" dirty="0">
              <a:solidFill>
                <a:schemeClr val="bg1"/>
              </a:solidFill>
              <a:latin typeface="微软雅黑" pitchFamily="34" charset="-122"/>
              <a:ea typeface="微软雅黑" pitchFamily="34" charset="-122"/>
            </a:endParaRPr>
          </a:p>
        </p:txBody>
      </p:sp>
      <p:sp>
        <p:nvSpPr>
          <p:cNvPr id="35" name="Line 83"/>
          <p:cNvSpPr>
            <a:spLocks noChangeShapeType="1"/>
          </p:cNvSpPr>
          <p:nvPr/>
        </p:nvSpPr>
        <p:spPr bwMode="black">
          <a:xfrm>
            <a:off x="1000100" y="908720"/>
            <a:ext cx="6071347" cy="0"/>
          </a:xfrm>
          <a:prstGeom prst="line">
            <a:avLst/>
          </a:prstGeom>
          <a:noFill/>
          <a:ln w="38100" cap="rnd">
            <a:solidFill>
              <a:schemeClr val="bg1">
                <a:lumMod val="75000"/>
              </a:schemeClr>
            </a:solidFill>
            <a:prstDash val="sysDot"/>
            <a:round/>
            <a:headEnd/>
            <a:tailEnd/>
          </a:ln>
          <a:effectLst/>
        </p:spPr>
        <p:txBody>
          <a:bodyPr/>
          <a:lstStyle/>
          <a:p>
            <a:pPr fontAlgn="base">
              <a:spcBef>
                <a:spcPct val="0"/>
              </a:spcBef>
              <a:spcAft>
                <a:spcPct val="0"/>
              </a:spcAft>
            </a:pPr>
            <a:endParaRPr lang="zh-CN" altLang="en-US">
              <a:solidFill>
                <a:srgbClr val="000000"/>
              </a:solidFill>
              <a:latin typeface="Arial" charset="0"/>
            </a:endParaRPr>
          </a:p>
        </p:txBody>
      </p:sp>
      <p:sp>
        <p:nvSpPr>
          <p:cNvPr id="14" name="日期占位符 3"/>
          <p:cNvSpPr>
            <a:spLocks noGrp="1"/>
          </p:cNvSpPr>
          <p:nvPr>
            <p:ph type="dt" sz="half" idx="4294967295"/>
          </p:nvPr>
        </p:nvSpPr>
        <p:spPr>
          <a:xfrm>
            <a:off x="6786578" y="6486548"/>
            <a:ext cx="2133600" cy="228600"/>
          </a:xfrm>
        </p:spPr>
        <p:txBody>
          <a:bodyPr/>
          <a:lstStyle/>
          <a:p>
            <a:r>
              <a:rPr lang="en-US" altLang="zh-CN" sz="1200" dirty="0" smtClean="0">
                <a:solidFill>
                  <a:srgbClr val="000000"/>
                </a:solidFill>
                <a:latin typeface="微软雅黑" pitchFamily="34" charset="-122"/>
                <a:ea typeface="微软雅黑" pitchFamily="34" charset="-122"/>
              </a:rPr>
              <a:t>www.chec.bj.cn</a:t>
            </a:r>
            <a:endParaRPr lang="en-US" altLang="zh-CN" sz="1200" dirty="0">
              <a:solidFill>
                <a:srgbClr val="000000"/>
              </a:solidFill>
              <a:latin typeface="微软雅黑" pitchFamily="34" charset="-122"/>
              <a:ea typeface="微软雅黑" pitchFamily="34" charset="-122"/>
            </a:endParaRPr>
          </a:p>
        </p:txBody>
      </p:sp>
      <p:sp>
        <p:nvSpPr>
          <p:cNvPr id="19" name="矩形 18"/>
          <p:cNvSpPr/>
          <p:nvPr/>
        </p:nvSpPr>
        <p:spPr>
          <a:xfrm>
            <a:off x="1259632" y="6084585"/>
            <a:ext cx="6912768" cy="584775"/>
          </a:xfrm>
          <a:prstGeom prst="rect">
            <a:avLst/>
          </a:prstGeom>
        </p:spPr>
        <p:txBody>
          <a:bodyPr wrap="square">
            <a:spAutoFit/>
          </a:bodyPr>
          <a:lstStyle/>
          <a:p>
            <a:pPr indent="360000" algn="just" fontAlgn="base">
              <a:spcBef>
                <a:spcPct val="0"/>
              </a:spcBef>
              <a:spcAft>
                <a:spcPct val="0"/>
              </a:spcAft>
            </a:pPr>
            <a:r>
              <a:rPr lang="en-US" altLang="zh-CN" sz="1600" b="1" dirty="0">
                <a:solidFill>
                  <a:srgbClr val="000000"/>
                </a:solidFill>
                <a:latin typeface="微软雅黑" pitchFamily="34" charset="-122"/>
                <a:ea typeface="微软雅黑" pitchFamily="34" charset="-122"/>
              </a:rPr>
              <a:t>2015</a:t>
            </a:r>
            <a:r>
              <a:rPr lang="zh-CN" altLang="en-US" sz="1600" b="1" dirty="0">
                <a:solidFill>
                  <a:srgbClr val="000000"/>
                </a:solidFill>
                <a:latin typeface="微软雅黑" pitchFamily="34" charset="-122"/>
                <a:ea typeface="微软雅黑" pitchFamily="34" charset="-122"/>
              </a:rPr>
              <a:t>年</a:t>
            </a:r>
            <a:r>
              <a:rPr lang="en-US" altLang="zh-CN" sz="1600" b="1" dirty="0">
                <a:solidFill>
                  <a:srgbClr val="000000"/>
                </a:solidFill>
                <a:latin typeface="微软雅黑" pitchFamily="34" charset="-122"/>
                <a:ea typeface="微软雅黑" pitchFamily="34" charset="-122"/>
              </a:rPr>
              <a:t>3</a:t>
            </a:r>
            <a:r>
              <a:rPr lang="zh-CN" altLang="en-US" sz="1600" b="1" dirty="0">
                <a:solidFill>
                  <a:srgbClr val="000000"/>
                </a:solidFill>
                <a:latin typeface="微软雅黑" pitchFamily="34" charset="-122"/>
                <a:ea typeface="微软雅黑" pitchFamily="34" charset="-122"/>
              </a:rPr>
              <a:t>月国家发展改革委、外交部、商务部</a:t>
            </a:r>
            <a:r>
              <a:rPr lang="en-US" altLang="zh-CN" sz="1600" b="1" dirty="0">
                <a:solidFill>
                  <a:srgbClr val="000000"/>
                </a:solidFill>
                <a:latin typeface="微软雅黑" pitchFamily="34" charset="-122"/>
                <a:ea typeface="微软雅黑" pitchFamily="34" charset="-122"/>
              </a:rPr>
              <a:t>28</a:t>
            </a:r>
            <a:r>
              <a:rPr lang="zh-CN" altLang="en-US" sz="1600" b="1" dirty="0">
                <a:solidFill>
                  <a:srgbClr val="000000"/>
                </a:solidFill>
                <a:latin typeface="微软雅黑" pitchFamily="34" charset="-122"/>
                <a:ea typeface="微软雅黑" pitchFamily="34" charset="-122"/>
              </a:rPr>
              <a:t>日联合发布</a:t>
            </a:r>
            <a:r>
              <a:rPr lang="zh-CN" altLang="en-US" sz="1600" b="1" dirty="0" smtClean="0">
                <a:solidFill>
                  <a:srgbClr val="000000"/>
                </a:solidFill>
                <a:latin typeface="微软雅黑" pitchFamily="34" charset="-122"/>
                <a:ea typeface="微软雅黑" pitchFamily="34" charset="-122"/>
              </a:rPr>
              <a:t>了</a:t>
            </a:r>
            <a:endParaRPr lang="en-US" altLang="zh-CN" sz="1600" b="1" dirty="0" smtClean="0">
              <a:solidFill>
                <a:srgbClr val="000000"/>
              </a:solidFill>
              <a:latin typeface="微软雅黑" pitchFamily="34" charset="-122"/>
              <a:ea typeface="微软雅黑" pitchFamily="34" charset="-122"/>
            </a:endParaRPr>
          </a:p>
          <a:p>
            <a:pPr algn="just" fontAlgn="base">
              <a:spcBef>
                <a:spcPct val="0"/>
              </a:spcBef>
              <a:spcAft>
                <a:spcPct val="0"/>
              </a:spcAft>
            </a:pPr>
            <a:r>
              <a:rPr lang="en-US" altLang="zh-CN" sz="1600" b="1" dirty="0" smtClean="0">
                <a:solidFill>
                  <a:srgbClr val="000000"/>
                </a:solidFill>
                <a:latin typeface="微软雅黑" pitchFamily="34" charset="-122"/>
                <a:ea typeface="微软雅黑" pitchFamily="34" charset="-122"/>
              </a:rPr>
              <a:t>《</a:t>
            </a:r>
            <a:r>
              <a:rPr lang="zh-CN" altLang="en-US" sz="1600" b="1" dirty="0">
                <a:solidFill>
                  <a:srgbClr val="000000"/>
                </a:solidFill>
                <a:latin typeface="微软雅黑" pitchFamily="34" charset="-122"/>
                <a:ea typeface="微软雅黑" pitchFamily="34" charset="-122"/>
              </a:rPr>
              <a:t>推动共建丝绸之路经济带和</a:t>
            </a:r>
            <a:r>
              <a:rPr lang="en-US" altLang="zh-CN" sz="1600" b="1" dirty="0">
                <a:solidFill>
                  <a:srgbClr val="000000"/>
                </a:solidFill>
                <a:latin typeface="微软雅黑" pitchFamily="34" charset="-122"/>
                <a:ea typeface="微软雅黑" pitchFamily="34" charset="-122"/>
              </a:rPr>
              <a:t>21</a:t>
            </a:r>
            <a:r>
              <a:rPr lang="zh-CN" altLang="en-US" sz="1600" b="1" dirty="0">
                <a:solidFill>
                  <a:srgbClr val="000000"/>
                </a:solidFill>
                <a:latin typeface="微软雅黑" pitchFamily="34" charset="-122"/>
                <a:ea typeface="微软雅黑" pitchFamily="34" charset="-122"/>
              </a:rPr>
              <a:t>世纪海上丝绸之路的愿景与行动</a:t>
            </a:r>
            <a:r>
              <a:rPr lang="en-US" altLang="zh-CN" sz="1600" b="1" dirty="0">
                <a:solidFill>
                  <a:srgbClr val="000000"/>
                </a:solidFill>
                <a:latin typeface="微软雅黑" pitchFamily="34" charset="-122"/>
                <a:ea typeface="微软雅黑" pitchFamily="34" charset="-122"/>
              </a:rPr>
              <a:t>》</a:t>
            </a:r>
          </a:p>
        </p:txBody>
      </p:sp>
      <p:sp>
        <p:nvSpPr>
          <p:cNvPr id="54" name="Text Box 11"/>
          <p:cNvSpPr txBox="1">
            <a:spLocks noChangeArrowheads="1"/>
          </p:cNvSpPr>
          <p:nvPr/>
        </p:nvSpPr>
        <p:spPr bwMode="auto">
          <a:xfrm>
            <a:off x="5610444" y="3299659"/>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澳门</a:t>
            </a:r>
            <a:r>
              <a:rPr lang="zh-CN" altLang="en-US" sz="1200" b="1" dirty="0">
                <a:solidFill>
                  <a:srgbClr val="000000"/>
                </a:solidFill>
                <a:latin typeface="微软雅黑" pitchFamily="34" charset="-122"/>
                <a:ea typeface="微软雅黑" pitchFamily="34" charset="-122"/>
                <a:sym typeface="微软雅黑" pitchFamily="34" charset="-122"/>
              </a:rPr>
              <a:t>香</a:t>
            </a:r>
            <a:r>
              <a:rPr lang="zh-CN" altLang="en-US" sz="1200" b="1" dirty="0" smtClean="0">
                <a:solidFill>
                  <a:srgbClr val="000000"/>
                </a:solidFill>
                <a:latin typeface="微软雅黑" pitchFamily="34" charset="-122"/>
                <a:ea typeface="微软雅黑" pitchFamily="34" charset="-122"/>
                <a:sym typeface="微软雅黑" pitchFamily="34" charset="-122"/>
              </a:rPr>
              <a:t>港</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73" name="椭圆 72"/>
          <p:cNvSpPr/>
          <p:nvPr/>
        </p:nvSpPr>
        <p:spPr>
          <a:xfrm>
            <a:off x="3257568" y="331466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2" name="任意多边形 1"/>
          <p:cNvSpPr>
            <a:spLocks noChangeAspect="1"/>
          </p:cNvSpPr>
          <p:nvPr/>
        </p:nvSpPr>
        <p:spPr>
          <a:xfrm>
            <a:off x="5003733" y="3502702"/>
            <a:ext cx="588093" cy="953209"/>
          </a:xfrm>
          <a:custGeom>
            <a:avLst/>
            <a:gdLst>
              <a:gd name="connsiteX0" fmla="*/ 447675 w 456948"/>
              <a:gd name="connsiteY0" fmla="*/ 0 h 740644"/>
              <a:gd name="connsiteX1" fmla="*/ 454818 w 456948"/>
              <a:gd name="connsiteY1" fmla="*/ 142875 h 740644"/>
              <a:gd name="connsiteX2" fmla="*/ 414337 w 456948"/>
              <a:gd name="connsiteY2" fmla="*/ 397668 h 740644"/>
              <a:gd name="connsiteX3" fmla="*/ 207168 w 456948"/>
              <a:gd name="connsiteY3" fmla="*/ 657225 h 740644"/>
              <a:gd name="connsiteX4" fmla="*/ 76200 w 456948"/>
              <a:gd name="connsiteY4" fmla="*/ 740568 h 740644"/>
              <a:gd name="connsiteX5" fmla="*/ 0 w 456948"/>
              <a:gd name="connsiteY5" fmla="*/ 669131 h 7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48" h="740644">
                <a:moveTo>
                  <a:pt x="447675" y="0"/>
                </a:moveTo>
                <a:cubicBezTo>
                  <a:pt x="454024" y="38298"/>
                  <a:pt x="460374" y="76597"/>
                  <a:pt x="454818" y="142875"/>
                </a:cubicBezTo>
                <a:cubicBezTo>
                  <a:pt x="449262" y="209153"/>
                  <a:pt x="455612" y="311943"/>
                  <a:pt x="414337" y="397668"/>
                </a:cubicBezTo>
                <a:cubicBezTo>
                  <a:pt x="373062" y="483393"/>
                  <a:pt x="263524" y="600075"/>
                  <a:pt x="207168" y="657225"/>
                </a:cubicBezTo>
                <a:cubicBezTo>
                  <a:pt x="150812" y="714375"/>
                  <a:pt x="110728" y="738584"/>
                  <a:pt x="76200" y="740568"/>
                </a:cubicBezTo>
                <a:cubicBezTo>
                  <a:pt x="41672" y="742552"/>
                  <a:pt x="20836" y="705841"/>
                  <a:pt x="0" y="66913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36" name="Text Box 11"/>
          <p:cNvSpPr txBox="1">
            <a:spLocks noChangeArrowheads="1"/>
          </p:cNvSpPr>
          <p:nvPr/>
        </p:nvSpPr>
        <p:spPr bwMode="auto">
          <a:xfrm>
            <a:off x="4679440" y="4166160"/>
            <a:ext cx="369332" cy="83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马来西亚</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37" name="Text Box 11"/>
          <p:cNvSpPr txBox="1">
            <a:spLocks noChangeArrowheads="1"/>
          </p:cNvSpPr>
          <p:nvPr/>
        </p:nvSpPr>
        <p:spPr bwMode="auto">
          <a:xfrm>
            <a:off x="5084322" y="4437112"/>
            <a:ext cx="3693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印度尼西亚</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3" name="任意多边形 2"/>
          <p:cNvSpPr>
            <a:spLocks noChangeAspect="1"/>
          </p:cNvSpPr>
          <p:nvPr/>
        </p:nvSpPr>
        <p:spPr>
          <a:xfrm>
            <a:off x="4688064" y="3476760"/>
            <a:ext cx="334048" cy="907143"/>
          </a:xfrm>
          <a:custGeom>
            <a:avLst/>
            <a:gdLst>
              <a:gd name="connsiteX0" fmla="*/ 259556 w 259556"/>
              <a:gd name="connsiteY0" fmla="*/ 704850 h 704850"/>
              <a:gd name="connsiteX1" fmla="*/ 166688 w 259556"/>
              <a:gd name="connsiteY1" fmla="*/ 585787 h 704850"/>
              <a:gd name="connsiteX2" fmla="*/ 109538 w 259556"/>
              <a:gd name="connsiteY2" fmla="*/ 476250 h 704850"/>
              <a:gd name="connsiteX3" fmla="*/ 64294 w 259556"/>
              <a:gd name="connsiteY3" fmla="*/ 359568 h 704850"/>
              <a:gd name="connsiteX4" fmla="*/ 30956 w 259556"/>
              <a:gd name="connsiteY4" fmla="*/ 211931 h 704850"/>
              <a:gd name="connsiteX5" fmla="*/ 0 w 259556"/>
              <a:gd name="connsiteY5"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56" h="704850">
                <a:moveTo>
                  <a:pt x="259556" y="704850"/>
                </a:moveTo>
                <a:cubicBezTo>
                  <a:pt x="225623" y="664368"/>
                  <a:pt x="191691" y="623887"/>
                  <a:pt x="166688" y="585787"/>
                </a:cubicBezTo>
                <a:cubicBezTo>
                  <a:pt x="141685" y="547687"/>
                  <a:pt x="126604" y="513953"/>
                  <a:pt x="109538" y="476250"/>
                </a:cubicBezTo>
                <a:cubicBezTo>
                  <a:pt x="92472" y="438547"/>
                  <a:pt x="77391" y="403621"/>
                  <a:pt x="64294" y="359568"/>
                </a:cubicBezTo>
                <a:cubicBezTo>
                  <a:pt x="51197" y="315515"/>
                  <a:pt x="41672" y="271859"/>
                  <a:pt x="30956" y="211931"/>
                </a:cubicBezTo>
                <a:cubicBezTo>
                  <a:pt x="20240" y="152003"/>
                  <a:pt x="10120" y="76001"/>
                  <a:pt x="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5" name="任意多边形 4"/>
          <p:cNvSpPr>
            <a:spLocks noChangeAspect="1"/>
          </p:cNvSpPr>
          <p:nvPr/>
        </p:nvSpPr>
        <p:spPr>
          <a:xfrm>
            <a:off x="4271123" y="3495173"/>
            <a:ext cx="390949" cy="744714"/>
          </a:xfrm>
          <a:custGeom>
            <a:avLst/>
            <a:gdLst>
              <a:gd name="connsiteX0" fmla="*/ 307182 w 307182"/>
              <a:gd name="connsiteY0" fmla="*/ 0 h 578643"/>
              <a:gd name="connsiteX1" fmla="*/ 273844 w 307182"/>
              <a:gd name="connsiteY1" fmla="*/ 226218 h 578643"/>
              <a:gd name="connsiteX2" fmla="*/ 238125 w 307182"/>
              <a:gd name="connsiteY2" fmla="*/ 361950 h 578643"/>
              <a:gd name="connsiteX3" fmla="*/ 173832 w 307182"/>
              <a:gd name="connsiteY3" fmla="*/ 454818 h 578643"/>
              <a:gd name="connsiteX4" fmla="*/ 95250 w 307182"/>
              <a:gd name="connsiteY4" fmla="*/ 540543 h 578643"/>
              <a:gd name="connsiteX5" fmla="*/ 0 w 307182"/>
              <a:gd name="connsiteY5" fmla="*/ 578643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82" h="578643">
                <a:moveTo>
                  <a:pt x="307182" y="0"/>
                </a:moveTo>
                <a:cubicBezTo>
                  <a:pt x="296267" y="82946"/>
                  <a:pt x="285353" y="165893"/>
                  <a:pt x="273844" y="226218"/>
                </a:cubicBezTo>
                <a:cubicBezTo>
                  <a:pt x="262335" y="286543"/>
                  <a:pt x="254794" y="323850"/>
                  <a:pt x="238125" y="361950"/>
                </a:cubicBezTo>
                <a:cubicBezTo>
                  <a:pt x="221456" y="400050"/>
                  <a:pt x="197645" y="425052"/>
                  <a:pt x="173832" y="454818"/>
                </a:cubicBezTo>
                <a:cubicBezTo>
                  <a:pt x="150019" y="484584"/>
                  <a:pt x="124222" y="519906"/>
                  <a:pt x="95250" y="540543"/>
                </a:cubicBezTo>
                <a:cubicBezTo>
                  <a:pt x="66278" y="561181"/>
                  <a:pt x="33139" y="569912"/>
                  <a:pt x="0" y="57864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 name="任意多边形 8"/>
          <p:cNvSpPr>
            <a:spLocks noChangeAspect="1"/>
          </p:cNvSpPr>
          <p:nvPr/>
        </p:nvSpPr>
        <p:spPr>
          <a:xfrm>
            <a:off x="1427789" y="2091280"/>
            <a:ext cx="1671638" cy="1155060"/>
          </a:xfrm>
          <a:custGeom>
            <a:avLst/>
            <a:gdLst>
              <a:gd name="connsiteX0" fmla="*/ 1285875 w 1285875"/>
              <a:gd name="connsiteY0" fmla="*/ 864393 h 864393"/>
              <a:gd name="connsiteX1" fmla="*/ 1169193 w 1285875"/>
              <a:gd name="connsiteY1" fmla="*/ 835818 h 864393"/>
              <a:gd name="connsiteX2" fmla="*/ 1009650 w 1285875"/>
              <a:gd name="connsiteY2" fmla="*/ 747712 h 864393"/>
              <a:gd name="connsiteX3" fmla="*/ 933450 w 1285875"/>
              <a:gd name="connsiteY3" fmla="*/ 690562 h 864393"/>
              <a:gd name="connsiteX4" fmla="*/ 892968 w 1285875"/>
              <a:gd name="connsiteY4" fmla="*/ 669131 h 864393"/>
              <a:gd name="connsiteX5" fmla="*/ 804862 w 1285875"/>
              <a:gd name="connsiteY5" fmla="*/ 626268 h 864393"/>
              <a:gd name="connsiteX6" fmla="*/ 614362 w 1285875"/>
              <a:gd name="connsiteY6" fmla="*/ 557212 h 864393"/>
              <a:gd name="connsiteX7" fmla="*/ 423862 w 1285875"/>
              <a:gd name="connsiteY7" fmla="*/ 507206 h 864393"/>
              <a:gd name="connsiteX8" fmla="*/ 278606 w 1285875"/>
              <a:gd name="connsiteY8" fmla="*/ 381000 h 864393"/>
              <a:gd name="connsiteX9" fmla="*/ 97631 w 1285875"/>
              <a:gd name="connsiteY9" fmla="*/ 235743 h 864393"/>
              <a:gd name="connsiteX10" fmla="*/ 38100 w 1285875"/>
              <a:gd name="connsiteY10" fmla="*/ 123825 h 864393"/>
              <a:gd name="connsiteX11" fmla="*/ 0 w 1285875"/>
              <a:gd name="connsiteY11" fmla="*/ 0 h 86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875" h="864393">
                <a:moveTo>
                  <a:pt x="1285875" y="864393"/>
                </a:moveTo>
                <a:cubicBezTo>
                  <a:pt x="1250552" y="859829"/>
                  <a:pt x="1215230" y="855265"/>
                  <a:pt x="1169193" y="835818"/>
                </a:cubicBezTo>
                <a:cubicBezTo>
                  <a:pt x="1123155" y="816371"/>
                  <a:pt x="1048940" y="771921"/>
                  <a:pt x="1009650" y="747712"/>
                </a:cubicBezTo>
                <a:cubicBezTo>
                  <a:pt x="970360" y="723503"/>
                  <a:pt x="952897" y="703659"/>
                  <a:pt x="933450" y="690562"/>
                </a:cubicBezTo>
                <a:cubicBezTo>
                  <a:pt x="914003" y="677465"/>
                  <a:pt x="914399" y="679847"/>
                  <a:pt x="892968" y="669131"/>
                </a:cubicBezTo>
                <a:cubicBezTo>
                  <a:pt x="871537" y="658415"/>
                  <a:pt x="851296" y="644921"/>
                  <a:pt x="804862" y="626268"/>
                </a:cubicBezTo>
                <a:cubicBezTo>
                  <a:pt x="758428" y="607615"/>
                  <a:pt x="677862" y="577056"/>
                  <a:pt x="614362" y="557212"/>
                </a:cubicBezTo>
                <a:cubicBezTo>
                  <a:pt x="550862" y="537368"/>
                  <a:pt x="479821" y="536575"/>
                  <a:pt x="423862" y="507206"/>
                </a:cubicBezTo>
                <a:cubicBezTo>
                  <a:pt x="367903" y="477837"/>
                  <a:pt x="332978" y="426244"/>
                  <a:pt x="278606" y="381000"/>
                </a:cubicBezTo>
                <a:cubicBezTo>
                  <a:pt x="224234" y="335756"/>
                  <a:pt x="137715" y="278605"/>
                  <a:pt x="97631" y="235743"/>
                </a:cubicBezTo>
                <a:cubicBezTo>
                  <a:pt x="57547" y="192880"/>
                  <a:pt x="54372" y="163116"/>
                  <a:pt x="38100" y="123825"/>
                </a:cubicBezTo>
                <a:cubicBezTo>
                  <a:pt x="21828" y="84534"/>
                  <a:pt x="0" y="0"/>
                  <a:pt x="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0" name="任意多边形 9"/>
          <p:cNvSpPr>
            <a:spLocks noChangeAspect="1"/>
          </p:cNvSpPr>
          <p:nvPr/>
        </p:nvSpPr>
        <p:spPr>
          <a:xfrm>
            <a:off x="2464667" y="2941804"/>
            <a:ext cx="1106170" cy="1036018"/>
          </a:xfrm>
          <a:custGeom>
            <a:avLst/>
            <a:gdLst>
              <a:gd name="connsiteX0" fmla="*/ 850900 w 850900"/>
              <a:gd name="connsiteY0" fmla="*/ 342900 h 796937"/>
              <a:gd name="connsiteX1" fmla="*/ 835025 w 850900"/>
              <a:gd name="connsiteY1" fmla="*/ 454025 h 796937"/>
              <a:gd name="connsiteX2" fmla="*/ 819150 w 850900"/>
              <a:gd name="connsiteY2" fmla="*/ 520700 h 796937"/>
              <a:gd name="connsiteX3" fmla="*/ 771525 w 850900"/>
              <a:gd name="connsiteY3" fmla="*/ 590550 h 796937"/>
              <a:gd name="connsiteX4" fmla="*/ 720725 w 850900"/>
              <a:gd name="connsiteY4" fmla="*/ 631825 h 796937"/>
              <a:gd name="connsiteX5" fmla="*/ 673100 w 850900"/>
              <a:gd name="connsiteY5" fmla="*/ 666750 h 796937"/>
              <a:gd name="connsiteX6" fmla="*/ 600075 w 850900"/>
              <a:gd name="connsiteY6" fmla="*/ 711200 h 796937"/>
              <a:gd name="connsiteX7" fmla="*/ 533400 w 850900"/>
              <a:gd name="connsiteY7" fmla="*/ 742950 h 796937"/>
              <a:gd name="connsiteX8" fmla="*/ 441325 w 850900"/>
              <a:gd name="connsiteY8" fmla="*/ 771525 h 796937"/>
              <a:gd name="connsiteX9" fmla="*/ 352425 w 850900"/>
              <a:gd name="connsiteY9" fmla="*/ 793750 h 796937"/>
              <a:gd name="connsiteX10" fmla="*/ 311150 w 850900"/>
              <a:gd name="connsiteY10" fmla="*/ 793750 h 796937"/>
              <a:gd name="connsiteX11" fmla="*/ 279400 w 850900"/>
              <a:gd name="connsiteY11" fmla="*/ 765175 h 796937"/>
              <a:gd name="connsiteX12" fmla="*/ 238125 w 850900"/>
              <a:gd name="connsiteY12" fmla="*/ 666750 h 796937"/>
              <a:gd name="connsiteX13" fmla="*/ 215900 w 850900"/>
              <a:gd name="connsiteY13" fmla="*/ 600075 h 796937"/>
              <a:gd name="connsiteX14" fmla="*/ 184150 w 850900"/>
              <a:gd name="connsiteY14" fmla="*/ 501650 h 796937"/>
              <a:gd name="connsiteX15" fmla="*/ 168275 w 850900"/>
              <a:gd name="connsiteY15" fmla="*/ 434975 h 796937"/>
              <a:gd name="connsiteX16" fmla="*/ 139700 w 850900"/>
              <a:gd name="connsiteY16" fmla="*/ 327025 h 796937"/>
              <a:gd name="connsiteX17" fmla="*/ 104775 w 850900"/>
              <a:gd name="connsiteY17" fmla="*/ 238125 h 796937"/>
              <a:gd name="connsiteX18" fmla="*/ 73025 w 850900"/>
              <a:gd name="connsiteY18" fmla="*/ 158750 h 796937"/>
              <a:gd name="connsiteX19" fmla="*/ 31750 w 850900"/>
              <a:gd name="connsiteY19" fmla="*/ 73025 h 796937"/>
              <a:gd name="connsiteX20" fmla="*/ 0 w 850900"/>
              <a:gd name="connsiteY20" fmla="*/ 0 h 7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900" h="796937">
                <a:moveTo>
                  <a:pt x="850900" y="342900"/>
                </a:moveTo>
                <a:cubicBezTo>
                  <a:pt x="845608" y="383646"/>
                  <a:pt x="840317" y="424392"/>
                  <a:pt x="835025" y="454025"/>
                </a:cubicBezTo>
                <a:cubicBezTo>
                  <a:pt x="829733" y="483658"/>
                  <a:pt x="829733" y="497946"/>
                  <a:pt x="819150" y="520700"/>
                </a:cubicBezTo>
                <a:cubicBezTo>
                  <a:pt x="808567" y="543454"/>
                  <a:pt x="787929" y="572029"/>
                  <a:pt x="771525" y="590550"/>
                </a:cubicBezTo>
                <a:cubicBezTo>
                  <a:pt x="755121" y="609071"/>
                  <a:pt x="737129" y="619125"/>
                  <a:pt x="720725" y="631825"/>
                </a:cubicBezTo>
                <a:cubicBezTo>
                  <a:pt x="704321" y="644525"/>
                  <a:pt x="693208" y="653521"/>
                  <a:pt x="673100" y="666750"/>
                </a:cubicBezTo>
                <a:cubicBezTo>
                  <a:pt x="652992" y="679979"/>
                  <a:pt x="623358" y="698500"/>
                  <a:pt x="600075" y="711200"/>
                </a:cubicBezTo>
                <a:cubicBezTo>
                  <a:pt x="576792" y="723900"/>
                  <a:pt x="559858" y="732896"/>
                  <a:pt x="533400" y="742950"/>
                </a:cubicBezTo>
                <a:cubicBezTo>
                  <a:pt x="506942" y="753004"/>
                  <a:pt x="471487" y="763058"/>
                  <a:pt x="441325" y="771525"/>
                </a:cubicBezTo>
                <a:cubicBezTo>
                  <a:pt x="411162" y="779992"/>
                  <a:pt x="374121" y="790046"/>
                  <a:pt x="352425" y="793750"/>
                </a:cubicBezTo>
                <a:cubicBezTo>
                  <a:pt x="330729" y="797454"/>
                  <a:pt x="323321" y="798512"/>
                  <a:pt x="311150" y="793750"/>
                </a:cubicBezTo>
                <a:cubicBezTo>
                  <a:pt x="298979" y="788988"/>
                  <a:pt x="291571" y="786342"/>
                  <a:pt x="279400" y="765175"/>
                </a:cubicBezTo>
                <a:cubicBezTo>
                  <a:pt x="267229" y="744008"/>
                  <a:pt x="248708" y="694267"/>
                  <a:pt x="238125" y="666750"/>
                </a:cubicBezTo>
                <a:cubicBezTo>
                  <a:pt x="227542" y="639233"/>
                  <a:pt x="224896" y="627592"/>
                  <a:pt x="215900" y="600075"/>
                </a:cubicBezTo>
                <a:cubicBezTo>
                  <a:pt x="206904" y="572558"/>
                  <a:pt x="192087" y="529166"/>
                  <a:pt x="184150" y="501650"/>
                </a:cubicBezTo>
                <a:cubicBezTo>
                  <a:pt x="176213" y="474134"/>
                  <a:pt x="175683" y="464079"/>
                  <a:pt x="168275" y="434975"/>
                </a:cubicBezTo>
                <a:cubicBezTo>
                  <a:pt x="160867" y="405871"/>
                  <a:pt x="150283" y="359833"/>
                  <a:pt x="139700" y="327025"/>
                </a:cubicBezTo>
                <a:cubicBezTo>
                  <a:pt x="129117" y="294217"/>
                  <a:pt x="115887" y="266171"/>
                  <a:pt x="104775" y="238125"/>
                </a:cubicBezTo>
                <a:cubicBezTo>
                  <a:pt x="93662" y="210079"/>
                  <a:pt x="85196" y="186267"/>
                  <a:pt x="73025" y="158750"/>
                </a:cubicBezTo>
                <a:cubicBezTo>
                  <a:pt x="60854" y="131233"/>
                  <a:pt x="43921" y="99483"/>
                  <a:pt x="31750" y="73025"/>
                </a:cubicBezTo>
                <a:cubicBezTo>
                  <a:pt x="19579" y="46567"/>
                  <a:pt x="9789" y="23283"/>
                  <a:pt x="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 name="任意多边形 10"/>
          <p:cNvSpPr>
            <a:spLocks noChangeAspect="1"/>
          </p:cNvSpPr>
          <p:nvPr/>
        </p:nvSpPr>
        <p:spPr>
          <a:xfrm>
            <a:off x="2561560" y="3789040"/>
            <a:ext cx="808969" cy="1169589"/>
          </a:xfrm>
          <a:custGeom>
            <a:avLst/>
            <a:gdLst>
              <a:gd name="connsiteX0" fmla="*/ 533400 w 533400"/>
              <a:gd name="connsiteY0" fmla="*/ 0 h 844550"/>
              <a:gd name="connsiteX1" fmla="*/ 498475 w 533400"/>
              <a:gd name="connsiteY1" fmla="*/ 149225 h 844550"/>
              <a:gd name="connsiteX2" fmla="*/ 403225 w 533400"/>
              <a:gd name="connsiteY2" fmla="*/ 339725 h 844550"/>
              <a:gd name="connsiteX3" fmla="*/ 295275 w 533400"/>
              <a:gd name="connsiteY3" fmla="*/ 492125 h 844550"/>
              <a:gd name="connsiteX4" fmla="*/ 142875 w 533400"/>
              <a:gd name="connsiteY4" fmla="*/ 619125 h 844550"/>
              <a:gd name="connsiteX5" fmla="*/ 25400 w 533400"/>
              <a:gd name="connsiteY5" fmla="*/ 803275 h 844550"/>
              <a:gd name="connsiteX6" fmla="*/ 0 w 533400"/>
              <a:gd name="connsiteY6" fmla="*/ 844550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844550">
                <a:moveTo>
                  <a:pt x="533400" y="0"/>
                </a:moveTo>
                <a:cubicBezTo>
                  <a:pt x="526785" y="46302"/>
                  <a:pt x="520171" y="92604"/>
                  <a:pt x="498475" y="149225"/>
                </a:cubicBezTo>
                <a:cubicBezTo>
                  <a:pt x="476779" y="205846"/>
                  <a:pt x="437092" y="282575"/>
                  <a:pt x="403225" y="339725"/>
                </a:cubicBezTo>
                <a:cubicBezTo>
                  <a:pt x="369358" y="396875"/>
                  <a:pt x="338667" y="445558"/>
                  <a:pt x="295275" y="492125"/>
                </a:cubicBezTo>
                <a:cubicBezTo>
                  <a:pt x="251883" y="538692"/>
                  <a:pt x="187854" y="567267"/>
                  <a:pt x="142875" y="619125"/>
                </a:cubicBezTo>
                <a:cubicBezTo>
                  <a:pt x="97896" y="670983"/>
                  <a:pt x="49212" y="765704"/>
                  <a:pt x="25400" y="803275"/>
                </a:cubicBezTo>
                <a:cubicBezTo>
                  <a:pt x="1588" y="840846"/>
                  <a:pt x="794" y="842698"/>
                  <a:pt x="0" y="84455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 name="任意多边形 11"/>
          <p:cNvSpPr>
            <a:spLocks noChangeAspect="1"/>
          </p:cNvSpPr>
          <p:nvPr/>
        </p:nvSpPr>
        <p:spPr>
          <a:xfrm>
            <a:off x="2582210" y="4221701"/>
            <a:ext cx="2350927" cy="708068"/>
          </a:xfrm>
          <a:custGeom>
            <a:avLst/>
            <a:gdLst>
              <a:gd name="connsiteX0" fmla="*/ 1808405 w 1808405"/>
              <a:gd name="connsiteY0" fmla="*/ 41578 h 544668"/>
              <a:gd name="connsiteX1" fmla="*/ 1686032 w 1808405"/>
              <a:gd name="connsiteY1" fmla="*/ 787 h 544668"/>
              <a:gd name="connsiteX2" fmla="*/ 1533065 w 1808405"/>
              <a:gd name="connsiteY2" fmla="*/ 14384 h 544668"/>
              <a:gd name="connsiteX3" fmla="*/ 1301916 w 1808405"/>
              <a:gd name="connsiteY3" fmla="*/ 10985 h 544668"/>
              <a:gd name="connsiteX4" fmla="*/ 1053770 w 1808405"/>
              <a:gd name="connsiteY4" fmla="*/ 106164 h 544668"/>
              <a:gd name="connsiteX5" fmla="*/ 822620 w 1808405"/>
              <a:gd name="connsiteY5" fmla="*/ 194545 h 544668"/>
              <a:gd name="connsiteX6" fmla="*/ 550680 w 1808405"/>
              <a:gd name="connsiteY6" fmla="*/ 293123 h 544668"/>
              <a:gd name="connsiteX7" fmla="*/ 353523 w 1808405"/>
              <a:gd name="connsiteY7" fmla="*/ 388303 h 544668"/>
              <a:gd name="connsiteX8" fmla="*/ 101978 w 1808405"/>
              <a:gd name="connsiteY8" fmla="*/ 466485 h 544668"/>
              <a:gd name="connsiteX9" fmla="*/ 0 w 1808405"/>
              <a:gd name="connsiteY9" fmla="*/ 544668 h 54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8405" h="544668">
                <a:moveTo>
                  <a:pt x="1808405" y="41578"/>
                </a:moveTo>
                <a:cubicBezTo>
                  <a:pt x="1770163" y="23448"/>
                  <a:pt x="1731922" y="5319"/>
                  <a:pt x="1686032" y="787"/>
                </a:cubicBezTo>
                <a:cubicBezTo>
                  <a:pt x="1640142" y="-3745"/>
                  <a:pt x="1597084" y="12684"/>
                  <a:pt x="1533065" y="14384"/>
                </a:cubicBezTo>
                <a:cubicBezTo>
                  <a:pt x="1469046" y="16084"/>
                  <a:pt x="1381798" y="-4312"/>
                  <a:pt x="1301916" y="10985"/>
                </a:cubicBezTo>
                <a:cubicBezTo>
                  <a:pt x="1222034" y="26282"/>
                  <a:pt x="1053770" y="106164"/>
                  <a:pt x="1053770" y="106164"/>
                </a:cubicBezTo>
                <a:lnTo>
                  <a:pt x="822620" y="194545"/>
                </a:lnTo>
                <a:cubicBezTo>
                  <a:pt x="738772" y="225705"/>
                  <a:pt x="628863" y="260830"/>
                  <a:pt x="550680" y="293123"/>
                </a:cubicBezTo>
                <a:cubicBezTo>
                  <a:pt x="472497" y="325416"/>
                  <a:pt x="428307" y="359409"/>
                  <a:pt x="353523" y="388303"/>
                </a:cubicBezTo>
                <a:cubicBezTo>
                  <a:pt x="278739" y="417197"/>
                  <a:pt x="160898" y="440424"/>
                  <a:pt x="101978" y="466485"/>
                </a:cubicBezTo>
                <a:cubicBezTo>
                  <a:pt x="43057" y="492546"/>
                  <a:pt x="21528" y="518607"/>
                  <a:pt x="0" y="54466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3" name="任意多边形 12"/>
          <p:cNvSpPr>
            <a:spLocks noChangeAspect="1"/>
          </p:cNvSpPr>
          <p:nvPr/>
        </p:nvSpPr>
        <p:spPr>
          <a:xfrm>
            <a:off x="1435239" y="1842194"/>
            <a:ext cx="3785479" cy="1010742"/>
          </a:xfrm>
          <a:custGeom>
            <a:avLst/>
            <a:gdLst>
              <a:gd name="connsiteX0" fmla="*/ 2941320 w 2941320"/>
              <a:gd name="connsiteY0" fmla="*/ 749886 h 785347"/>
              <a:gd name="connsiteX1" fmla="*/ 2766060 w 2941320"/>
              <a:gd name="connsiteY1" fmla="*/ 620346 h 785347"/>
              <a:gd name="connsiteX2" fmla="*/ 2476500 w 2941320"/>
              <a:gd name="connsiteY2" fmla="*/ 467946 h 785347"/>
              <a:gd name="connsiteX3" fmla="*/ 2255520 w 2941320"/>
              <a:gd name="connsiteY3" fmla="*/ 437466 h 785347"/>
              <a:gd name="connsiteX4" fmla="*/ 2034540 w 2941320"/>
              <a:gd name="connsiteY4" fmla="*/ 513666 h 785347"/>
              <a:gd name="connsiteX5" fmla="*/ 1851660 w 2941320"/>
              <a:gd name="connsiteY5" fmla="*/ 582246 h 785347"/>
              <a:gd name="connsiteX6" fmla="*/ 1615440 w 2941320"/>
              <a:gd name="connsiteY6" fmla="*/ 696546 h 785347"/>
              <a:gd name="connsiteX7" fmla="*/ 1424940 w 2941320"/>
              <a:gd name="connsiteY7" fmla="*/ 765126 h 785347"/>
              <a:gd name="connsiteX8" fmla="*/ 1188720 w 2941320"/>
              <a:gd name="connsiteY8" fmla="*/ 780366 h 785347"/>
              <a:gd name="connsiteX9" fmla="*/ 899160 w 2941320"/>
              <a:gd name="connsiteY9" fmla="*/ 688926 h 785347"/>
              <a:gd name="connsiteX10" fmla="*/ 746760 w 2941320"/>
              <a:gd name="connsiteY10" fmla="*/ 635586 h 785347"/>
              <a:gd name="connsiteX11" fmla="*/ 655320 w 2941320"/>
              <a:gd name="connsiteY11" fmla="*/ 536526 h 785347"/>
              <a:gd name="connsiteX12" fmla="*/ 624840 w 2941320"/>
              <a:gd name="connsiteY12" fmla="*/ 422226 h 785347"/>
              <a:gd name="connsiteX13" fmla="*/ 723900 w 2941320"/>
              <a:gd name="connsiteY13" fmla="*/ 292686 h 785347"/>
              <a:gd name="connsiteX14" fmla="*/ 952500 w 2941320"/>
              <a:gd name="connsiteY14" fmla="*/ 41226 h 785347"/>
              <a:gd name="connsiteX15" fmla="*/ 982980 w 2941320"/>
              <a:gd name="connsiteY15" fmla="*/ 3126 h 785347"/>
              <a:gd name="connsiteX16" fmla="*/ 792480 w 2941320"/>
              <a:gd name="connsiteY16" fmla="*/ 3126 h 785347"/>
              <a:gd name="connsiteX17" fmla="*/ 632460 w 2941320"/>
              <a:gd name="connsiteY17" fmla="*/ 10746 h 785347"/>
              <a:gd name="connsiteX18" fmla="*/ 480060 w 2941320"/>
              <a:gd name="connsiteY18" fmla="*/ 41226 h 785347"/>
              <a:gd name="connsiteX19" fmla="*/ 129540 w 2941320"/>
              <a:gd name="connsiteY19" fmla="*/ 109806 h 785347"/>
              <a:gd name="connsiteX20" fmla="*/ 0 w 2941320"/>
              <a:gd name="connsiteY20" fmla="*/ 193626 h 78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1320" h="785347">
                <a:moveTo>
                  <a:pt x="2941320" y="749886"/>
                </a:moveTo>
                <a:cubicBezTo>
                  <a:pt x="2892425" y="708611"/>
                  <a:pt x="2843530" y="667336"/>
                  <a:pt x="2766060" y="620346"/>
                </a:cubicBezTo>
                <a:cubicBezTo>
                  <a:pt x="2688590" y="573356"/>
                  <a:pt x="2561590" y="498426"/>
                  <a:pt x="2476500" y="467946"/>
                </a:cubicBezTo>
                <a:cubicBezTo>
                  <a:pt x="2391410" y="437466"/>
                  <a:pt x="2329180" y="429846"/>
                  <a:pt x="2255520" y="437466"/>
                </a:cubicBezTo>
                <a:cubicBezTo>
                  <a:pt x="2181860" y="445086"/>
                  <a:pt x="2101850" y="489536"/>
                  <a:pt x="2034540" y="513666"/>
                </a:cubicBezTo>
                <a:cubicBezTo>
                  <a:pt x="1967230" y="537796"/>
                  <a:pt x="1921510" y="551766"/>
                  <a:pt x="1851660" y="582246"/>
                </a:cubicBezTo>
                <a:cubicBezTo>
                  <a:pt x="1781810" y="612726"/>
                  <a:pt x="1686560" y="666066"/>
                  <a:pt x="1615440" y="696546"/>
                </a:cubicBezTo>
                <a:cubicBezTo>
                  <a:pt x="1544320" y="727026"/>
                  <a:pt x="1496060" y="751156"/>
                  <a:pt x="1424940" y="765126"/>
                </a:cubicBezTo>
                <a:cubicBezTo>
                  <a:pt x="1353820" y="779096"/>
                  <a:pt x="1276350" y="793066"/>
                  <a:pt x="1188720" y="780366"/>
                </a:cubicBezTo>
                <a:cubicBezTo>
                  <a:pt x="1101090" y="767666"/>
                  <a:pt x="972820" y="713056"/>
                  <a:pt x="899160" y="688926"/>
                </a:cubicBezTo>
                <a:cubicBezTo>
                  <a:pt x="825500" y="664796"/>
                  <a:pt x="787400" y="660986"/>
                  <a:pt x="746760" y="635586"/>
                </a:cubicBezTo>
                <a:cubicBezTo>
                  <a:pt x="706120" y="610186"/>
                  <a:pt x="675640" y="572086"/>
                  <a:pt x="655320" y="536526"/>
                </a:cubicBezTo>
                <a:cubicBezTo>
                  <a:pt x="635000" y="500966"/>
                  <a:pt x="613410" y="462866"/>
                  <a:pt x="624840" y="422226"/>
                </a:cubicBezTo>
                <a:cubicBezTo>
                  <a:pt x="636270" y="381586"/>
                  <a:pt x="669290" y="356186"/>
                  <a:pt x="723900" y="292686"/>
                </a:cubicBezTo>
                <a:cubicBezTo>
                  <a:pt x="778510" y="229186"/>
                  <a:pt x="909320" y="89486"/>
                  <a:pt x="952500" y="41226"/>
                </a:cubicBezTo>
                <a:cubicBezTo>
                  <a:pt x="995680" y="-7034"/>
                  <a:pt x="1009650" y="9476"/>
                  <a:pt x="982980" y="3126"/>
                </a:cubicBezTo>
                <a:cubicBezTo>
                  <a:pt x="956310" y="-3224"/>
                  <a:pt x="850900" y="1856"/>
                  <a:pt x="792480" y="3126"/>
                </a:cubicBezTo>
                <a:cubicBezTo>
                  <a:pt x="734060" y="4396"/>
                  <a:pt x="684530" y="4396"/>
                  <a:pt x="632460" y="10746"/>
                </a:cubicBezTo>
                <a:cubicBezTo>
                  <a:pt x="580390" y="17096"/>
                  <a:pt x="480060" y="41226"/>
                  <a:pt x="480060" y="41226"/>
                </a:cubicBezTo>
                <a:cubicBezTo>
                  <a:pt x="396240" y="57736"/>
                  <a:pt x="209550" y="84406"/>
                  <a:pt x="129540" y="109806"/>
                </a:cubicBezTo>
                <a:cubicBezTo>
                  <a:pt x="49530" y="135206"/>
                  <a:pt x="24765" y="164416"/>
                  <a:pt x="0" y="193626"/>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52" name="椭圆 51"/>
          <p:cNvSpPr/>
          <p:nvPr/>
        </p:nvSpPr>
        <p:spPr>
          <a:xfrm>
            <a:off x="5024279" y="439813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63" name="椭圆 62"/>
          <p:cNvSpPr/>
          <p:nvPr/>
        </p:nvSpPr>
        <p:spPr>
          <a:xfrm>
            <a:off x="5058608" y="443369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64" name="椭圆 63"/>
          <p:cNvSpPr/>
          <p:nvPr/>
        </p:nvSpPr>
        <p:spPr>
          <a:xfrm>
            <a:off x="4616509" y="3387611"/>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65" name="椭圆 64"/>
          <p:cNvSpPr/>
          <p:nvPr/>
        </p:nvSpPr>
        <p:spPr>
          <a:xfrm>
            <a:off x="4650838" y="342317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68" name="椭圆 67"/>
          <p:cNvSpPr/>
          <p:nvPr/>
        </p:nvSpPr>
        <p:spPr>
          <a:xfrm>
            <a:off x="2486561" y="4858207"/>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0" name="椭圆 69"/>
          <p:cNvSpPr/>
          <p:nvPr/>
        </p:nvSpPr>
        <p:spPr>
          <a:xfrm>
            <a:off x="2520890" y="489376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2" name="椭圆 81"/>
          <p:cNvSpPr/>
          <p:nvPr/>
        </p:nvSpPr>
        <p:spPr>
          <a:xfrm>
            <a:off x="3633647" y="3267512"/>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5" name="椭圆 84"/>
          <p:cNvSpPr/>
          <p:nvPr/>
        </p:nvSpPr>
        <p:spPr>
          <a:xfrm>
            <a:off x="3667976" y="330307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6" name="椭圆 85"/>
          <p:cNvSpPr/>
          <p:nvPr/>
        </p:nvSpPr>
        <p:spPr>
          <a:xfrm>
            <a:off x="3032901" y="3205101"/>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7" name="椭圆 86"/>
          <p:cNvSpPr/>
          <p:nvPr/>
        </p:nvSpPr>
        <p:spPr>
          <a:xfrm>
            <a:off x="3067230" y="324066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8" name="椭圆 87"/>
          <p:cNvSpPr/>
          <p:nvPr/>
        </p:nvSpPr>
        <p:spPr>
          <a:xfrm>
            <a:off x="2426597" y="3075067"/>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9" name="椭圆 88"/>
          <p:cNvSpPr/>
          <p:nvPr/>
        </p:nvSpPr>
        <p:spPr>
          <a:xfrm>
            <a:off x="2460926" y="311062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6" name="椭圆 95"/>
          <p:cNvSpPr/>
          <p:nvPr/>
        </p:nvSpPr>
        <p:spPr>
          <a:xfrm>
            <a:off x="1364910" y="2019718"/>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7" name="椭圆 96"/>
          <p:cNvSpPr/>
          <p:nvPr/>
        </p:nvSpPr>
        <p:spPr>
          <a:xfrm>
            <a:off x="1399239" y="205528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8" name="椭圆 97"/>
          <p:cNvSpPr/>
          <p:nvPr/>
        </p:nvSpPr>
        <p:spPr>
          <a:xfrm>
            <a:off x="2560232" y="294289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9" name="椭圆 98"/>
          <p:cNvSpPr/>
          <p:nvPr/>
        </p:nvSpPr>
        <p:spPr>
          <a:xfrm>
            <a:off x="2594561" y="297845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9" name="椭圆 78"/>
          <p:cNvSpPr/>
          <p:nvPr/>
        </p:nvSpPr>
        <p:spPr>
          <a:xfrm>
            <a:off x="4181920" y="4153954"/>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0" name="椭圆 79"/>
          <p:cNvSpPr/>
          <p:nvPr/>
        </p:nvSpPr>
        <p:spPr>
          <a:xfrm>
            <a:off x="4216249" y="418951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2" name="Text Box 11"/>
          <p:cNvSpPr txBox="1">
            <a:spLocks noChangeArrowheads="1"/>
          </p:cNvSpPr>
          <p:nvPr/>
        </p:nvSpPr>
        <p:spPr bwMode="auto">
          <a:xfrm>
            <a:off x="3546119" y="3238004"/>
            <a:ext cx="3693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巴基斯坦</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00" name="Text Box 11"/>
          <p:cNvSpPr txBox="1">
            <a:spLocks noChangeArrowheads="1"/>
          </p:cNvSpPr>
          <p:nvPr/>
        </p:nvSpPr>
        <p:spPr bwMode="auto">
          <a:xfrm>
            <a:off x="3879236" y="3535933"/>
            <a:ext cx="369332" cy="89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印度</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02" name="Text Box 11"/>
          <p:cNvSpPr txBox="1">
            <a:spLocks noChangeArrowheads="1"/>
          </p:cNvSpPr>
          <p:nvPr/>
        </p:nvSpPr>
        <p:spPr bwMode="auto">
          <a:xfrm>
            <a:off x="3771287" y="4344020"/>
            <a:ext cx="369332" cy="7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马尔代夫</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05" name="Text Box 11"/>
          <p:cNvSpPr txBox="1">
            <a:spLocks noChangeArrowheads="1"/>
          </p:cNvSpPr>
          <p:nvPr/>
        </p:nvSpPr>
        <p:spPr bwMode="auto">
          <a:xfrm>
            <a:off x="2489028" y="2952874"/>
            <a:ext cx="369332" cy="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以色列</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106" name="Text Box 11"/>
          <p:cNvSpPr txBox="1">
            <a:spLocks noChangeArrowheads="1"/>
          </p:cNvSpPr>
          <p:nvPr/>
        </p:nvSpPr>
        <p:spPr bwMode="auto">
          <a:xfrm>
            <a:off x="1270182" y="1326312"/>
            <a:ext cx="369332" cy="84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英国</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108" name="Text Box 11"/>
          <p:cNvSpPr txBox="1">
            <a:spLocks noChangeArrowheads="1"/>
          </p:cNvSpPr>
          <p:nvPr/>
        </p:nvSpPr>
        <p:spPr bwMode="auto">
          <a:xfrm>
            <a:off x="2551342" y="1052736"/>
            <a:ext cx="3693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俄罗斯</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81" name="椭圆 80"/>
          <p:cNvSpPr/>
          <p:nvPr/>
        </p:nvSpPr>
        <p:spPr>
          <a:xfrm>
            <a:off x="5516386" y="342901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84" name="椭圆 83"/>
          <p:cNvSpPr/>
          <p:nvPr/>
        </p:nvSpPr>
        <p:spPr>
          <a:xfrm>
            <a:off x="5550715" y="346457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0" name="Text Box 11"/>
          <p:cNvSpPr txBox="1">
            <a:spLocks noChangeArrowheads="1"/>
          </p:cNvSpPr>
          <p:nvPr/>
        </p:nvSpPr>
        <p:spPr bwMode="auto">
          <a:xfrm>
            <a:off x="2232654" y="4539771"/>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坦桑尼亚</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11" name="Text Box 11"/>
          <p:cNvSpPr txBox="1">
            <a:spLocks noChangeArrowheads="1"/>
          </p:cNvSpPr>
          <p:nvPr/>
        </p:nvSpPr>
        <p:spPr bwMode="auto">
          <a:xfrm>
            <a:off x="2323172" y="3082874"/>
            <a:ext cx="3693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埃及</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41" name="Text Box 11"/>
          <p:cNvSpPr txBox="1">
            <a:spLocks noChangeArrowheads="1"/>
          </p:cNvSpPr>
          <p:nvPr/>
        </p:nvSpPr>
        <p:spPr bwMode="auto">
          <a:xfrm>
            <a:off x="4095270" y="4121916"/>
            <a:ext cx="3693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斯里兰卡</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74" name="椭圆 73"/>
          <p:cNvSpPr/>
          <p:nvPr/>
        </p:nvSpPr>
        <p:spPr>
          <a:xfrm>
            <a:off x="3291897" y="335022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3" name="椭圆 112"/>
          <p:cNvSpPr/>
          <p:nvPr/>
        </p:nvSpPr>
        <p:spPr>
          <a:xfrm>
            <a:off x="3966102" y="3651390"/>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4" name="椭圆 113"/>
          <p:cNvSpPr/>
          <p:nvPr/>
        </p:nvSpPr>
        <p:spPr>
          <a:xfrm>
            <a:off x="4000431" y="368695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1" name="椭圆 70"/>
          <p:cNvSpPr/>
          <p:nvPr/>
        </p:nvSpPr>
        <p:spPr>
          <a:xfrm>
            <a:off x="4940386" y="4228363"/>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69" name="椭圆 68"/>
          <p:cNvSpPr/>
          <p:nvPr/>
        </p:nvSpPr>
        <p:spPr>
          <a:xfrm>
            <a:off x="4974715" y="426392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5" name="Text Box 11"/>
          <p:cNvSpPr txBox="1">
            <a:spLocks noChangeArrowheads="1"/>
          </p:cNvSpPr>
          <p:nvPr/>
        </p:nvSpPr>
        <p:spPr bwMode="auto">
          <a:xfrm>
            <a:off x="4342547" y="3068960"/>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孟加拉</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76" name="椭圆 75"/>
          <p:cNvSpPr/>
          <p:nvPr/>
        </p:nvSpPr>
        <p:spPr>
          <a:xfrm>
            <a:off x="4716516" y="3592404"/>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7" name="椭圆 76"/>
          <p:cNvSpPr/>
          <p:nvPr/>
        </p:nvSpPr>
        <p:spPr>
          <a:xfrm>
            <a:off x="4750845" y="362796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78" name="Text Box 11"/>
          <p:cNvSpPr txBox="1">
            <a:spLocks noChangeArrowheads="1"/>
          </p:cNvSpPr>
          <p:nvPr/>
        </p:nvSpPr>
        <p:spPr bwMode="auto">
          <a:xfrm>
            <a:off x="4620308" y="3516182"/>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缅甸</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83" name="椭圆 82"/>
          <p:cNvSpPr/>
          <p:nvPr/>
        </p:nvSpPr>
        <p:spPr>
          <a:xfrm>
            <a:off x="2636050" y="1797090"/>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2" name="椭圆 91"/>
          <p:cNvSpPr/>
          <p:nvPr/>
        </p:nvSpPr>
        <p:spPr>
          <a:xfrm>
            <a:off x="2670379" y="183265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93" name="椭圆 92"/>
          <p:cNvSpPr/>
          <p:nvPr/>
        </p:nvSpPr>
        <p:spPr>
          <a:xfrm>
            <a:off x="5230735" y="3944961"/>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01" name="椭圆 100"/>
          <p:cNvSpPr/>
          <p:nvPr/>
        </p:nvSpPr>
        <p:spPr>
          <a:xfrm>
            <a:off x="5265064" y="398052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2" name="Text Box 11"/>
          <p:cNvSpPr txBox="1">
            <a:spLocks noChangeArrowheads="1"/>
          </p:cNvSpPr>
          <p:nvPr/>
        </p:nvSpPr>
        <p:spPr bwMode="auto">
          <a:xfrm>
            <a:off x="5291054" y="3502702"/>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越南</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15" name="椭圆 114"/>
          <p:cNvSpPr/>
          <p:nvPr/>
        </p:nvSpPr>
        <p:spPr>
          <a:xfrm>
            <a:off x="4940306" y="4097361"/>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6" name="椭圆 115"/>
          <p:cNvSpPr/>
          <p:nvPr/>
        </p:nvSpPr>
        <p:spPr>
          <a:xfrm>
            <a:off x="4974635" y="413292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7" name="Text Box 11"/>
          <p:cNvSpPr txBox="1">
            <a:spLocks noChangeArrowheads="1"/>
          </p:cNvSpPr>
          <p:nvPr/>
        </p:nvSpPr>
        <p:spPr bwMode="auto">
          <a:xfrm>
            <a:off x="4994281" y="3729563"/>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泰国</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18" name="椭圆 117"/>
          <p:cNvSpPr/>
          <p:nvPr/>
        </p:nvSpPr>
        <p:spPr>
          <a:xfrm>
            <a:off x="4949831" y="4368295"/>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19" name="椭圆 118"/>
          <p:cNvSpPr/>
          <p:nvPr/>
        </p:nvSpPr>
        <p:spPr>
          <a:xfrm>
            <a:off x="4984160" y="440385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0" name="Text Box 11"/>
          <p:cNvSpPr txBox="1">
            <a:spLocks noChangeArrowheads="1"/>
          </p:cNvSpPr>
          <p:nvPr/>
        </p:nvSpPr>
        <p:spPr bwMode="auto">
          <a:xfrm>
            <a:off x="4868531" y="4364935"/>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新加坡</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21" name="椭圆 120"/>
          <p:cNvSpPr/>
          <p:nvPr/>
        </p:nvSpPr>
        <p:spPr>
          <a:xfrm>
            <a:off x="5497320" y="4221104"/>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2" name="椭圆 121"/>
          <p:cNvSpPr/>
          <p:nvPr/>
        </p:nvSpPr>
        <p:spPr>
          <a:xfrm>
            <a:off x="5531649" y="425666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3" name="Text Box 11"/>
          <p:cNvSpPr txBox="1">
            <a:spLocks noChangeArrowheads="1"/>
          </p:cNvSpPr>
          <p:nvPr/>
        </p:nvSpPr>
        <p:spPr bwMode="auto">
          <a:xfrm>
            <a:off x="5579086" y="3936062"/>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文莱</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24" name="椭圆 123"/>
          <p:cNvSpPr/>
          <p:nvPr/>
        </p:nvSpPr>
        <p:spPr>
          <a:xfrm>
            <a:off x="5772652" y="378905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5" name="椭圆 124"/>
          <p:cNvSpPr/>
          <p:nvPr/>
        </p:nvSpPr>
        <p:spPr>
          <a:xfrm>
            <a:off x="5806981" y="382461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6" name="Text Box 11"/>
          <p:cNvSpPr txBox="1">
            <a:spLocks noChangeArrowheads="1"/>
          </p:cNvSpPr>
          <p:nvPr/>
        </p:nvSpPr>
        <p:spPr bwMode="auto">
          <a:xfrm>
            <a:off x="5854418" y="3504014"/>
            <a:ext cx="369332" cy="78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菲律宾</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27" name="椭圆 126"/>
          <p:cNvSpPr/>
          <p:nvPr/>
        </p:nvSpPr>
        <p:spPr>
          <a:xfrm>
            <a:off x="3370416" y="3469447"/>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28" name="椭圆 127"/>
          <p:cNvSpPr/>
          <p:nvPr/>
        </p:nvSpPr>
        <p:spPr>
          <a:xfrm>
            <a:off x="3404745" y="350500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03" name="Text Box 11"/>
          <p:cNvSpPr txBox="1">
            <a:spLocks noChangeArrowheads="1"/>
          </p:cNvSpPr>
          <p:nvPr/>
        </p:nvSpPr>
        <p:spPr bwMode="auto">
          <a:xfrm>
            <a:off x="3147162" y="3430200"/>
            <a:ext cx="369332" cy="58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阿联酋</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29" name="Text Box 11"/>
          <p:cNvSpPr txBox="1">
            <a:spLocks noChangeArrowheads="1"/>
          </p:cNvSpPr>
          <p:nvPr/>
        </p:nvSpPr>
        <p:spPr bwMode="auto">
          <a:xfrm>
            <a:off x="3304324" y="3560316"/>
            <a:ext cx="369332" cy="58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阿曼</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30" name="椭圆 129"/>
          <p:cNvSpPr/>
          <p:nvPr/>
        </p:nvSpPr>
        <p:spPr>
          <a:xfrm>
            <a:off x="2998487" y="3085772"/>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31" name="椭圆 130"/>
          <p:cNvSpPr/>
          <p:nvPr/>
        </p:nvSpPr>
        <p:spPr>
          <a:xfrm>
            <a:off x="3032816" y="312133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32" name="Text Box 11"/>
          <p:cNvSpPr txBox="1">
            <a:spLocks noChangeArrowheads="1"/>
          </p:cNvSpPr>
          <p:nvPr/>
        </p:nvSpPr>
        <p:spPr bwMode="auto">
          <a:xfrm>
            <a:off x="2907420" y="2473541"/>
            <a:ext cx="369332" cy="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科威特</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136" name="椭圆 135"/>
          <p:cNvSpPr/>
          <p:nvPr/>
        </p:nvSpPr>
        <p:spPr>
          <a:xfrm>
            <a:off x="3147249" y="3285000"/>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37" name="椭圆 136"/>
          <p:cNvSpPr/>
          <p:nvPr/>
        </p:nvSpPr>
        <p:spPr>
          <a:xfrm>
            <a:off x="3181578" y="332056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04" name="Text Box 11"/>
          <p:cNvSpPr txBox="1">
            <a:spLocks noChangeArrowheads="1"/>
          </p:cNvSpPr>
          <p:nvPr/>
        </p:nvSpPr>
        <p:spPr bwMode="auto">
          <a:xfrm>
            <a:off x="2808638" y="3131444"/>
            <a:ext cx="3693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沙特</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38" name="Text Box 11"/>
          <p:cNvSpPr txBox="1">
            <a:spLocks noChangeArrowheads="1"/>
          </p:cNvSpPr>
          <p:nvPr/>
        </p:nvSpPr>
        <p:spPr bwMode="auto">
          <a:xfrm>
            <a:off x="2982467" y="3343369"/>
            <a:ext cx="55399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卡塔尔</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139" name="椭圆 138"/>
          <p:cNvSpPr/>
          <p:nvPr/>
        </p:nvSpPr>
        <p:spPr>
          <a:xfrm>
            <a:off x="2591797" y="2845245"/>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42" name="椭圆 141"/>
          <p:cNvSpPr/>
          <p:nvPr/>
        </p:nvSpPr>
        <p:spPr>
          <a:xfrm>
            <a:off x="3140106" y="3212976"/>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43" name="椭圆 142"/>
          <p:cNvSpPr/>
          <p:nvPr/>
        </p:nvSpPr>
        <p:spPr>
          <a:xfrm>
            <a:off x="3174435" y="324853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40" name="椭圆 139"/>
          <p:cNvSpPr/>
          <p:nvPr/>
        </p:nvSpPr>
        <p:spPr>
          <a:xfrm>
            <a:off x="2626126" y="288080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44" name="Text Box 11"/>
          <p:cNvSpPr txBox="1">
            <a:spLocks noChangeArrowheads="1"/>
          </p:cNvSpPr>
          <p:nvPr/>
        </p:nvSpPr>
        <p:spPr bwMode="auto">
          <a:xfrm>
            <a:off x="3070479" y="2708920"/>
            <a:ext cx="3693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巴林</a:t>
            </a:r>
            <a:endParaRPr lang="en-US" altLang="zh-CN" sz="1200" b="1" dirty="0">
              <a:solidFill>
                <a:srgbClr val="000000"/>
              </a:solidFill>
              <a:latin typeface="微软雅黑" pitchFamily="34" charset="-122"/>
              <a:ea typeface="微软雅黑" pitchFamily="34" charset="-122"/>
              <a:sym typeface="微软雅黑" pitchFamily="34" charset="-122"/>
            </a:endParaRPr>
          </a:p>
        </p:txBody>
      </p:sp>
      <p:sp>
        <p:nvSpPr>
          <p:cNvPr id="147" name="Text Box 11"/>
          <p:cNvSpPr txBox="1">
            <a:spLocks noChangeArrowheads="1"/>
          </p:cNvSpPr>
          <p:nvPr/>
        </p:nvSpPr>
        <p:spPr bwMode="auto">
          <a:xfrm>
            <a:off x="3230022" y="2492896"/>
            <a:ext cx="3693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伊朗</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50" name="Text Box 11"/>
          <p:cNvSpPr txBox="1">
            <a:spLocks noChangeArrowheads="1"/>
          </p:cNvSpPr>
          <p:nvPr/>
        </p:nvSpPr>
        <p:spPr bwMode="auto">
          <a:xfrm>
            <a:off x="2746158" y="3769990"/>
            <a:ext cx="369332" cy="56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也门</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57" name="椭圆 156"/>
          <p:cNvSpPr/>
          <p:nvPr/>
        </p:nvSpPr>
        <p:spPr>
          <a:xfrm>
            <a:off x="2276010" y="2348880"/>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58" name="椭圆 157"/>
          <p:cNvSpPr/>
          <p:nvPr/>
        </p:nvSpPr>
        <p:spPr>
          <a:xfrm>
            <a:off x="2311041" y="2384495"/>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59" name="Text Box 11"/>
          <p:cNvSpPr txBox="1">
            <a:spLocks noChangeArrowheads="1"/>
          </p:cNvSpPr>
          <p:nvPr/>
        </p:nvSpPr>
        <p:spPr bwMode="auto">
          <a:xfrm>
            <a:off x="1978686" y="2446973"/>
            <a:ext cx="369332" cy="79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塞尔维亚</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41" name="Text Box 11"/>
          <p:cNvSpPr txBox="1">
            <a:spLocks noChangeArrowheads="1"/>
          </p:cNvSpPr>
          <p:nvPr/>
        </p:nvSpPr>
        <p:spPr bwMode="auto">
          <a:xfrm>
            <a:off x="2507838" y="2237806"/>
            <a:ext cx="369332" cy="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000000"/>
                </a:solidFill>
                <a:latin typeface="微软雅黑" pitchFamily="34" charset="-122"/>
                <a:ea typeface="微软雅黑" pitchFamily="34" charset="-122"/>
                <a:sym typeface="微软雅黑" pitchFamily="34" charset="-122"/>
              </a:rPr>
              <a:t>黎巴嫩</a:t>
            </a:r>
            <a:endParaRPr lang="en-US" altLang="zh-CN" sz="1200" b="1" dirty="0" smtClean="0">
              <a:solidFill>
                <a:srgbClr val="000000"/>
              </a:solidFill>
              <a:latin typeface="微软雅黑" pitchFamily="34" charset="-122"/>
              <a:ea typeface="微软雅黑" pitchFamily="34" charset="-122"/>
              <a:sym typeface="微软雅黑" pitchFamily="34" charset="-122"/>
            </a:endParaRPr>
          </a:p>
        </p:txBody>
      </p:sp>
      <p:sp>
        <p:nvSpPr>
          <p:cNvPr id="160" name="Text Box 11"/>
          <p:cNvSpPr txBox="1">
            <a:spLocks noChangeArrowheads="1"/>
          </p:cNvSpPr>
          <p:nvPr/>
        </p:nvSpPr>
        <p:spPr bwMode="auto">
          <a:xfrm>
            <a:off x="2184376" y="2414533"/>
            <a:ext cx="369332" cy="79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罗马尼亚</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61" name="Text Box 11"/>
          <p:cNvSpPr txBox="1">
            <a:spLocks noChangeArrowheads="1"/>
          </p:cNvSpPr>
          <p:nvPr/>
        </p:nvSpPr>
        <p:spPr bwMode="auto">
          <a:xfrm>
            <a:off x="1800526" y="2420888"/>
            <a:ext cx="369332" cy="79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a:solidFill>
                  <a:srgbClr val="808080">
                    <a:lumMod val="75000"/>
                  </a:srgbClr>
                </a:solidFill>
                <a:latin typeface="微软雅黑" pitchFamily="34" charset="-122"/>
                <a:ea typeface="微软雅黑" pitchFamily="34" charset="-122"/>
                <a:sym typeface="微软雅黑" pitchFamily="34" charset="-122"/>
              </a:rPr>
              <a:t>克罗地亚</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65" name="Text Box 11"/>
          <p:cNvSpPr txBox="1">
            <a:spLocks noChangeArrowheads="1"/>
          </p:cNvSpPr>
          <p:nvPr/>
        </p:nvSpPr>
        <p:spPr bwMode="auto">
          <a:xfrm>
            <a:off x="1834670" y="1412776"/>
            <a:ext cx="369332" cy="79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波兰</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64" name="Text Box 11"/>
          <p:cNvSpPr txBox="1">
            <a:spLocks noChangeArrowheads="1"/>
          </p:cNvSpPr>
          <p:nvPr/>
        </p:nvSpPr>
        <p:spPr bwMode="auto">
          <a:xfrm>
            <a:off x="2745374" y="1783482"/>
            <a:ext cx="369332" cy="79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b" anchorCtr="0">
            <a:spAutoFit/>
          </a:bodyPr>
          <a:lstStyle/>
          <a:p>
            <a:pPr algn="ctr" fontAlgn="base">
              <a:spcBef>
                <a:spcPct val="0"/>
              </a:spcBef>
              <a:spcAft>
                <a:spcPct val="0"/>
              </a:spcAft>
            </a:pPr>
            <a:r>
              <a:rPr lang="zh-CN" altLang="en-US" sz="1200" b="1" dirty="0" smtClean="0">
                <a:solidFill>
                  <a:srgbClr val="808080">
                    <a:lumMod val="75000"/>
                  </a:srgbClr>
                </a:solidFill>
                <a:latin typeface="微软雅黑" pitchFamily="34" charset="-122"/>
                <a:ea typeface="微软雅黑" pitchFamily="34" charset="-122"/>
                <a:sym typeface="微软雅黑" pitchFamily="34" charset="-122"/>
              </a:rPr>
              <a:t>格鲁吉亚</a:t>
            </a:r>
            <a:endParaRPr lang="en-US" altLang="zh-CN" sz="1200" b="1" dirty="0">
              <a:solidFill>
                <a:srgbClr val="808080">
                  <a:lumMod val="75000"/>
                </a:srgbClr>
              </a:solidFill>
              <a:latin typeface="微软雅黑" pitchFamily="34" charset="-122"/>
              <a:ea typeface="微软雅黑" pitchFamily="34" charset="-122"/>
              <a:sym typeface="微软雅黑" pitchFamily="34" charset="-122"/>
            </a:endParaRPr>
          </a:p>
        </p:txBody>
      </p:sp>
      <p:sp>
        <p:nvSpPr>
          <p:cNvPr id="133" name="标题 1"/>
          <p:cNvSpPr txBox="1">
            <a:spLocks/>
          </p:cNvSpPr>
          <p:nvPr/>
        </p:nvSpPr>
        <p:spPr bwMode="auto">
          <a:xfrm>
            <a:off x="6732239" y="3004211"/>
            <a:ext cx="2600555" cy="14230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fontAlgn="base">
              <a:lnSpc>
                <a:spcPts val="2700"/>
              </a:lnSpc>
              <a:spcBef>
                <a:spcPct val="0"/>
              </a:spcBef>
              <a:spcAft>
                <a:spcPct val="0"/>
              </a:spcAft>
              <a:defRPr/>
            </a:pPr>
            <a:r>
              <a:rPr lang="zh-CN" altLang="en-US" sz="1200" b="1" dirty="0" smtClean="0">
                <a:solidFill>
                  <a:srgbClr val="C00000"/>
                </a:solidFill>
                <a:latin typeface="微软雅黑" pitchFamily="34" charset="-122"/>
                <a:ea typeface="微软雅黑" pitchFamily="34" charset="-122"/>
              </a:rPr>
              <a:t>    红色标注：</a:t>
            </a:r>
            <a:endParaRPr lang="en-US" altLang="zh-CN" sz="1200" b="1" dirty="0" smtClean="0">
              <a:solidFill>
                <a:srgbClr val="C00000"/>
              </a:solidFill>
              <a:latin typeface="微软雅黑" pitchFamily="34" charset="-122"/>
              <a:ea typeface="微软雅黑" pitchFamily="34" charset="-122"/>
            </a:endParaRPr>
          </a:p>
          <a:p>
            <a:pPr fontAlgn="base">
              <a:lnSpc>
                <a:spcPts val="2700"/>
              </a:lnSpc>
              <a:spcBef>
                <a:spcPct val="0"/>
              </a:spcBef>
              <a:spcAft>
                <a:spcPct val="0"/>
              </a:spcAft>
              <a:defRPr/>
            </a:pPr>
            <a:r>
              <a:rPr lang="zh-CN" altLang="en-US" sz="1200" b="1" dirty="0" smtClean="0">
                <a:solidFill>
                  <a:srgbClr val="C00000"/>
                </a:solidFill>
                <a:latin typeface="微软雅黑" pitchFamily="34" charset="-122"/>
                <a:ea typeface="微软雅黑" pitchFamily="34" charset="-122"/>
              </a:rPr>
              <a:t>已承建项目国家 </a:t>
            </a:r>
            <a:r>
              <a:rPr lang="en-US" altLang="zh-CN" sz="1200" b="1" dirty="0" smtClean="0">
                <a:solidFill>
                  <a:srgbClr val="C00000"/>
                </a:solidFill>
                <a:latin typeface="微软雅黑" pitchFamily="34" charset="-122"/>
                <a:ea typeface="微软雅黑" pitchFamily="34" charset="-122"/>
              </a:rPr>
              <a:t>(</a:t>
            </a:r>
            <a:r>
              <a:rPr lang="zh-CN" altLang="en-US" sz="1200" b="1" dirty="0" smtClean="0">
                <a:solidFill>
                  <a:srgbClr val="C00000"/>
                </a:solidFill>
                <a:latin typeface="微软雅黑" pitchFamily="34" charset="-122"/>
                <a:ea typeface="微软雅黑" pitchFamily="34" charset="-122"/>
              </a:rPr>
              <a:t>地区</a:t>
            </a:r>
            <a:r>
              <a:rPr lang="en-US" altLang="zh-CN" sz="1200" b="1" dirty="0" smtClean="0">
                <a:solidFill>
                  <a:srgbClr val="C00000"/>
                </a:solidFill>
                <a:latin typeface="微软雅黑" pitchFamily="34" charset="-122"/>
                <a:ea typeface="微软雅黑" pitchFamily="34" charset="-122"/>
              </a:rPr>
              <a:t>)20</a:t>
            </a:r>
            <a:r>
              <a:rPr lang="zh-CN" altLang="en-US" sz="1200" b="1" dirty="0" smtClean="0">
                <a:solidFill>
                  <a:srgbClr val="C00000"/>
                </a:solidFill>
                <a:latin typeface="微软雅黑" pitchFamily="34" charset="-122"/>
                <a:ea typeface="微软雅黑" pitchFamily="34" charset="-122"/>
              </a:rPr>
              <a:t>余</a:t>
            </a:r>
            <a:r>
              <a:rPr lang="en-US" altLang="zh-CN" sz="1200" b="1" dirty="0" smtClean="0">
                <a:solidFill>
                  <a:srgbClr val="C00000"/>
                </a:solidFill>
                <a:latin typeface="微软雅黑" pitchFamily="34" charset="-122"/>
                <a:ea typeface="微软雅黑" pitchFamily="34" charset="-122"/>
              </a:rPr>
              <a:t> </a:t>
            </a:r>
            <a:r>
              <a:rPr lang="zh-CN" altLang="en-US" sz="1200" b="1" dirty="0" smtClean="0">
                <a:solidFill>
                  <a:srgbClr val="C00000"/>
                </a:solidFill>
                <a:latin typeface="微软雅黑" pitchFamily="34" charset="-122"/>
                <a:ea typeface="微软雅黑" pitchFamily="34" charset="-122"/>
              </a:rPr>
              <a:t>个</a:t>
            </a:r>
            <a:endParaRPr lang="en-US" altLang="zh-CN" sz="1200" b="1" dirty="0" smtClean="0">
              <a:solidFill>
                <a:srgbClr val="C00000"/>
              </a:solidFill>
              <a:latin typeface="微软雅黑" pitchFamily="34" charset="-122"/>
              <a:ea typeface="微软雅黑" pitchFamily="34" charset="-122"/>
            </a:endParaRPr>
          </a:p>
          <a:p>
            <a:pPr fontAlgn="base">
              <a:lnSpc>
                <a:spcPts val="2700"/>
              </a:lnSpc>
              <a:spcBef>
                <a:spcPct val="0"/>
              </a:spcBef>
              <a:spcAft>
                <a:spcPct val="0"/>
              </a:spcAft>
              <a:defRPr/>
            </a:pPr>
            <a:r>
              <a:rPr lang="zh-CN" altLang="en-US" sz="1200" b="1" dirty="0" smtClean="0">
                <a:solidFill>
                  <a:srgbClr val="000066">
                    <a:lumMod val="60000"/>
                    <a:lumOff val="40000"/>
                  </a:srgbClr>
                </a:solidFill>
                <a:latin typeface="微软雅黑" pitchFamily="34" charset="-122"/>
                <a:ea typeface="微软雅黑" pitchFamily="34" charset="-122"/>
              </a:rPr>
              <a:t>    蓝色标注：</a:t>
            </a:r>
            <a:endParaRPr lang="en-US" altLang="zh-CN" sz="1200" b="1" dirty="0" smtClean="0">
              <a:solidFill>
                <a:srgbClr val="000066">
                  <a:lumMod val="60000"/>
                  <a:lumOff val="40000"/>
                </a:srgbClr>
              </a:solidFill>
              <a:latin typeface="微软雅黑" pitchFamily="34" charset="-122"/>
              <a:ea typeface="微软雅黑" pitchFamily="34" charset="-122"/>
            </a:endParaRPr>
          </a:p>
          <a:p>
            <a:pPr fontAlgn="base">
              <a:lnSpc>
                <a:spcPts val="2700"/>
              </a:lnSpc>
              <a:spcBef>
                <a:spcPct val="0"/>
              </a:spcBef>
              <a:spcAft>
                <a:spcPct val="0"/>
              </a:spcAft>
              <a:defRPr/>
            </a:pPr>
            <a:r>
              <a:rPr lang="zh-CN" altLang="en-US" sz="1200" b="1" dirty="0" smtClean="0">
                <a:solidFill>
                  <a:srgbClr val="000066">
                    <a:lumMod val="60000"/>
                    <a:lumOff val="40000"/>
                  </a:srgbClr>
                </a:solidFill>
                <a:latin typeface="微软雅黑" pitchFamily="34" charset="-122"/>
                <a:ea typeface="微软雅黑" pitchFamily="34" charset="-122"/>
              </a:rPr>
              <a:t>正追踪项目国家（地区）</a:t>
            </a:r>
            <a:r>
              <a:rPr lang="en-US" altLang="zh-CN" sz="1200" b="1" dirty="0" smtClean="0">
                <a:solidFill>
                  <a:srgbClr val="000066">
                    <a:lumMod val="60000"/>
                    <a:lumOff val="40000"/>
                  </a:srgbClr>
                </a:solidFill>
                <a:latin typeface="微软雅黑" pitchFamily="34" charset="-122"/>
                <a:ea typeface="微软雅黑" pitchFamily="34" charset="-122"/>
              </a:rPr>
              <a:t>8 </a:t>
            </a:r>
            <a:r>
              <a:rPr lang="zh-CN" altLang="en-US" sz="1200" b="1" dirty="0" smtClean="0">
                <a:solidFill>
                  <a:srgbClr val="000066">
                    <a:lumMod val="60000"/>
                    <a:lumOff val="40000"/>
                  </a:srgbClr>
                </a:solidFill>
                <a:latin typeface="微软雅黑" pitchFamily="34" charset="-122"/>
                <a:ea typeface="微软雅黑" pitchFamily="34" charset="-122"/>
              </a:rPr>
              <a:t>个</a:t>
            </a:r>
            <a:endParaRPr lang="zh-CN" altLang="en-US" sz="1200" b="1" dirty="0">
              <a:solidFill>
                <a:srgbClr val="000066">
                  <a:lumMod val="60000"/>
                  <a:lumOff val="40000"/>
                </a:srgbClr>
              </a:solidFill>
              <a:latin typeface="微软雅黑" pitchFamily="34" charset="-122"/>
              <a:ea typeface="微软雅黑" pitchFamily="34" charset="-122"/>
            </a:endParaRPr>
          </a:p>
        </p:txBody>
      </p:sp>
      <p:sp>
        <p:nvSpPr>
          <p:cNvPr id="134" name="椭圆 133"/>
          <p:cNvSpPr/>
          <p:nvPr/>
        </p:nvSpPr>
        <p:spPr>
          <a:xfrm>
            <a:off x="1911207" y="1991237"/>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35" name="椭圆 134"/>
          <p:cNvSpPr/>
          <p:nvPr/>
        </p:nvSpPr>
        <p:spPr>
          <a:xfrm>
            <a:off x="1946238" y="2026852"/>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66" name="椭圆 165"/>
          <p:cNvSpPr/>
          <p:nvPr/>
        </p:nvSpPr>
        <p:spPr>
          <a:xfrm>
            <a:off x="1887414" y="2348880"/>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67" name="椭圆 166"/>
          <p:cNvSpPr/>
          <p:nvPr/>
        </p:nvSpPr>
        <p:spPr>
          <a:xfrm>
            <a:off x="1922445" y="2384495"/>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68" name="椭圆 167"/>
          <p:cNvSpPr/>
          <p:nvPr/>
        </p:nvSpPr>
        <p:spPr>
          <a:xfrm>
            <a:off x="2059986" y="2348896"/>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69" name="椭圆 168"/>
          <p:cNvSpPr/>
          <p:nvPr/>
        </p:nvSpPr>
        <p:spPr>
          <a:xfrm>
            <a:off x="2095017" y="2384511"/>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0" name="椭圆 169"/>
          <p:cNvSpPr/>
          <p:nvPr/>
        </p:nvSpPr>
        <p:spPr>
          <a:xfrm>
            <a:off x="2852090" y="2501296"/>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1" name="椭圆 170"/>
          <p:cNvSpPr/>
          <p:nvPr/>
        </p:nvSpPr>
        <p:spPr>
          <a:xfrm>
            <a:off x="2887121" y="2536911"/>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2" name="椭圆 171"/>
          <p:cNvSpPr/>
          <p:nvPr/>
        </p:nvSpPr>
        <p:spPr>
          <a:xfrm>
            <a:off x="3319837" y="3063705"/>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3" name="椭圆 172"/>
          <p:cNvSpPr/>
          <p:nvPr/>
        </p:nvSpPr>
        <p:spPr>
          <a:xfrm>
            <a:off x="3354868" y="3099320"/>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4" name="椭圆 173"/>
          <p:cNvSpPr/>
          <p:nvPr/>
        </p:nvSpPr>
        <p:spPr>
          <a:xfrm>
            <a:off x="2852074" y="3717032"/>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5" name="椭圆 174"/>
          <p:cNvSpPr/>
          <p:nvPr/>
        </p:nvSpPr>
        <p:spPr>
          <a:xfrm>
            <a:off x="2887105" y="3752647"/>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6" name="椭圆 175"/>
          <p:cNvSpPr/>
          <p:nvPr/>
        </p:nvSpPr>
        <p:spPr>
          <a:xfrm>
            <a:off x="3860202" y="4221104"/>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7" name="椭圆 176"/>
          <p:cNvSpPr/>
          <p:nvPr/>
        </p:nvSpPr>
        <p:spPr>
          <a:xfrm>
            <a:off x="3895233" y="4256719"/>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8" name="椭圆 177"/>
          <p:cNvSpPr/>
          <p:nvPr/>
        </p:nvSpPr>
        <p:spPr>
          <a:xfrm>
            <a:off x="6813774" y="3147318"/>
            <a:ext cx="144000" cy="144000"/>
          </a:xfrm>
          <a:prstGeom prst="ellipse">
            <a:avLst/>
          </a:prstGeom>
          <a:solidFill>
            <a:srgbClr val="F2CB9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79" name="椭圆 178"/>
          <p:cNvSpPr/>
          <p:nvPr/>
        </p:nvSpPr>
        <p:spPr>
          <a:xfrm>
            <a:off x="6848103" y="318288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80" name="椭圆 179"/>
          <p:cNvSpPr/>
          <p:nvPr/>
        </p:nvSpPr>
        <p:spPr>
          <a:xfrm>
            <a:off x="6804248" y="3844248"/>
            <a:ext cx="144000" cy="1440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
        <p:nvSpPr>
          <p:cNvPr id="181" name="椭圆 180"/>
          <p:cNvSpPr/>
          <p:nvPr/>
        </p:nvSpPr>
        <p:spPr>
          <a:xfrm>
            <a:off x="6839279" y="3879863"/>
            <a:ext cx="72000" cy="720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2D360"/>
              </a:solidFill>
            </a:endParaRPr>
          </a:p>
        </p:txBody>
      </p:sp>
    </p:spTree>
    <p:extLst>
      <p:ext uri="{BB962C8B-B14F-4D97-AF65-F5344CB8AC3E}">
        <p14:creationId xmlns:p14="http://schemas.microsoft.com/office/powerpoint/2010/main" val="3670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35" presetClass="emph" presetSubtype="0" repeatCount="indefinite" fill="hold" grpId="0" nodeType="withEffect">
                                  <p:stCondLst>
                                    <p:cond delay="0"/>
                                  </p:stCondLst>
                                  <p:childTnLst>
                                    <p:anim calcmode="discrete" valueType="str">
                                      <p:cBhvr>
                                        <p:cTn id="24" dur="1000" fill="hold"/>
                                        <p:tgtEl>
                                          <p:spTgt spid="6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100"/>
                                  </p:stCondLst>
                                  <p:childTnLst>
                                    <p:anim calcmode="discrete" valueType="str">
                                      <p:cBhvr>
                                        <p:cTn id="26" dur="1000" fill="hold"/>
                                        <p:tgtEl>
                                          <p:spTgt spid="7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74"/>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100"/>
                                  </p:stCondLst>
                                  <p:childTnLst>
                                    <p:anim calcmode="discrete" valueType="str">
                                      <p:cBhvr>
                                        <p:cTn id="30" dur="1000" fill="hold"/>
                                        <p:tgtEl>
                                          <p:spTgt spid="7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1000" fill="hold"/>
                                        <p:tgtEl>
                                          <p:spTgt spid="80"/>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100"/>
                                  </p:stCondLst>
                                  <p:childTnLst>
                                    <p:anim calcmode="discrete" valueType="str">
                                      <p:cBhvr>
                                        <p:cTn id="34" dur="1000" fill="hold"/>
                                        <p:tgtEl>
                                          <p:spTgt spid="7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100"/>
                                  </p:stCondLst>
                                  <p:childTnLst>
                                    <p:anim calcmode="discrete" valueType="str">
                                      <p:cBhvr>
                                        <p:cTn id="36" dur="1000" fill="hold"/>
                                        <p:tgtEl>
                                          <p:spTgt spid="81"/>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grpId="0" nodeType="withEffect">
                                  <p:stCondLst>
                                    <p:cond delay="0"/>
                                  </p:stCondLst>
                                  <p:childTnLst>
                                    <p:anim calcmode="discrete" valueType="str">
                                      <p:cBhvr>
                                        <p:cTn id="38" dur="1000" fill="hold"/>
                                        <p:tgtEl>
                                          <p:spTgt spid="84"/>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grpId="0" nodeType="withEffect">
                                  <p:stCondLst>
                                    <p:cond delay="0"/>
                                  </p:stCondLst>
                                  <p:childTnLst>
                                    <p:anim calcmode="discrete" valueType="str">
                                      <p:cBhvr>
                                        <p:cTn id="40" dur="1000" fill="hold"/>
                                        <p:tgtEl>
                                          <p:spTgt spid="63"/>
                                        </p:tgtEl>
                                        <p:attrNameLst>
                                          <p:attrName>style.visibility</p:attrName>
                                        </p:attrNameLst>
                                      </p:cBhvr>
                                      <p:tavLst>
                                        <p:tav tm="0">
                                          <p:val>
                                            <p:strVal val="hidden"/>
                                          </p:val>
                                        </p:tav>
                                        <p:tav tm="50000">
                                          <p:val>
                                            <p:strVal val="visible"/>
                                          </p:val>
                                        </p:tav>
                                      </p:tavLst>
                                    </p:anim>
                                  </p:childTnLst>
                                </p:cTn>
                              </p:par>
                              <p:par>
                                <p:cTn id="41" presetID="35" presetClass="emph" presetSubtype="0" repeatCount="indefinite" fill="hold" grpId="0" nodeType="withEffect">
                                  <p:stCondLst>
                                    <p:cond delay="100"/>
                                  </p:stCondLst>
                                  <p:childTnLst>
                                    <p:anim calcmode="discrete" valueType="str">
                                      <p:cBhvr>
                                        <p:cTn id="42" dur="1000" fill="hold"/>
                                        <p:tgtEl>
                                          <p:spTgt spid="52"/>
                                        </p:tgtEl>
                                        <p:attrNameLst>
                                          <p:attrName>style.visibility</p:attrName>
                                        </p:attrNameLst>
                                      </p:cBhvr>
                                      <p:tavLst>
                                        <p:tav tm="0">
                                          <p:val>
                                            <p:strVal val="hidden"/>
                                          </p:val>
                                        </p:tav>
                                        <p:tav tm="50000">
                                          <p:val>
                                            <p:strVal val="visible"/>
                                          </p:val>
                                        </p:tav>
                                      </p:tavLst>
                                    </p:anim>
                                  </p:childTnLst>
                                </p:cTn>
                              </p:par>
                              <p:par>
                                <p:cTn id="43" presetID="35" presetClass="emph" presetSubtype="0" repeatCount="indefinite" fill="hold" grpId="0" nodeType="withEffect">
                                  <p:stCondLst>
                                    <p:cond delay="0"/>
                                  </p:stCondLst>
                                  <p:childTnLst>
                                    <p:anim calcmode="discrete" valueType="str">
                                      <p:cBhvr>
                                        <p:cTn id="44" dur="1000" fill="hold"/>
                                        <p:tgtEl>
                                          <p:spTgt spid="65"/>
                                        </p:tgtEl>
                                        <p:attrNameLst>
                                          <p:attrName>style.visibility</p:attrName>
                                        </p:attrNameLst>
                                      </p:cBhvr>
                                      <p:tavLst>
                                        <p:tav tm="0">
                                          <p:val>
                                            <p:strVal val="hidden"/>
                                          </p:val>
                                        </p:tav>
                                        <p:tav tm="50000">
                                          <p:val>
                                            <p:strVal val="visible"/>
                                          </p:val>
                                        </p:tav>
                                      </p:tavLst>
                                    </p:anim>
                                  </p:childTnLst>
                                </p:cTn>
                              </p:par>
                              <p:par>
                                <p:cTn id="45" presetID="35" presetClass="emph" presetSubtype="0" repeatCount="indefinite" fill="hold" grpId="0" nodeType="withEffect">
                                  <p:stCondLst>
                                    <p:cond delay="100"/>
                                  </p:stCondLst>
                                  <p:childTnLst>
                                    <p:anim calcmode="discrete" valueType="str">
                                      <p:cBhvr>
                                        <p:cTn id="46" dur="1000" fill="hold"/>
                                        <p:tgtEl>
                                          <p:spTgt spid="64"/>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grpId="0" nodeType="withEffect">
                                  <p:stCondLst>
                                    <p:cond delay="0"/>
                                  </p:stCondLst>
                                  <p:childTnLst>
                                    <p:anim calcmode="discrete" valueType="str">
                                      <p:cBhvr>
                                        <p:cTn id="48" dur="1000" fill="hold"/>
                                        <p:tgtEl>
                                          <p:spTgt spid="70"/>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0" nodeType="withEffect">
                                  <p:stCondLst>
                                    <p:cond delay="100"/>
                                  </p:stCondLst>
                                  <p:childTnLst>
                                    <p:anim calcmode="discrete" valueType="str">
                                      <p:cBhvr>
                                        <p:cTn id="50" dur="1000" fill="hold"/>
                                        <p:tgtEl>
                                          <p:spTgt spid="68"/>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0" nodeType="withEffect">
                                  <p:stCondLst>
                                    <p:cond delay="0"/>
                                  </p:stCondLst>
                                  <p:childTnLst>
                                    <p:anim calcmode="discrete" valueType="str">
                                      <p:cBhvr>
                                        <p:cTn id="52" dur="1000" fill="hold"/>
                                        <p:tgtEl>
                                          <p:spTgt spid="85"/>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grpId="0" nodeType="withEffect">
                                  <p:stCondLst>
                                    <p:cond delay="100"/>
                                  </p:stCondLst>
                                  <p:childTnLst>
                                    <p:anim calcmode="discrete" valueType="str">
                                      <p:cBhvr>
                                        <p:cTn id="54" dur="1000" fill="hold"/>
                                        <p:tgtEl>
                                          <p:spTgt spid="82"/>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grpId="0" nodeType="withEffect">
                                  <p:stCondLst>
                                    <p:cond delay="0"/>
                                  </p:stCondLst>
                                  <p:childTnLst>
                                    <p:anim calcmode="discrete" valueType="str">
                                      <p:cBhvr>
                                        <p:cTn id="56" dur="1000" fill="hold"/>
                                        <p:tgtEl>
                                          <p:spTgt spid="87"/>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grpId="0" nodeType="withEffect">
                                  <p:stCondLst>
                                    <p:cond delay="100"/>
                                  </p:stCondLst>
                                  <p:childTnLst>
                                    <p:anim calcmode="discrete" valueType="str">
                                      <p:cBhvr>
                                        <p:cTn id="58" dur="1000" fill="hold"/>
                                        <p:tgtEl>
                                          <p:spTgt spid="86"/>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grpId="0" nodeType="withEffect">
                                  <p:stCondLst>
                                    <p:cond delay="0"/>
                                  </p:stCondLst>
                                  <p:childTnLst>
                                    <p:anim calcmode="discrete" valueType="str">
                                      <p:cBhvr>
                                        <p:cTn id="60" dur="1000" fill="hold"/>
                                        <p:tgtEl>
                                          <p:spTgt spid="89"/>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0" nodeType="withEffect">
                                  <p:stCondLst>
                                    <p:cond delay="100"/>
                                  </p:stCondLst>
                                  <p:childTnLst>
                                    <p:anim calcmode="discrete" valueType="str">
                                      <p:cBhvr>
                                        <p:cTn id="62" dur="1000" fill="hold"/>
                                        <p:tgtEl>
                                          <p:spTgt spid="88"/>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0" nodeType="withEffect">
                                  <p:stCondLst>
                                    <p:cond delay="0"/>
                                  </p:stCondLst>
                                  <p:childTnLst>
                                    <p:anim calcmode="discrete" valueType="str">
                                      <p:cBhvr>
                                        <p:cTn id="64" dur="1000" fill="hold"/>
                                        <p:tgtEl>
                                          <p:spTgt spid="97"/>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0" nodeType="withEffect">
                                  <p:stCondLst>
                                    <p:cond delay="100"/>
                                  </p:stCondLst>
                                  <p:childTnLst>
                                    <p:anim calcmode="discrete" valueType="str">
                                      <p:cBhvr>
                                        <p:cTn id="66" dur="1000" fill="hold"/>
                                        <p:tgtEl>
                                          <p:spTgt spid="96"/>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0"/>
                                  </p:stCondLst>
                                  <p:childTnLst>
                                    <p:anim calcmode="discrete" valueType="str">
                                      <p:cBhvr>
                                        <p:cTn id="68" dur="1000" fill="hold"/>
                                        <p:tgtEl>
                                          <p:spTgt spid="99"/>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100"/>
                                  </p:stCondLst>
                                  <p:childTnLst>
                                    <p:anim calcmode="discrete" valueType="str">
                                      <p:cBhvr>
                                        <p:cTn id="70" dur="1000" fill="hold"/>
                                        <p:tgtEl>
                                          <p:spTgt spid="98"/>
                                        </p:tgtEl>
                                        <p:attrNameLst>
                                          <p:attrName>style.visibility</p:attrName>
                                        </p:attrNameLst>
                                      </p:cBhvr>
                                      <p:tavLst>
                                        <p:tav tm="0">
                                          <p:val>
                                            <p:strVal val="hidden"/>
                                          </p:val>
                                        </p:tav>
                                        <p:tav tm="50000">
                                          <p:val>
                                            <p:strVal val="visible"/>
                                          </p:val>
                                        </p:tav>
                                      </p:tavLst>
                                    </p:anim>
                                  </p:childTnLst>
                                </p:cTn>
                              </p:par>
                              <p:par>
                                <p:cTn id="71" presetID="22" presetClass="entr" presetSubtype="1" fill="hold" grpId="0" nodeType="withEffect">
                                  <p:stCondLst>
                                    <p:cond delay="100"/>
                                  </p:stCondLst>
                                  <p:childTnLst>
                                    <p:set>
                                      <p:cBhvr>
                                        <p:cTn id="72" dur="1" fill="hold">
                                          <p:stCondLst>
                                            <p:cond delay="0"/>
                                          </p:stCondLst>
                                        </p:cTn>
                                        <p:tgtEl>
                                          <p:spTgt spid="2"/>
                                        </p:tgtEl>
                                        <p:attrNameLst>
                                          <p:attrName>style.visibility</p:attrName>
                                        </p:attrNameLst>
                                      </p:cBhvr>
                                      <p:to>
                                        <p:strVal val="visible"/>
                                      </p:to>
                                    </p:set>
                                    <p:animEffect transition="in" filter="wipe(up)">
                                      <p:cBhvr>
                                        <p:cTn id="73" dur="500"/>
                                        <p:tgtEl>
                                          <p:spTgt spid="2"/>
                                        </p:tgtEl>
                                      </p:cBhvr>
                                    </p:animEffect>
                                  </p:childTnLst>
                                </p:cTn>
                              </p:par>
                              <p:par>
                                <p:cTn id="74" presetID="22" presetClass="entr" presetSubtype="4" fill="hold" grpId="0" nodeType="withEffect">
                                  <p:stCondLst>
                                    <p:cond delay="600"/>
                                  </p:stCondLst>
                                  <p:childTnLst>
                                    <p:set>
                                      <p:cBhvr>
                                        <p:cTn id="75" dur="1" fill="hold">
                                          <p:stCondLst>
                                            <p:cond delay="0"/>
                                          </p:stCondLst>
                                        </p:cTn>
                                        <p:tgtEl>
                                          <p:spTgt spid="3"/>
                                        </p:tgtEl>
                                        <p:attrNameLst>
                                          <p:attrName>style.visibility</p:attrName>
                                        </p:attrNameLst>
                                      </p:cBhvr>
                                      <p:to>
                                        <p:strVal val="visible"/>
                                      </p:to>
                                    </p:set>
                                    <p:animEffect transition="in" filter="wipe(down)">
                                      <p:cBhvr>
                                        <p:cTn id="76" dur="500"/>
                                        <p:tgtEl>
                                          <p:spTgt spid="3"/>
                                        </p:tgtEl>
                                      </p:cBhvr>
                                    </p:animEffect>
                                  </p:childTnLst>
                                </p:cTn>
                              </p:par>
                              <p:par>
                                <p:cTn id="77" presetID="22" presetClass="entr" presetSubtype="2" fill="hold" grpId="0" nodeType="withEffect">
                                  <p:stCondLst>
                                    <p:cond delay="100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1800"/>
                                        <p:tgtEl>
                                          <p:spTgt spid="12"/>
                                        </p:tgtEl>
                                      </p:cBhvr>
                                    </p:animEffect>
                                  </p:childTnLst>
                                </p:cTn>
                              </p:par>
                              <p:par>
                                <p:cTn id="80" presetID="22" presetClass="entr" presetSubtype="1" fill="hold" grpId="0" nodeType="withEffect">
                                  <p:stCondLst>
                                    <p:cond delay="110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500"/>
                                        <p:tgtEl>
                                          <p:spTgt spid="5"/>
                                        </p:tgtEl>
                                      </p:cBhvr>
                                    </p:animEffect>
                                  </p:childTnLst>
                                </p:cTn>
                              </p:par>
                              <p:par>
                                <p:cTn id="83" presetID="22" presetClass="entr" presetSubtype="2" fill="hold" grpId="0" nodeType="withEffect">
                                  <p:stCondLst>
                                    <p:cond delay="1600"/>
                                  </p:stCondLst>
                                  <p:childTnLst>
                                    <p:set>
                                      <p:cBhvr>
                                        <p:cTn id="84" dur="1" fill="hold">
                                          <p:stCondLst>
                                            <p:cond delay="0"/>
                                          </p:stCondLst>
                                        </p:cTn>
                                        <p:tgtEl>
                                          <p:spTgt spid="8"/>
                                        </p:tgtEl>
                                        <p:attrNameLst>
                                          <p:attrName>style.visibility</p:attrName>
                                        </p:attrNameLst>
                                      </p:cBhvr>
                                      <p:to>
                                        <p:strVal val="visible"/>
                                      </p:to>
                                    </p:set>
                                    <p:animEffect transition="in" filter="wipe(right)">
                                      <p:cBhvr>
                                        <p:cTn id="85" dur="500"/>
                                        <p:tgtEl>
                                          <p:spTgt spid="8"/>
                                        </p:tgtEl>
                                      </p:cBhvr>
                                    </p:animEffect>
                                  </p:childTnLst>
                                </p:cTn>
                              </p:par>
                              <p:par>
                                <p:cTn id="86" presetID="22" presetClass="entr" presetSubtype="2" fill="hold" grpId="0" nodeType="withEffect">
                                  <p:stCondLst>
                                    <p:cond delay="210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700"/>
                                        <p:tgtEl>
                                          <p:spTgt spid="9"/>
                                        </p:tgtEl>
                                      </p:cBhvr>
                                    </p:animEffect>
                                  </p:childTnLst>
                                </p:cTn>
                              </p:par>
                              <p:par>
                                <p:cTn id="89" presetID="22" presetClass="entr" presetSubtype="2" fill="hold" grpId="0" nodeType="withEffect">
                                  <p:stCondLst>
                                    <p:cond delay="2100"/>
                                  </p:stCondLst>
                                  <p:childTnLst>
                                    <p:set>
                                      <p:cBhvr>
                                        <p:cTn id="90" dur="1" fill="hold">
                                          <p:stCondLst>
                                            <p:cond delay="0"/>
                                          </p:stCondLst>
                                        </p:cTn>
                                        <p:tgtEl>
                                          <p:spTgt spid="10"/>
                                        </p:tgtEl>
                                        <p:attrNameLst>
                                          <p:attrName>style.visibility</p:attrName>
                                        </p:attrNameLst>
                                      </p:cBhvr>
                                      <p:to>
                                        <p:strVal val="visible"/>
                                      </p:to>
                                    </p:set>
                                    <p:animEffect transition="in" filter="wipe(right)">
                                      <p:cBhvr>
                                        <p:cTn id="91" dur="400"/>
                                        <p:tgtEl>
                                          <p:spTgt spid="10"/>
                                        </p:tgtEl>
                                      </p:cBhvr>
                                    </p:animEffect>
                                  </p:childTnLst>
                                </p:cTn>
                              </p:par>
                              <p:par>
                                <p:cTn id="92" presetID="22" presetClass="entr" presetSubtype="2" fill="hold" grpId="0" nodeType="withEffect">
                                  <p:stCondLst>
                                    <p:cond delay="2300"/>
                                  </p:stCondLst>
                                  <p:childTnLst>
                                    <p:set>
                                      <p:cBhvr>
                                        <p:cTn id="93" dur="1" fill="hold">
                                          <p:stCondLst>
                                            <p:cond delay="0"/>
                                          </p:stCondLst>
                                        </p:cTn>
                                        <p:tgtEl>
                                          <p:spTgt spid="11"/>
                                        </p:tgtEl>
                                        <p:attrNameLst>
                                          <p:attrName>style.visibility</p:attrName>
                                        </p:attrNameLst>
                                      </p:cBhvr>
                                      <p:to>
                                        <p:strVal val="visible"/>
                                      </p:to>
                                    </p:set>
                                    <p:animEffect transition="in" filter="wipe(right)">
                                      <p:cBhvr>
                                        <p:cTn id="94" dur="500"/>
                                        <p:tgtEl>
                                          <p:spTgt spid="11"/>
                                        </p:tgtEl>
                                      </p:cBhvr>
                                    </p:animEffect>
                                  </p:childTnLst>
                                </p:cTn>
                              </p:par>
                              <p:par>
                                <p:cTn id="95" presetID="22" presetClass="entr" presetSubtype="2" fill="hold" grpId="0" nodeType="withEffect">
                                  <p:stCondLst>
                                    <p:cond delay="10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2700"/>
                                        <p:tgtEl>
                                          <p:spTgt spid="1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fade">
                                      <p:cBhvr>
                                        <p:cTn id="100" dur="500"/>
                                        <p:tgtEl>
                                          <p:spTgt spid="7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fade">
                                      <p:cBhvr>
                                        <p:cTn id="103" dur="500"/>
                                        <p:tgtEl>
                                          <p:spTgt spid="10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2"/>
                                        </p:tgtEl>
                                        <p:attrNameLst>
                                          <p:attrName>style.visibility</p:attrName>
                                        </p:attrNameLst>
                                      </p:cBhvr>
                                      <p:to>
                                        <p:strVal val="visible"/>
                                      </p:to>
                                    </p:set>
                                    <p:animEffect transition="in" filter="fade">
                                      <p:cBhvr>
                                        <p:cTn id="106" dur="500"/>
                                        <p:tgtEl>
                                          <p:spTgt spid="10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3"/>
                                        </p:tgtEl>
                                        <p:attrNameLst>
                                          <p:attrName>style.visibility</p:attrName>
                                        </p:attrNameLst>
                                      </p:cBhvr>
                                      <p:to>
                                        <p:strVal val="visible"/>
                                      </p:to>
                                    </p:set>
                                    <p:animEffect transition="in" filter="fade">
                                      <p:cBhvr>
                                        <p:cTn id="109" dur="500"/>
                                        <p:tgtEl>
                                          <p:spTgt spid="10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animEffect transition="in" filter="fade">
                                      <p:cBhvr>
                                        <p:cTn id="118" dur="500"/>
                                        <p:tgtEl>
                                          <p:spTgt spid="10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fade">
                                      <p:cBhvr>
                                        <p:cTn id="121" dur="500"/>
                                        <p:tgtEl>
                                          <p:spTgt spid="10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fade">
                                      <p:cBhvr>
                                        <p:cTn id="124" dur="500"/>
                                        <p:tgtEl>
                                          <p:spTgt spid="11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11"/>
                                        </p:tgtEl>
                                        <p:attrNameLst>
                                          <p:attrName>style.visibility</p:attrName>
                                        </p:attrNameLst>
                                      </p:cBhvr>
                                      <p:to>
                                        <p:strVal val="visible"/>
                                      </p:to>
                                    </p:set>
                                    <p:animEffect transition="in" filter="fade">
                                      <p:cBhvr>
                                        <p:cTn id="127" dur="500"/>
                                        <p:tgtEl>
                                          <p:spTgt spid="111"/>
                                        </p:tgtEl>
                                      </p:cBhvr>
                                    </p:animEffect>
                                  </p:childTnLst>
                                </p:cTn>
                              </p:par>
                              <p:par>
                                <p:cTn id="128" presetID="35" presetClass="emph" presetSubtype="0" repeatCount="indefinite" fill="hold" grpId="0" nodeType="withEffect">
                                  <p:stCondLst>
                                    <p:cond delay="0"/>
                                  </p:stCondLst>
                                  <p:childTnLst>
                                    <p:anim calcmode="discrete" valueType="str">
                                      <p:cBhvr>
                                        <p:cTn id="129" dur="1000" fill="hold"/>
                                        <p:tgtEl>
                                          <p:spTgt spid="114"/>
                                        </p:tgtEl>
                                        <p:attrNameLst>
                                          <p:attrName>style.visibility</p:attrName>
                                        </p:attrNameLst>
                                      </p:cBhvr>
                                      <p:tavLst>
                                        <p:tav tm="0">
                                          <p:val>
                                            <p:strVal val="hidden"/>
                                          </p:val>
                                        </p:tav>
                                        <p:tav tm="50000">
                                          <p:val>
                                            <p:strVal val="visible"/>
                                          </p:val>
                                        </p:tav>
                                      </p:tavLst>
                                    </p:anim>
                                  </p:childTnLst>
                                </p:cTn>
                              </p:par>
                              <p:par>
                                <p:cTn id="130" presetID="35" presetClass="emph" presetSubtype="0" repeatCount="indefinite" fill="hold" grpId="0" nodeType="withEffect">
                                  <p:stCondLst>
                                    <p:cond delay="100"/>
                                  </p:stCondLst>
                                  <p:childTnLst>
                                    <p:anim calcmode="discrete" valueType="str">
                                      <p:cBhvr>
                                        <p:cTn id="131" dur="1000" fill="hold"/>
                                        <p:tgtEl>
                                          <p:spTgt spid="113"/>
                                        </p:tgtEl>
                                        <p:attrNameLst>
                                          <p:attrName>style.visibility</p:attrName>
                                        </p:attrNameLst>
                                      </p:cBhvr>
                                      <p:tavLst>
                                        <p:tav tm="0">
                                          <p:val>
                                            <p:strVal val="hidden"/>
                                          </p:val>
                                        </p:tav>
                                        <p:tav tm="50000">
                                          <p:val>
                                            <p:strVal val="visible"/>
                                          </p:val>
                                        </p:tav>
                                      </p:tavLst>
                                    </p:anim>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par>
                                <p:cTn id="135" presetID="35" presetClass="emph" presetSubtype="0" repeatCount="indefinite" fill="hold" grpId="0" nodeType="withEffect">
                                  <p:stCondLst>
                                    <p:cond delay="0"/>
                                  </p:stCondLst>
                                  <p:childTnLst>
                                    <p:anim calcmode="discrete" valueType="str">
                                      <p:cBhvr>
                                        <p:cTn id="136" dur="1000" fill="hold"/>
                                        <p:tgtEl>
                                          <p:spTgt spid="77"/>
                                        </p:tgtEl>
                                        <p:attrNameLst>
                                          <p:attrName>style.visibility</p:attrName>
                                        </p:attrNameLst>
                                      </p:cBhvr>
                                      <p:tavLst>
                                        <p:tav tm="0">
                                          <p:val>
                                            <p:strVal val="hidden"/>
                                          </p:val>
                                        </p:tav>
                                        <p:tav tm="50000">
                                          <p:val>
                                            <p:strVal val="visible"/>
                                          </p:val>
                                        </p:tav>
                                      </p:tavLst>
                                    </p:anim>
                                  </p:childTnLst>
                                </p:cTn>
                              </p:par>
                              <p:par>
                                <p:cTn id="137" presetID="35" presetClass="emph" presetSubtype="0" repeatCount="indefinite" fill="hold" grpId="0" nodeType="withEffect">
                                  <p:stCondLst>
                                    <p:cond delay="100"/>
                                  </p:stCondLst>
                                  <p:childTnLst>
                                    <p:anim calcmode="discrete" valueType="str">
                                      <p:cBhvr>
                                        <p:cTn id="138" dur="1000" fill="hold"/>
                                        <p:tgtEl>
                                          <p:spTgt spid="76"/>
                                        </p:tgtEl>
                                        <p:attrNameLst>
                                          <p:attrName>style.visibility</p:attrName>
                                        </p:attrNameLst>
                                      </p:cBhvr>
                                      <p:tavLst>
                                        <p:tav tm="0">
                                          <p:val>
                                            <p:strVal val="hidden"/>
                                          </p:val>
                                        </p:tav>
                                        <p:tav tm="50000">
                                          <p:val>
                                            <p:strVal val="visible"/>
                                          </p:val>
                                        </p:tav>
                                      </p:tavLst>
                                    </p:anim>
                                  </p:childTnLst>
                                </p:cTn>
                              </p:par>
                              <p:par>
                                <p:cTn id="139" presetID="10"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500"/>
                                        <p:tgtEl>
                                          <p:spTgt spid="78"/>
                                        </p:tgtEl>
                                      </p:cBhvr>
                                    </p:animEffect>
                                  </p:childTnLst>
                                </p:cTn>
                              </p:par>
                              <p:par>
                                <p:cTn id="142" presetID="35" presetClass="emph" presetSubtype="0" repeatCount="indefinite" fill="hold" grpId="0" nodeType="withEffect">
                                  <p:stCondLst>
                                    <p:cond delay="0"/>
                                  </p:stCondLst>
                                  <p:childTnLst>
                                    <p:anim calcmode="discrete" valueType="str">
                                      <p:cBhvr>
                                        <p:cTn id="143" dur="1000" fill="hold"/>
                                        <p:tgtEl>
                                          <p:spTgt spid="92"/>
                                        </p:tgtEl>
                                        <p:attrNameLst>
                                          <p:attrName>style.visibility</p:attrName>
                                        </p:attrNameLst>
                                      </p:cBhvr>
                                      <p:tavLst>
                                        <p:tav tm="0">
                                          <p:val>
                                            <p:strVal val="hidden"/>
                                          </p:val>
                                        </p:tav>
                                        <p:tav tm="50000">
                                          <p:val>
                                            <p:strVal val="visible"/>
                                          </p:val>
                                        </p:tav>
                                      </p:tavLst>
                                    </p:anim>
                                  </p:childTnLst>
                                </p:cTn>
                              </p:par>
                              <p:par>
                                <p:cTn id="144" presetID="35" presetClass="emph" presetSubtype="0" repeatCount="indefinite" fill="hold" grpId="0" nodeType="withEffect">
                                  <p:stCondLst>
                                    <p:cond delay="100"/>
                                  </p:stCondLst>
                                  <p:childTnLst>
                                    <p:anim calcmode="discrete" valueType="str">
                                      <p:cBhvr>
                                        <p:cTn id="145" dur="1000" fill="hold"/>
                                        <p:tgtEl>
                                          <p:spTgt spid="83"/>
                                        </p:tgtEl>
                                        <p:attrNameLst>
                                          <p:attrName>style.visibility</p:attrName>
                                        </p:attrNameLst>
                                      </p:cBhvr>
                                      <p:tavLst>
                                        <p:tav tm="0">
                                          <p:val>
                                            <p:strVal val="hidden"/>
                                          </p:val>
                                        </p:tav>
                                        <p:tav tm="50000">
                                          <p:val>
                                            <p:strVal val="visible"/>
                                          </p:val>
                                        </p:tav>
                                      </p:tavLst>
                                    </p:anim>
                                  </p:childTnLst>
                                </p:cTn>
                              </p:par>
                              <p:par>
                                <p:cTn id="146" presetID="35" presetClass="emph" presetSubtype="0" repeatCount="indefinite" fill="hold" grpId="0" nodeType="withEffect">
                                  <p:stCondLst>
                                    <p:cond delay="0"/>
                                  </p:stCondLst>
                                  <p:childTnLst>
                                    <p:anim calcmode="discrete" valueType="str">
                                      <p:cBhvr>
                                        <p:cTn id="147" dur="1000" fill="hold"/>
                                        <p:tgtEl>
                                          <p:spTgt spid="101"/>
                                        </p:tgtEl>
                                        <p:attrNameLst>
                                          <p:attrName>style.visibility</p:attrName>
                                        </p:attrNameLst>
                                      </p:cBhvr>
                                      <p:tavLst>
                                        <p:tav tm="0">
                                          <p:val>
                                            <p:strVal val="hidden"/>
                                          </p:val>
                                        </p:tav>
                                        <p:tav tm="50000">
                                          <p:val>
                                            <p:strVal val="visible"/>
                                          </p:val>
                                        </p:tav>
                                      </p:tavLst>
                                    </p:anim>
                                  </p:childTnLst>
                                </p:cTn>
                              </p:par>
                              <p:par>
                                <p:cTn id="148" presetID="35" presetClass="emph" presetSubtype="0" repeatCount="indefinite" fill="hold" grpId="0" nodeType="withEffect">
                                  <p:stCondLst>
                                    <p:cond delay="100"/>
                                  </p:stCondLst>
                                  <p:childTnLst>
                                    <p:anim calcmode="discrete" valueType="str">
                                      <p:cBhvr>
                                        <p:cTn id="149" dur="1000" fill="hold"/>
                                        <p:tgtEl>
                                          <p:spTgt spid="93"/>
                                        </p:tgtEl>
                                        <p:attrNameLst>
                                          <p:attrName>style.visibility</p:attrName>
                                        </p:attrNameLst>
                                      </p:cBhvr>
                                      <p:tavLst>
                                        <p:tav tm="0">
                                          <p:val>
                                            <p:strVal val="hidden"/>
                                          </p:val>
                                        </p:tav>
                                        <p:tav tm="50000">
                                          <p:val>
                                            <p:strVal val="visible"/>
                                          </p:val>
                                        </p:tav>
                                      </p:tavLst>
                                    </p:anim>
                                  </p:childTnLst>
                                </p:cTn>
                              </p:par>
                              <p:par>
                                <p:cTn id="150" presetID="10" presetClass="entr" presetSubtype="0" fill="hold" grpId="0" nodeType="withEffect">
                                  <p:stCondLst>
                                    <p:cond delay="0"/>
                                  </p:stCondLst>
                                  <p:childTnLst>
                                    <p:set>
                                      <p:cBhvr>
                                        <p:cTn id="151" dur="1" fill="hold">
                                          <p:stCondLst>
                                            <p:cond delay="0"/>
                                          </p:stCondLst>
                                        </p:cTn>
                                        <p:tgtEl>
                                          <p:spTgt spid="112"/>
                                        </p:tgtEl>
                                        <p:attrNameLst>
                                          <p:attrName>style.visibility</p:attrName>
                                        </p:attrNameLst>
                                      </p:cBhvr>
                                      <p:to>
                                        <p:strVal val="visible"/>
                                      </p:to>
                                    </p:set>
                                    <p:animEffect transition="in" filter="fade">
                                      <p:cBhvr>
                                        <p:cTn id="152" dur="500"/>
                                        <p:tgtEl>
                                          <p:spTgt spid="112"/>
                                        </p:tgtEl>
                                      </p:cBhvr>
                                    </p:animEffect>
                                  </p:childTnLst>
                                </p:cTn>
                              </p:par>
                              <p:par>
                                <p:cTn id="153" presetID="35" presetClass="emph" presetSubtype="0" repeatCount="indefinite" fill="hold" grpId="0" nodeType="withEffect">
                                  <p:stCondLst>
                                    <p:cond delay="0"/>
                                  </p:stCondLst>
                                  <p:childTnLst>
                                    <p:anim calcmode="discrete" valueType="str">
                                      <p:cBhvr>
                                        <p:cTn id="154" dur="1000" fill="hold"/>
                                        <p:tgtEl>
                                          <p:spTgt spid="116"/>
                                        </p:tgtEl>
                                        <p:attrNameLst>
                                          <p:attrName>style.visibility</p:attrName>
                                        </p:attrNameLst>
                                      </p:cBhvr>
                                      <p:tavLst>
                                        <p:tav tm="0">
                                          <p:val>
                                            <p:strVal val="hidden"/>
                                          </p:val>
                                        </p:tav>
                                        <p:tav tm="50000">
                                          <p:val>
                                            <p:strVal val="visible"/>
                                          </p:val>
                                        </p:tav>
                                      </p:tavLst>
                                    </p:anim>
                                  </p:childTnLst>
                                </p:cTn>
                              </p:par>
                              <p:par>
                                <p:cTn id="155" presetID="35" presetClass="emph" presetSubtype="0" repeatCount="indefinite" fill="hold" grpId="0" nodeType="withEffect">
                                  <p:stCondLst>
                                    <p:cond delay="100"/>
                                  </p:stCondLst>
                                  <p:childTnLst>
                                    <p:anim calcmode="discrete" valueType="str">
                                      <p:cBhvr>
                                        <p:cTn id="156" dur="1000" fill="hold"/>
                                        <p:tgtEl>
                                          <p:spTgt spid="115"/>
                                        </p:tgtEl>
                                        <p:attrNameLst>
                                          <p:attrName>style.visibility</p:attrName>
                                        </p:attrNameLst>
                                      </p:cBhvr>
                                      <p:tavLst>
                                        <p:tav tm="0">
                                          <p:val>
                                            <p:strVal val="hidden"/>
                                          </p:val>
                                        </p:tav>
                                        <p:tav tm="50000">
                                          <p:val>
                                            <p:strVal val="visible"/>
                                          </p:val>
                                        </p:tav>
                                      </p:tavLst>
                                    </p:anim>
                                  </p:childTnLst>
                                </p:cTn>
                              </p:par>
                              <p:par>
                                <p:cTn id="157" presetID="10" presetClass="entr" presetSubtype="0" fill="hold" grpId="0" nodeType="with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fade">
                                      <p:cBhvr>
                                        <p:cTn id="159" dur="500"/>
                                        <p:tgtEl>
                                          <p:spTgt spid="117"/>
                                        </p:tgtEl>
                                      </p:cBhvr>
                                    </p:animEffect>
                                  </p:childTnLst>
                                </p:cTn>
                              </p:par>
                              <p:par>
                                <p:cTn id="160" presetID="35" presetClass="emph" presetSubtype="0" repeatCount="indefinite" fill="hold" grpId="0" nodeType="withEffect">
                                  <p:stCondLst>
                                    <p:cond delay="0"/>
                                  </p:stCondLst>
                                  <p:childTnLst>
                                    <p:anim calcmode="discrete" valueType="str">
                                      <p:cBhvr>
                                        <p:cTn id="161" dur="1000" fill="hold"/>
                                        <p:tgtEl>
                                          <p:spTgt spid="119"/>
                                        </p:tgtEl>
                                        <p:attrNameLst>
                                          <p:attrName>style.visibility</p:attrName>
                                        </p:attrNameLst>
                                      </p:cBhvr>
                                      <p:tavLst>
                                        <p:tav tm="0">
                                          <p:val>
                                            <p:strVal val="hidden"/>
                                          </p:val>
                                        </p:tav>
                                        <p:tav tm="50000">
                                          <p:val>
                                            <p:strVal val="visible"/>
                                          </p:val>
                                        </p:tav>
                                      </p:tavLst>
                                    </p:anim>
                                  </p:childTnLst>
                                </p:cTn>
                              </p:par>
                              <p:par>
                                <p:cTn id="162" presetID="35" presetClass="emph" presetSubtype="0" repeatCount="indefinite" fill="hold" grpId="0" nodeType="withEffect">
                                  <p:stCondLst>
                                    <p:cond delay="100"/>
                                  </p:stCondLst>
                                  <p:childTnLst>
                                    <p:anim calcmode="discrete" valueType="str">
                                      <p:cBhvr>
                                        <p:cTn id="163" dur="1000" fill="hold"/>
                                        <p:tgtEl>
                                          <p:spTgt spid="118"/>
                                        </p:tgtEl>
                                        <p:attrNameLst>
                                          <p:attrName>style.visibility</p:attrName>
                                        </p:attrNameLst>
                                      </p:cBhvr>
                                      <p:tavLst>
                                        <p:tav tm="0">
                                          <p:val>
                                            <p:strVal val="hidden"/>
                                          </p:val>
                                        </p:tav>
                                        <p:tav tm="50000">
                                          <p:val>
                                            <p:strVal val="visible"/>
                                          </p:val>
                                        </p:tav>
                                      </p:tavLst>
                                    </p:anim>
                                  </p:childTnLst>
                                </p:cTn>
                              </p:par>
                              <p:par>
                                <p:cTn id="164" presetID="10" presetClass="entr" presetSubtype="0" fill="hold" grpId="0" nodeType="with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500"/>
                                        <p:tgtEl>
                                          <p:spTgt spid="120"/>
                                        </p:tgtEl>
                                      </p:cBhvr>
                                    </p:animEffect>
                                  </p:childTnLst>
                                </p:cTn>
                              </p:par>
                              <p:par>
                                <p:cTn id="167" presetID="35" presetClass="emph" presetSubtype="0" repeatCount="indefinite" fill="hold" grpId="0" nodeType="withEffect">
                                  <p:stCondLst>
                                    <p:cond delay="0"/>
                                  </p:stCondLst>
                                  <p:childTnLst>
                                    <p:anim calcmode="discrete" valueType="str">
                                      <p:cBhvr>
                                        <p:cTn id="168" dur="1000" fill="hold"/>
                                        <p:tgtEl>
                                          <p:spTgt spid="122"/>
                                        </p:tgtEl>
                                        <p:attrNameLst>
                                          <p:attrName>style.visibility</p:attrName>
                                        </p:attrNameLst>
                                      </p:cBhvr>
                                      <p:tavLst>
                                        <p:tav tm="0">
                                          <p:val>
                                            <p:strVal val="hidden"/>
                                          </p:val>
                                        </p:tav>
                                        <p:tav tm="50000">
                                          <p:val>
                                            <p:strVal val="visible"/>
                                          </p:val>
                                        </p:tav>
                                      </p:tavLst>
                                    </p:anim>
                                  </p:childTnLst>
                                </p:cTn>
                              </p:par>
                              <p:par>
                                <p:cTn id="169" presetID="35" presetClass="emph" presetSubtype="0" repeatCount="indefinite" fill="hold" grpId="0" nodeType="withEffect">
                                  <p:stCondLst>
                                    <p:cond delay="100"/>
                                  </p:stCondLst>
                                  <p:childTnLst>
                                    <p:anim calcmode="discrete" valueType="str">
                                      <p:cBhvr>
                                        <p:cTn id="170" dur="1000" fill="hold"/>
                                        <p:tgtEl>
                                          <p:spTgt spid="121"/>
                                        </p:tgtEl>
                                        <p:attrNameLst>
                                          <p:attrName>style.visibility</p:attrName>
                                        </p:attrNameLst>
                                      </p:cBhvr>
                                      <p:tavLst>
                                        <p:tav tm="0">
                                          <p:val>
                                            <p:strVal val="hidden"/>
                                          </p:val>
                                        </p:tav>
                                        <p:tav tm="50000">
                                          <p:val>
                                            <p:strVal val="visible"/>
                                          </p:val>
                                        </p:tav>
                                      </p:tavLst>
                                    </p:anim>
                                  </p:childTnLst>
                                </p:cTn>
                              </p:par>
                              <p:par>
                                <p:cTn id="171" presetID="10" presetClass="entr" presetSubtype="0" fill="hold" grpId="0" nodeType="with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fade">
                                      <p:cBhvr>
                                        <p:cTn id="173" dur="500"/>
                                        <p:tgtEl>
                                          <p:spTgt spid="123"/>
                                        </p:tgtEl>
                                      </p:cBhvr>
                                    </p:animEffect>
                                  </p:childTnLst>
                                </p:cTn>
                              </p:par>
                              <p:par>
                                <p:cTn id="174" presetID="35" presetClass="emph" presetSubtype="0" repeatCount="indefinite" fill="hold" grpId="0" nodeType="withEffect">
                                  <p:stCondLst>
                                    <p:cond delay="0"/>
                                  </p:stCondLst>
                                  <p:childTnLst>
                                    <p:anim calcmode="discrete" valueType="str">
                                      <p:cBhvr>
                                        <p:cTn id="175" dur="1000" fill="hold"/>
                                        <p:tgtEl>
                                          <p:spTgt spid="125"/>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100"/>
                                  </p:stCondLst>
                                  <p:childTnLst>
                                    <p:anim calcmode="discrete" valueType="str">
                                      <p:cBhvr>
                                        <p:cTn id="177" dur="1000" fill="hold"/>
                                        <p:tgtEl>
                                          <p:spTgt spid="124"/>
                                        </p:tgtEl>
                                        <p:attrNameLst>
                                          <p:attrName>style.visibility</p:attrName>
                                        </p:attrNameLst>
                                      </p:cBhvr>
                                      <p:tavLst>
                                        <p:tav tm="0">
                                          <p:val>
                                            <p:strVal val="hidden"/>
                                          </p:val>
                                        </p:tav>
                                        <p:tav tm="50000">
                                          <p:val>
                                            <p:strVal val="visible"/>
                                          </p:val>
                                        </p:tav>
                                      </p:tavLst>
                                    </p:anim>
                                  </p:childTnLst>
                                </p:cTn>
                              </p:par>
                              <p:par>
                                <p:cTn id="178" presetID="10" presetClass="entr" presetSubtype="0" fill="hold" grpId="0" nodeType="withEffect">
                                  <p:stCondLst>
                                    <p:cond delay="0"/>
                                  </p:stCondLst>
                                  <p:childTnLst>
                                    <p:set>
                                      <p:cBhvr>
                                        <p:cTn id="179" dur="1" fill="hold">
                                          <p:stCondLst>
                                            <p:cond delay="0"/>
                                          </p:stCondLst>
                                        </p:cTn>
                                        <p:tgtEl>
                                          <p:spTgt spid="126"/>
                                        </p:tgtEl>
                                        <p:attrNameLst>
                                          <p:attrName>style.visibility</p:attrName>
                                        </p:attrNameLst>
                                      </p:cBhvr>
                                      <p:to>
                                        <p:strVal val="visible"/>
                                      </p:to>
                                    </p:set>
                                    <p:animEffect transition="in" filter="fade">
                                      <p:cBhvr>
                                        <p:cTn id="180" dur="500"/>
                                        <p:tgtEl>
                                          <p:spTgt spid="126"/>
                                        </p:tgtEl>
                                      </p:cBhvr>
                                    </p:animEffect>
                                  </p:childTnLst>
                                </p:cTn>
                              </p:par>
                              <p:par>
                                <p:cTn id="181" presetID="35" presetClass="emph" presetSubtype="0" repeatCount="indefinite" fill="hold" grpId="0" nodeType="withEffect">
                                  <p:stCondLst>
                                    <p:cond delay="0"/>
                                  </p:stCondLst>
                                  <p:childTnLst>
                                    <p:anim calcmode="discrete" valueType="str">
                                      <p:cBhvr>
                                        <p:cTn id="182" dur="1000" fill="hold"/>
                                        <p:tgtEl>
                                          <p:spTgt spid="128"/>
                                        </p:tgtEl>
                                        <p:attrNameLst>
                                          <p:attrName>style.visibility</p:attrName>
                                        </p:attrNameLst>
                                      </p:cBhvr>
                                      <p:tavLst>
                                        <p:tav tm="0">
                                          <p:val>
                                            <p:strVal val="hidden"/>
                                          </p:val>
                                        </p:tav>
                                        <p:tav tm="50000">
                                          <p:val>
                                            <p:strVal val="visible"/>
                                          </p:val>
                                        </p:tav>
                                      </p:tavLst>
                                    </p:anim>
                                  </p:childTnLst>
                                </p:cTn>
                              </p:par>
                              <p:par>
                                <p:cTn id="183" presetID="35" presetClass="emph" presetSubtype="0" repeatCount="indefinite" fill="hold" grpId="0" nodeType="withEffect">
                                  <p:stCondLst>
                                    <p:cond delay="100"/>
                                  </p:stCondLst>
                                  <p:childTnLst>
                                    <p:anim calcmode="discrete" valueType="str">
                                      <p:cBhvr>
                                        <p:cTn id="184" dur="1000" fill="hold"/>
                                        <p:tgtEl>
                                          <p:spTgt spid="127"/>
                                        </p:tgtEl>
                                        <p:attrNameLst>
                                          <p:attrName>style.visibility</p:attrName>
                                        </p:attrNameLst>
                                      </p:cBhvr>
                                      <p:tavLst>
                                        <p:tav tm="0">
                                          <p:val>
                                            <p:strVal val="hidden"/>
                                          </p:val>
                                        </p:tav>
                                        <p:tav tm="50000">
                                          <p:val>
                                            <p:strVal val="visible"/>
                                          </p:val>
                                        </p:tav>
                                      </p:tavLst>
                                    </p:anim>
                                  </p:childTnLst>
                                </p:cTn>
                              </p:par>
                              <p:par>
                                <p:cTn id="185" presetID="10" presetClass="entr" presetSubtype="0" fill="hold" grpId="0" nodeType="withEffect">
                                  <p:stCondLst>
                                    <p:cond delay="0"/>
                                  </p:stCondLst>
                                  <p:childTnLst>
                                    <p:set>
                                      <p:cBhvr>
                                        <p:cTn id="186" dur="1" fill="hold">
                                          <p:stCondLst>
                                            <p:cond delay="0"/>
                                          </p:stCondLst>
                                        </p:cTn>
                                        <p:tgtEl>
                                          <p:spTgt spid="129"/>
                                        </p:tgtEl>
                                        <p:attrNameLst>
                                          <p:attrName>style.visibility</p:attrName>
                                        </p:attrNameLst>
                                      </p:cBhvr>
                                      <p:to>
                                        <p:strVal val="visible"/>
                                      </p:to>
                                    </p:set>
                                    <p:animEffect transition="in" filter="fade">
                                      <p:cBhvr>
                                        <p:cTn id="187" dur="500"/>
                                        <p:tgtEl>
                                          <p:spTgt spid="129"/>
                                        </p:tgtEl>
                                      </p:cBhvr>
                                    </p:animEffect>
                                  </p:childTnLst>
                                </p:cTn>
                              </p:par>
                              <p:par>
                                <p:cTn id="188" presetID="35" presetClass="emph" presetSubtype="0" repeatCount="indefinite" fill="hold" grpId="0" nodeType="withEffect">
                                  <p:stCondLst>
                                    <p:cond delay="0"/>
                                  </p:stCondLst>
                                  <p:childTnLst>
                                    <p:anim calcmode="discrete" valueType="str">
                                      <p:cBhvr>
                                        <p:cTn id="189" dur="1000" fill="hold"/>
                                        <p:tgtEl>
                                          <p:spTgt spid="131"/>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100"/>
                                  </p:stCondLst>
                                  <p:childTnLst>
                                    <p:anim calcmode="discrete" valueType="str">
                                      <p:cBhvr>
                                        <p:cTn id="191" dur="1000" fill="hold"/>
                                        <p:tgtEl>
                                          <p:spTgt spid="130"/>
                                        </p:tgtEl>
                                        <p:attrNameLst>
                                          <p:attrName>style.visibility</p:attrName>
                                        </p:attrNameLst>
                                      </p:cBhvr>
                                      <p:tavLst>
                                        <p:tav tm="0">
                                          <p:val>
                                            <p:strVal val="hidden"/>
                                          </p:val>
                                        </p:tav>
                                        <p:tav tm="50000">
                                          <p:val>
                                            <p:strVal val="visible"/>
                                          </p:val>
                                        </p:tav>
                                      </p:tavLst>
                                    </p:anim>
                                  </p:childTnLst>
                                </p:cTn>
                              </p:par>
                              <p:par>
                                <p:cTn id="192" presetID="10" presetClass="entr" presetSubtype="0" fill="hold" grpId="0" nodeType="withEffect">
                                  <p:stCondLst>
                                    <p:cond delay="0"/>
                                  </p:stCondLst>
                                  <p:childTnLst>
                                    <p:set>
                                      <p:cBhvr>
                                        <p:cTn id="193" dur="1" fill="hold">
                                          <p:stCondLst>
                                            <p:cond delay="0"/>
                                          </p:stCondLst>
                                        </p:cTn>
                                        <p:tgtEl>
                                          <p:spTgt spid="132"/>
                                        </p:tgtEl>
                                        <p:attrNameLst>
                                          <p:attrName>style.visibility</p:attrName>
                                        </p:attrNameLst>
                                      </p:cBhvr>
                                      <p:to>
                                        <p:strVal val="visible"/>
                                      </p:to>
                                    </p:set>
                                    <p:animEffect transition="in" filter="fade">
                                      <p:cBhvr>
                                        <p:cTn id="194" dur="500"/>
                                        <p:tgtEl>
                                          <p:spTgt spid="132"/>
                                        </p:tgtEl>
                                      </p:cBhvr>
                                    </p:animEffect>
                                  </p:childTnLst>
                                </p:cTn>
                              </p:par>
                              <p:par>
                                <p:cTn id="195" presetID="35" presetClass="emph" presetSubtype="0" repeatCount="indefinite" fill="hold" grpId="0" nodeType="withEffect">
                                  <p:stCondLst>
                                    <p:cond delay="0"/>
                                  </p:stCondLst>
                                  <p:childTnLst>
                                    <p:anim calcmode="discrete" valueType="str">
                                      <p:cBhvr>
                                        <p:cTn id="196" dur="1000" fill="hold"/>
                                        <p:tgtEl>
                                          <p:spTgt spid="137"/>
                                        </p:tgtEl>
                                        <p:attrNameLst>
                                          <p:attrName>style.visibility</p:attrName>
                                        </p:attrNameLst>
                                      </p:cBhvr>
                                      <p:tavLst>
                                        <p:tav tm="0">
                                          <p:val>
                                            <p:strVal val="hidden"/>
                                          </p:val>
                                        </p:tav>
                                        <p:tav tm="50000">
                                          <p:val>
                                            <p:strVal val="visible"/>
                                          </p:val>
                                        </p:tav>
                                      </p:tavLst>
                                    </p:anim>
                                  </p:childTnLst>
                                </p:cTn>
                              </p:par>
                              <p:par>
                                <p:cTn id="197" presetID="35" presetClass="emph" presetSubtype="0" repeatCount="indefinite" fill="hold" grpId="0" nodeType="withEffect">
                                  <p:stCondLst>
                                    <p:cond delay="100"/>
                                  </p:stCondLst>
                                  <p:childTnLst>
                                    <p:anim calcmode="discrete" valueType="str">
                                      <p:cBhvr>
                                        <p:cTn id="198" dur="1000" fill="hold"/>
                                        <p:tgtEl>
                                          <p:spTgt spid="136"/>
                                        </p:tgtEl>
                                        <p:attrNameLst>
                                          <p:attrName>style.visibility</p:attrName>
                                        </p:attrNameLst>
                                      </p:cBhvr>
                                      <p:tavLst>
                                        <p:tav tm="0">
                                          <p:val>
                                            <p:strVal val="hidden"/>
                                          </p:val>
                                        </p:tav>
                                        <p:tav tm="50000">
                                          <p:val>
                                            <p:strVal val="visible"/>
                                          </p:val>
                                        </p:tav>
                                      </p:tavLst>
                                    </p:anim>
                                  </p:childTnLst>
                                </p:cTn>
                              </p:par>
                              <p:par>
                                <p:cTn id="199" presetID="10" presetClass="entr" presetSubtype="0" fill="hold" grpId="0" nodeType="withEffect">
                                  <p:stCondLst>
                                    <p:cond delay="0"/>
                                  </p:stCondLst>
                                  <p:childTnLst>
                                    <p:set>
                                      <p:cBhvr>
                                        <p:cTn id="200" dur="1" fill="hold">
                                          <p:stCondLst>
                                            <p:cond delay="0"/>
                                          </p:stCondLst>
                                        </p:cTn>
                                        <p:tgtEl>
                                          <p:spTgt spid="138"/>
                                        </p:tgtEl>
                                        <p:attrNameLst>
                                          <p:attrName>style.visibility</p:attrName>
                                        </p:attrNameLst>
                                      </p:cBhvr>
                                      <p:to>
                                        <p:strVal val="visible"/>
                                      </p:to>
                                    </p:set>
                                    <p:animEffect transition="in" filter="fade">
                                      <p:cBhvr>
                                        <p:cTn id="201" dur="500"/>
                                        <p:tgtEl>
                                          <p:spTgt spid="138"/>
                                        </p:tgtEl>
                                      </p:cBhvr>
                                    </p:animEffect>
                                  </p:childTnLst>
                                </p:cTn>
                              </p:par>
                              <p:par>
                                <p:cTn id="202" presetID="35" presetClass="emph" presetSubtype="0" repeatCount="indefinite" fill="hold" grpId="0" nodeType="withEffect">
                                  <p:stCondLst>
                                    <p:cond delay="0"/>
                                  </p:stCondLst>
                                  <p:childTnLst>
                                    <p:anim calcmode="discrete" valueType="str">
                                      <p:cBhvr>
                                        <p:cTn id="203" dur="1000" fill="hold"/>
                                        <p:tgtEl>
                                          <p:spTgt spid="140"/>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100"/>
                                  </p:stCondLst>
                                  <p:childTnLst>
                                    <p:anim calcmode="discrete" valueType="str">
                                      <p:cBhvr>
                                        <p:cTn id="205" dur="1000" fill="hold"/>
                                        <p:tgtEl>
                                          <p:spTgt spid="139"/>
                                        </p:tgtEl>
                                        <p:attrNameLst>
                                          <p:attrName>style.visibility</p:attrName>
                                        </p:attrNameLst>
                                      </p:cBhvr>
                                      <p:tavLst>
                                        <p:tav tm="0">
                                          <p:val>
                                            <p:strVal val="hidden"/>
                                          </p:val>
                                        </p:tav>
                                        <p:tav tm="50000">
                                          <p:val>
                                            <p:strVal val="visible"/>
                                          </p:val>
                                        </p:tav>
                                      </p:tavLst>
                                    </p:anim>
                                  </p:childTnLst>
                                </p:cTn>
                              </p:par>
                              <p:par>
                                <p:cTn id="206" presetID="10" presetClass="entr" presetSubtype="0" fill="hold" grpId="0" nodeType="withEffect">
                                  <p:stCondLst>
                                    <p:cond delay="0"/>
                                  </p:stCondLst>
                                  <p:childTnLst>
                                    <p:set>
                                      <p:cBhvr>
                                        <p:cTn id="207" dur="1" fill="hold">
                                          <p:stCondLst>
                                            <p:cond delay="0"/>
                                          </p:stCondLst>
                                        </p:cTn>
                                        <p:tgtEl>
                                          <p:spTgt spid="141"/>
                                        </p:tgtEl>
                                        <p:attrNameLst>
                                          <p:attrName>style.visibility</p:attrName>
                                        </p:attrNameLst>
                                      </p:cBhvr>
                                      <p:to>
                                        <p:strVal val="visible"/>
                                      </p:to>
                                    </p:set>
                                    <p:animEffect transition="in" filter="fade">
                                      <p:cBhvr>
                                        <p:cTn id="208" dur="500"/>
                                        <p:tgtEl>
                                          <p:spTgt spid="141"/>
                                        </p:tgtEl>
                                      </p:cBhvr>
                                    </p:animEffect>
                                  </p:childTnLst>
                                </p:cTn>
                              </p:par>
                              <p:par>
                                <p:cTn id="209" presetID="35" presetClass="emph" presetSubtype="0" repeatCount="indefinite" fill="hold" grpId="0" nodeType="withEffect">
                                  <p:stCondLst>
                                    <p:cond delay="0"/>
                                  </p:stCondLst>
                                  <p:childTnLst>
                                    <p:anim calcmode="discrete" valueType="str">
                                      <p:cBhvr>
                                        <p:cTn id="210" dur="1000" fill="hold"/>
                                        <p:tgtEl>
                                          <p:spTgt spid="143"/>
                                        </p:tgtEl>
                                        <p:attrNameLst>
                                          <p:attrName>style.visibility</p:attrName>
                                        </p:attrNameLst>
                                      </p:cBhvr>
                                      <p:tavLst>
                                        <p:tav tm="0">
                                          <p:val>
                                            <p:strVal val="hidden"/>
                                          </p:val>
                                        </p:tav>
                                        <p:tav tm="50000">
                                          <p:val>
                                            <p:strVal val="visible"/>
                                          </p:val>
                                        </p:tav>
                                      </p:tavLst>
                                    </p:anim>
                                  </p:childTnLst>
                                </p:cTn>
                              </p:par>
                              <p:par>
                                <p:cTn id="211" presetID="35" presetClass="emph" presetSubtype="0" repeatCount="indefinite" fill="hold" grpId="0" nodeType="withEffect">
                                  <p:stCondLst>
                                    <p:cond delay="100"/>
                                  </p:stCondLst>
                                  <p:childTnLst>
                                    <p:anim calcmode="discrete" valueType="str">
                                      <p:cBhvr>
                                        <p:cTn id="212" dur="1000" fill="hold"/>
                                        <p:tgtEl>
                                          <p:spTgt spid="142"/>
                                        </p:tgtEl>
                                        <p:attrNameLst>
                                          <p:attrName>style.visibility</p:attrName>
                                        </p:attrNameLst>
                                      </p:cBhvr>
                                      <p:tavLst>
                                        <p:tav tm="0">
                                          <p:val>
                                            <p:strVal val="hidden"/>
                                          </p:val>
                                        </p:tav>
                                        <p:tav tm="50000">
                                          <p:val>
                                            <p:strVal val="visible"/>
                                          </p:val>
                                        </p:tav>
                                      </p:tavLst>
                                    </p:anim>
                                  </p:childTnLst>
                                </p:cTn>
                              </p:par>
                              <p:par>
                                <p:cTn id="213" presetID="10" presetClass="entr" presetSubtype="0" fill="hold" grpId="0" nodeType="withEffect">
                                  <p:stCondLst>
                                    <p:cond delay="0"/>
                                  </p:stCondLst>
                                  <p:childTnLst>
                                    <p:set>
                                      <p:cBhvr>
                                        <p:cTn id="214" dur="1" fill="hold">
                                          <p:stCondLst>
                                            <p:cond delay="0"/>
                                          </p:stCondLst>
                                        </p:cTn>
                                        <p:tgtEl>
                                          <p:spTgt spid="144"/>
                                        </p:tgtEl>
                                        <p:attrNameLst>
                                          <p:attrName>style.visibility</p:attrName>
                                        </p:attrNameLst>
                                      </p:cBhvr>
                                      <p:to>
                                        <p:strVal val="visible"/>
                                      </p:to>
                                    </p:set>
                                    <p:animEffect transition="in" filter="fade">
                                      <p:cBhvr>
                                        <p:cTn id="215" dur="500"/>
                                        <p:tgtEl>
                                          <p:spTgt spid="144"/>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47"/>
                                        </p:tgtEl>
                                        <p:attrNameLst>
                                          <p:attrName>style.visibility</p:attrName>
                                        </p:attrNameLst>
                                      </p:cBhvr>
                                      <p:to>
                                        <p:strVal val="visible"/>
                                      </p:to>
                                    </p:set>
                                    <p:animEffect transition="in" filter="fade">
                                      <p:cBhvr>
                                        <p:cTn id="218" dur="500"/>
                                        <p:tgtEl>
                                          <p:spTgt spid="14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50"/>
                                        </p:tgtEl>
                                        <p:attrNameLst>
                                          <p:attrName>style.visibility</p:attrName>
                                        </p:attrNameLst>
                                      </p:cBhvr>
                                      <p:to>
                                        <p:strVal val="visible"/>
                                      </p:to>
                                    </p:set>
                                    <p:animEffect transition="in" filter="fade">
                                      <p:cBhvr>
                                        <p:cTn id="221" dur="500"/>
                                        <p:tgtEl>
                                          <p:spTgt spid="150"/>
                                        </p:tgtEl>
                                      </p:cBhvr>
                                    </p:animEffect>
                                  </p:childTnLst>
                                </p:cTn>
                              </p:par>
                              <p:par>
                                <p:cTn id="222" presetID="35" presetClass="emph" presetSubtype="0" repeatCount="indefinite" fill="hold" grpId="0" nodeType="withEffect">
                                  <p:stCondLst>
                                    <p:cond delay="0"/>
                                  </p:stCondLst>
                                  <p:childTnLst>
                                    <p:anim calcmode="discrete" valueType="str">
                                      <p:cBhvr>
                                        <p:cTn id="223" dur="1000" fill="hold"/>
                                        <p:tgtEl>
                                          <p:spTgt spid="158"/>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100"/>
                                  </p:stCondLst>
                                  <p:childTnLst>
                                    <p:anim calcmode="discrete" valueType="str">
                                      <p:cBhvr>
                                        <p:cTn id="225" dur="1000" fill="hold"/>
                                        <p:tgtEl>
                                          <p:spTgt spid="157"/>
                                        </p:tgtEl>
                                        <p:attrNameLst>
                                          <p:attrName>style.visibility</p:attrName>
                                        </p:attrNameLst>
                                      </p:cBhvr>
                                      <p:tavLst>
                                        <p:tav tm="0">
                                          <p:val>
                                            <p:strVal val="hidden"/>
                                          </p:val>
                                        </p:tav>
                                        <p:tav tm="50000">
                                          <p:val>
                                            <p:strVal val="visible"/>
                                          </p:val>
                                        </p:tav>
                                      </p:tavLst>
                                    </p:anim>
                                  </p:childTnLst>
                                </p:cTn>
                              </p:par>
                              <p:par>
                                <p:cTn id="226" presetID="10" presetClass="entr" presetSubtype="0" fill="hold" grpId="0" nodeType="withEffect">
                                  <p:stCondLst>
                                    <p:cond delay="0"/>
                                  </p:stCondLst>
                                  <p:childTnLst>
                                    <p:set>
                                      <p:cBhvr>
                                        <p:cTn id="227" dur="1" fill="hold">
                                          <p:stCondLst>
                                            <p:cond delay="0"/>
                                          </p:stCondLst>
                                        </p:cTn>
                                        <p:tgtEl>
                                          <p:spTgt spid="159"/>
                                        </p:tgtEl>
                                        <p:attrNameLst>
                                          <p:attrName>style.visibility</p:attrName>
                                        </p:attrNameLst>
                                      </p:cBhvr>
                                      <p:to>
                                        <p:strVal val="visible"/>
                                      </p:to>
                                    </p:set>
                                    <p:animEffect transition="in" filter="fade">
                                      <p:cBhvr>
                                        <p:cTn id="228" dur="500"/>
                                        <p:tgtEl>
                                          <p:spTgt spid="15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60"/>
                                        </p:tgtEl>
                                        <p:attrNameLst>
                                          <p:attrName>style.visibility</p:attrName>
                                        </p:attrNameLst>
                                      </p:cBhvr>
                                      <p:to>
                                        <p:strVal val="visible"/>
                                      </p:to>
                                    </p:set>
                                    <p:animEffect transition="in" filter="fade">
                                      <p:cBhvr>
                                        <p:cTn id="231" dur="500"/>
                                        <p:tgtEl>
                                          <p:spTgt spid="160"/>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61"/>
                                        </p:tgtEl>
                                        <p:attrNameLst>
                                          <p:attrName>style.visibility</p:attrName>
                                        </p:attrNameLst>
                                      </p:cBhvr>
                                      <p:to>
                                        <p:strVal val="visible"/>
                                      </p:to>
                                    </p:set>
                                    <p:animEffect transition="in" filter="fade">
                                      <p:cBhvr>
                                        <p:cTn id="234" dur="500"/>
                                        <p:tgtEl>
                                          <p:spTgt spid="16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64"/>
                                        </p:tgtEl>
                                        <p:attrNameLst>
                                          <p:attrName>style.visibility</p:attrName>
                                        </p:attrNameLst>
                                      </p:cBhvr>
                                      <p:to>
                                        <p:strVal val="visible"/>
                                      </p:to>
                                    </p:set>
                                    <p:animEffect transition="in" filter="fade">
                                      <p:cBhvr>
                                        <p:cTn id="237" dur="500"/>
                                        <p:tgtEl>
                                          <p:spTgt spid="164"/>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65"/>
                                        </p:tgtEl>
                                        <p:attrNameLst>
                                          <p:attrName>style.visibility</p:attrName>
                                        </p:attrNameLst>
                                      </p:cBhvr>
                                      <p:to>
                                        <p:strVal val="visible"/>
                                      </p:to>
                                    </p:set>
                                    <p:animEffect transition="in" filter="fade">
                                      <p:cBhvr>
                                        <p:cTn id="240" dur="500"/>
                                        <p:tgtEl>
                                          <p:spTgt spid="165"/>
                                        </p:tgtEl>
                                      </p:cBhvr>
                                    </p:animEffect>
                                  </p:childTnLst>
                                </p:cTn>
                              </p:par>
                              <p:par>
                                <p:cTn id="241" presetID="35" presetClass="emph" presetSubtype="0" repeatCount="indefinite" fill="hold" grpId="0" nodeType="withEffect">
                                  <p:stCondLst>
                                    <p:cond delay="0"/>
                                  </p:stCondLst>
                                  <p:childTnLst>
                                    <p:anim calcmode="discrete" valueType="str">
                                      <p:cBhvr>
                                        <p:cTn id="242" dur="1000" fill="hold"/>
                                        <p:tgtEl>
                                          <p:spTgt spid="135"/>
                                        </p:tgtEl>
                                        <p:attrNameLst>
                                          <p:attrName>style.visibility</p:attrName>
                                        </p:attrNameLst>
                                      </p:cBhvr>
                                      <p:tavLst>
                                        <p:tav tm="0">
                                          <p:val>
                                            <p:strVal val="hidden"/>
                                          </p:val>
                                        </p:tav>
                                        <p:tav tm="50000">
                                          <p:val>
                                            <p:strVal val="visible"/>
                                          </p:val>
                                        </p:tav>
                                      </p:tavLst>
                                    </p:anim>
                                  </p:childTnLst>
                                </p:cTn>
                              </p:par>
                              <p:par>
                                <p:cTn id="243" presetID="35" presetClass="emph" presetSubtype="0" repeatCount="indefinite" fill="hold" grpId="0" nodeType="withEffect">
                                  <p:stCondLst>
                                    <p:cond delay="100"/>
                                  </p:stCondLst>
                                  <p:childTnLst>
                                    <p:anim calcmode="discrete" valueType="str">
                                      <p:cBhvr>
                                        <p:cTn id="244" dur="1000" fill="hold"/>
                                        <p:tgtEl>
                                          <p:spTgt spid="134"/>
                                        </p:tgtEl>
                                        <p:attrNameLst>
                                          <p:attrName>style.visibility</p:attrName>
                                        </p:attrNameLst>
                                      </p:cBhvr>
                                      <p:tavLst>
                                        <p:tav tm="0">
                                          <p:val>
                                            <p:strVal val="hidden"/>
                                          </p:val>
                                        </p:tav>
                                        <p:tav tm="50000">
                                          <p:val>
                                            <p:strVal val="visible"/>
                                          </p:val>
                                        </p:tav>
                                      </p:tavLst>
                                    </p:anim>
                                  </p:childTnLst>
                                </p:cTn>
                              </p:par>
                              <p:par>
                                <p:cTn id="245" presetID="35" presetClass="emph" presetSubtype="0" repeatCount="indefinite" fill="hold" grpId="0" nodeType="withEffect">
                                  <p:stCondLst>
                                    <p:cond delay="0"/>
                                  </p:stCondLst>
                                  <p:childTnLst>
                                    <p:anim calcmode="discrete" valueType="str">
                                      <p:cBhvr>
                                        <p:cTn id="246" dur="1000" fill="hold"/>
                                        <p:tgtEl>
                                          <p:spTgt spid="167"/>
                                        </p:tgtEl>
                                        <p:attrNameLst>
                                          <p:attrName>style.visibility</p:attrName>
                                        </p:attrNameLst>
                                      </p:cBhvr>
                                      <p:tavLst>
                                        <p:tav tm="0">
                                          <p:val>
                                            <p:strVal val="hidden"/>
                                          </p:val>
                                        </p:tav>
                                        <p:tav tm="50000">
                                          <p:val>
                                            <p:strVal val="visible"/>
                                          </p:val>
                                        </p:tav>
                                      </p:tavLst>
                                    </p:anim>
                                  </p:childTnLst>
                                </p:cTn>
                              </p:par>
                              <p:par>
                                <p:cTn id="247" presetID="35" presetClass="emph" presetSubtype="0" repeatCount="indefinite" fill="hold" grpId="0" nodeType="withEffect">
                                  <p:stCondLst>
                                    <p:cond delay="100"/>
                                  </p:stCondLst>
                                  <p:childTnLst>
                                    <p:anim calcmode="discrete" valueType="str">
                                      <p:cBhvr>
                                        <p:cTn id="248" dur="1000" fill="hold"/>
                                        <p:tgtEl>
                                          <p:spTgt spid="166"/>
                                        </p:tgtEl>
                                        <p:attrNameLst>
                                          <p:attrName>style.visibility</p:attrName>
                                        </p:attrNameLst>
                                      </p:cBhvr>
                                      <p:tavLst>
                                        <p:tav tm="0">
                                          <p:val>
                                            <p:strVal val="hidden"/>
                                          </p:val>
                                        </p:tav>
                                        <p:tav tm="50000">
                                          <p:val>
                                            <p:strVal val="visible"/>
                                          </p:val>
                                        </p:tav>
                                      </p:tavLst>
                                    </p:anim>
                                  </p:childTnLst>
                                </p:cTn>
                              </p:par>
                              <p:par>
                                <p:cTn id="249" presetID="35" presetClass="emph" presetSubtype="0" repeatCount="indefinite" fill="hold" grpId="0" nodeType="withEffect">
                                  <p:stCondLst>
                                    <p:cond delay="0"/>
                                  </p:stCondLst>
                                  <p:childTnLst>
                                    <p:anim calcmode="discrete" valueType="str">
                                      <p:cBhvr>
                                        <p:cTn id="250" dur="1000" fill="hold"/>
                                        <p:tgtEl>
                                          <p:spTgt spid="169"/>
                                        </p:tgtEl>
                                        <p:attrNameLst>
                                          <p:attrName>style.visibility</p:attrName>
                                        </p:attrNameLst>
                                      </p:cBhvr>
                                      <p:tavLst>
                                        <p:tav tm="0">
                                          <p:val>
                                            <p:strVal val="hidden"/>
                                          </p:val>
                                        </p:tav>
                                        <p:tav tm="50000">
                                          <p:val>
                                            <p:strVal val="visible"/>
                                          </p:val>
                                        </p:tav>
                                      </p:tavLst>
                                    </p:anim>
                                  </p:childTnLst>
                                </p:cTn>
                              </p:par>
                              <p:par>
                                <p:cTn id="251" presetID="35" presetClass="emph" presetSubtype="0" repeatCount="indefinite" fill="hold" grpId="0" nodeType="withEffect">
                                  <p:stCondLst>
                                    <p:cond delay="100"/>
                                  </p:stCondLst>
                                  <p:childTnLst>
                                    <p:anim calcmode="discrete" valueType="str">
                                      <p:cBhvr>
                                        <p:cTn id="252" dur="1000" fill="hold"/>
                                        <p:tgtEl>
                                          <p:spTgt spid="168"/>
                                        </p:tgtEl>
                                        <p:attrNameLst>
                                          <p:attrName>style.visibility</p:attrName>
                                        </p:attrNameLst>
                                      </p:cBhvr>
                                      <p:tavLst>
                                        <p:tav tm="0">
                                          <p:val>
                                            <p:strVal val="hidden"/>
                                          </p:val>
                                        </p:tav>
                                        <p:tav tm="50000">
                                          <p:val>
                                            <p:strVal val="visible"/>
                                          </p:val>
                                        </p:tav>
                                      </p:tavLst>
                                    </p:anim>
                                  </p:childTnLst>
                                </p:cTn>
                              </p:par>
                              <p:par>
                                <p:cTn id="253" presetID="35" presetClass="emph" presetSubtype="0" repeatCount="indefinite" fill="hold" grpId="0" nodeType="withEffect">
                                  <p:stCondLst>
                                    <p:cond delay="0"/>
                                  </p:stCondLst>
                                  <p:childTnLst>
                                    <p:anim calcmode="discrete" valueType="str">
                                      <p:cBhvr>
                                        <p:cTn id="254" dur="1000" fill="hold"/>
                                        <p:tgtEl>
                                          <p:spTgt spid="171"/>
                                        </p:tgtEl>
                                        <p:attrNameLst>
                                          <p:attrName>style.visibility</p:attrName>
                                        </p:attrNameLst>
                                      </p:cBhvr>
                                      <p:tavLst>
                                        <p:tav tm="0">
                                          <p:val>
                                            <p:strVal val="hidden"/>
                                          </p:val>
                                        </p:tav>
                                        <p:tav tm="50000">
                                          <p:val>
                                            <p:strVal val="visible"/>
                                          </p:val>
                                        </p:tav>
                                      </p:tavLst>
                                    </p:anim>
                                  </p:childTnLst>
                                </p:cTn>
                              </p:par>
                              <p:par>
                                <p:cTn id="255" presetID="35" presetClass="emph" presetSubtype="0" repeatCount="indefinite" fill="hold" grpId="0" nodeType="withEffect">
                                  <p:stCondLst>
                                    <p:cond delay="100"/>
                                  </p:stCondLst>
                                  <p:childTnLst>
                                    <p:anim calcmode="discrete" valueType="str">
                                      <p:cBhvr>
                                        <p:cTn id="256" dur="1000" fill="hold"/>
                                        <p:tgtEl>
                                          <p:spTgt spid="170"/>
                                        </p:tgtEl>
                                        <p:attrNameLst>
                                          <p:attrName>style.visibility</p:attrName>
                                        </p:attrNameLst>
                                      </p:cBhvr>
                                      <p:tavLst>
                                        <p:tav tm="0">
                                          <p:val>
                                            <p:strVal val="hidden"/>
                                          </p:val>
                                        </p:tav>
                                        <p:tav tm="50000">
                                          <p:val>
                                            <p:strVal val="visible"/>
                                          </p:val>
                                        </p:tav>
                                      </p:tavLst>
                                    </p:anim>
                                  </p:childTnLst>
                                </p:cTn>
                              </p:par>
                              <p:par>
                                <p:cTn id="257" presetID="35" presetClass="emph" presetSubtype="0" repeatCount="indefinite" fill="hold" grpId="0" nodeType="withEffect">
                                  <p:stCondLst>
                                    <p:cond delay="0"/>
                                  </p:stCondLst>
                                  <p:childTnLst>
                                    <p:anim calcmode="discrete" valueType="str">
                                      <p:cBhvr>
                                        <p:cTn id="258" dur="1000" fill="hold"/>
                                        <p:tgtEl>
                                          <p:spTgt spid="173"/>
                                        </p:tgtEl>
                                        <p:attrNameLst>
                                          <p:attrName>style.visibility</p:attrName>
                                        </p:attrNameLst>
                                      </p:cBhvr>
                                      <p:tavLst>
                                        <p:tav tm="0">
                                          <p:val>
                                            <p:strVal val="hidden"/>
                                          </p:val>
                                        </p:tav>
                                        <p:tav tm="50000">
                                          <p:val>
                                            <p:strVal val="visible"/>
                                          </p:val>
                                        </p:tav>
                                      </p:tavLst>
                                    </p:anim>
                                  </p:childTnLst>
                                </p:cTn>
                              </p:par>
                              <p:par>
                                <p:cTn id="259" presetID="35" presetClass="emph" presetSubtype="0" repeatCount="indefinite" fill="hold" grpId="0" nodeType="withEffect">
                                  <p:stCondLst>
                                    <p:cond delay="100"/>
                                  </p:stCondLst>
                                  <p:childTnLst>
                                    <p:anim calcmode="discrete" valueType="str">
                                      <p:cBhvr>
                                        <p:cTn id="260" dur="1000" fill="hold"/>
                                        <p:tgtEl>
                                          <p:spTgt spid="172"/>
                                        </p:tgtEl>
                                        <p:attrNameLst>
                                          <p:attrName>style.visibility</p:attrName>
                                        </p:attrNameLst>
                                      </p:cBhvr>
                                      <p:tavLst>
                                        <p:tav tm="0">
                                          <p:val>
                                            <p:strVal val="hidden"/>
                                          </p:val>
                                        </p:tav>
                                        <p:tav tm="50000">
                                          <p:val>
                                            <p:strVal val="visible"/>
                                          </p:val>
                                        </p:tav>
                                      </p:tavLst>
                                    </p:anim>
                                  </p:childTnLst>
                                </p:cTn>
                              </p:par>
                              <p:par>
                                <p:cTn id="261" presetID="35" presetClass="emph" presetSubtype="0" repeatCount="indefinite" fill="hold" grpId="0" nodeType="withEffect">
                                  <p:stCondLst>
                                    <p:cond delay="0"/>
                                  </p:stCondLst>
                                  <p:childTnLst>
                                    <p:anim calcmode="discrete" valueType="str">
                                      <p:cBhvr>
                                        <p:cTn id="262" dur="1000" fill="hold"/>
                                        <p:tgtEl>
                                          <p:spTgt spid="175"/>
                                        </p:tgtEl>
                                        <p:attrNameLst>
                                          <p:attrName>style.visibility</p:attrName>
                                        </p:attrNameLst>
                                      </p:cBhvr>
                                      <p:tavLst>
                                        <p:tav tm="0">
                                          <p:val>
                                            <p:strVal val="hidden"/>
                                          </p:val>
                                        </p:tav>
                                        <p:tav tm="50000">
                                          <p:val>
                                            <p:strVal val="visible"/>
                                          </p:val>
                                        </p:tav>
                                      </p:tavLst>
                                    </p:anim>
                                  </p:childTnLst>
                                </p:cTn>
                              </p:par>
                              <p:par>
                                <p:cTn id="263" presetID="35" presetClass="emph" presetSubtype="0" repeatCount="indefinite" fill="hold" grpId="0" nodeType="withEffect">
                                  <p:stCondLst>
                                    <p:cond delay="100"/>
                                  </p:stCondLst>
                                  <p:childTnLst>
                                    <p:anim calcmode="discrete" valueType="str">
                                      <p:cBhvr>
                                        <p:cTn id="264" dur="1000" fill="hold"/>
                                        <p:tgtEl>
                                          <p:spTgt spid="174"/>
                                        </p:tgtEl>
                                        <p:attrNameLst>
                                          <p:attrName>style.visibility</p:attrName>
                                        </p:attrNameLst>
                                      </p:cBhvr>
                                      <p:tavLst>
                                        <p:tav tm="0">
                                          <p:val>
                                            <p:strVal val="hidden"/>
                                          </p:val>
                                        </p:tav>
                                        <p:tav tm="50000">
                                          <p:val>
                                            <p:strVal val="visible"/>
                                          </p:val>
                                        </p:tav>
                                      </p:tavLst>
                                    </p:anim>
                                  </p:childTnLst>
                                </p:cTn>
                              </p:par>
                              <p:par>
                                <p:cTn id="265" presetID="35" presetClass="emph" presetSubtype="0" repeatCount="indefinite" fill="hold" grpId="0" nodeType="withEffect">
                                  <p:stCondLst>
                                    <p:cond delay="0"/>
                                  </p:stCondLst>
                                  <p:childTnLst>
                                    <p:anim calcmode="discrete" valueType="str">
                                      <p:cBhvr>
                                        <p:cTn id="266" dur="1000" fill="hold"/>
                                        <p:tgtEl>
                                          <p:spTgt spid="177"/>
                                        </p:tgtEl>
                                        <p:attrNameLst>
                                          <p:attrName>style.visibility</p:attrName>
                                        </p:attrNameLst>
                                      </p:cBhvr>
                                      <p:tavLst>
                                        <p:tav tm="0">
                                          <p:val>
                                            <p:strVal val="hidden"/>
                                          </p:val>
                                        </p:tav>
                                        <p:tav tm="50000">
                                          <p:val>
                                            <p:strVal val="visible"/>
                                          </p:val>
                                        </p:tav>
                                      </p:tavLst>
                                    </p:anim>
                                  </p:childTnLst>
                                </p:cTn>
                              </p:par>
                              <p:par>
                                <p:cTn id="267" presetID="35" presetClass="emph" presetSubtype="0" repeatCount="indefinite" fill="hold" grpId="0" nodeType="withEffect">
                                  <p:stCondLst>
                                    <p:cond delay="100"/>
                                  </p:stCondLst>
                                  <p:childTnLst>
                                    <p:anim calcmode="discrete" valueType="str">
                                      <p:cBhvr>
                                        <p:cTn id="268" dur="1000" fill="hold"/>
                                        <p:tgtEl>
                                          <p:spTgt spid="176"/>
                                        </p:tgtEl>
                                        <p:attrNameLst>
                                          <p:attrName>style.visibility</p:attrName>
                                        </p:attrNameLst>
                                      </p:cBhvr>
                                      <p:tavLst>
                                        <p:tav tm="0">
                                          <p:val>
                                            <p:strVal val="hidden"/>
                                          </p:val>
                                        </p:tav>
                                        <p:tav tm="50000">
                                          <p:val>
                                            <p:strVal val="visible"/>
                                          </p:val>
                                        </p:tav>
                                      </p:tavLst>
                                    </p:anim>
                                  </p:childTnLst>
                                </p:cTn>
                              </p:par>
                              <p:par>
                                <p:cTn id="269" presetID="2" presetClass="entr" presetSubtype="4" fill="hold" grpId="0" nodeType="withEffect">
                                  <p:stCondLst>
                                    <p:cond delay="1000"/>
                                  </p:stCondLst>
                                  <p:childTnLst>
                                    <p:set>
                                      <p:cBhvr>
                                        <p:cTn id="270" dur="1" fill="hold">
                                          <p:stCondLst>
                                            <p:cond delay="0"/>
                                          </p:stCondLst>
                                        </p:cTn>
                                        <p:tgtEl>
                                          <p:spTgt spid="133"/>
                                        </p:tgtEl>
                                        <p:attrNameLst>
                                          <p:attrName>style.visibility</p:attrName>
                                        </p:attrNameLst>
                                      </p:cBhvr>
                                      <p:to>
                                        <p:strVal val="visible"/>
                                      </p:to>
                                    </p:set>
                                    <p:anim calcmode="lin" valueType="num">
                                      <p:cBhvr additive="base">
                                        <p:cTn id="271" dur="500" fill="hold"/>
                                        <p:tgtEl>
                                          <p:spTgt spid="133"/>
                                        </p:tgtEl>
                                        <p:attrNameLst>
                                          <p:attrName>ppt_x</p:attrName>
                                        </p:attrNameLst>
                                      </p:cBhvr>
                                      <p:tavLst>
                                        <p:tav tm="0">
                                          <p:val>
                                            <p:strVal val="#ppt_x"/>
                                          </p:val>
                                        </p:tav>
                                        <p:tav tm="100000">
                                          <p:val>
                                            <p:strVal val="#ppt_x"/>
                                          </p:val>
                                        </p:tav>
                                      </p:tavLst>
                                    </p:anim>
                                    <p:anim calcmode="lin" valueType="num">
                                      <p:cBhvr additive="base">
                                        <p:cTn id="272" dur="500" fill="hold"/>
                                        <p:tgtEl>
                                          <p:spTgt spid="133"/>
                                        </p:tgtEl>
                                        <p:attrNameLst>
                                          <p:attrName>ppt_y</p:attrName>
                                        </p:attrNameLst>
                                      </p:cBhvr>
                                      <p:tavLst>
                                        <p:tav tm="0">
                                          <p:val>
                                            <p:strVal val="1+#ppt_h/2"/>
                                          </p:val>
                                        </p:tav>
                                        <p:tav tm="100000">
                                          <p:val>
                                            <p:strVal val="#ppt_y"/>
                                          </p:val>
                                        </p:tav>
                                      </p:tavLst>
                                    </p:anim>
                                  </p:childTnLst>
                                </p:cTn>
                              </p:par>
                              <p:par>
                                <p:cTn id="273" presetID="35" presetClass="emph" presetSubtype="0" repeatCount="indefinite" fill="hold" grpId="0" nodeType="withEffect">
                                  <p:stCondLst>
                                    <p:cond delay="0"/>
                                  </p:stCondLst>
                                  <p:childTnLst>
                                    <p:anim calcmode="discrete" valueType="str">
                                      <p:cBhvr>
                                        <p:cTn id="274" dur="1000" fill="hold"/>
                                        <p:tgtEl>
                                          <p:spTgt spid="179"/>
                                        </p:tgtEl>
                                        <p:attrNameLst>
                                          <p:attrName>style.visibility</p:attrName>
                                        </p:attrNameLst>
                                      </p:cBhvr>
                                      <p:tavLst>
                                        <p:tav tm="0">
                                          <p:val>
                                            <p:strVal val="hidden"/>
                                          </p:val>
                                        </p:tav>
                                        <p:tav tm="50000">
                                          <p:val>
                                            <p:strVal val="visible"/>
                                          </p:val>
                                        </p:tav>
                                      </p:tavLst>
                                    </p:anim>
                                  </p:childTnLst>
                                </p:cTn>
                              </p:par>
                              <p:par>
                                <p:cTn id="275" presetID="35" presetClass="emph" presetSubtype="0" repeatCount="indefinite" fill="hold" grpId="0" nodeType="withEffect">
                                  <p:stCondLst>
                                    <p:cond delay="100"/>
                                  </p:stCondLst>
                                  <p:childTnLst>
                                    <p:anim calcmode="discrete" valueType="str">
                                      <p:cBhvr>
                                        <p:cTn id="276" dur="1000" fill="hold"/>
                                        <p:tgtEl>
                                          <p:spTgt spid="178"/>
                                        </p:tgtEl>
                                        <p:attrNameLst>
                                          <p:attrName>style.visibility</p:attrName>
                                        </p:attrNameLst>
                                      </p:cBhvr>
                                      <p:tavLst>
                                        <p:tav tm="0">
                                          <p:val>
                                            <p:strVal val="hidden"/>
                                          </p:val>
                                        </p:tav>
                                        <p:tav tm="50000">
                                          <p:val>
                                            <p:strVal val="visible"/>
                                          </p:val>
                                        </p:tav>
                                      </p:tavLst>
                                    </p:anim>
                                  </p:childTnLst>
                                </p:cTn>
                              </p:par>
                              <p:par>
                                <p:cTn id="277" presetID="35" presetClass="emph" presetSubtype="0" repeatCount="indefinite" fill="hold" grpId="0" nodeType="withEffect">
                                  <p:stCondLst>
                                    <p:cond delay="0"/>
                                  </p:stCondLst>
                                  <p:childTnLst>
                                    <p:anim calcmode="discrete" valueType="str">
                                      <p:cBhvr>
                                        <p:cTn id="278" dur="1000" fill="hold"/>
                                        <p:tgtEl>
                                          <p:spTgt spid="181"/>
                                        </p:tgtEl>
                                        <p:attrNameLst>
                                          <p:attrName>style.visibility</p:attrName>
                                        </p:attrNameLst>
                                      </p:cBhvr>
                                      <p:tavLst>
                                        <p:tav tm="0">
                                          <p:val>
                                            <p:strVal val="hidden"/>
                                          </p:val>
                                        </p:tav>
                                        <p:tav tm="50000">
                                          <p:val>
                                            <p:strVal val="visible"/>
                                          </p:val>
                                        </p:tav>
                                      </p:tavLst>
                                    </p:anim>
                                  </p:childTnLst>
                                </p:cTn>
                              </p:par>
                              <p:par>
                                <p:cTn id="279" presetID="35" presetClass="emph" presetSubtype="0" repeatCount="indefinite" fill="hold" grpId="0" nodeType="withEffect">
                                  <p:stCondLst>
                                    <p:cond delay="100"/>
                                  </p:stCondLst>
                                  <p:childTnLst>
                                    <p:anim calcmode="discrete" valueType="str">
                                      <p:cBhvr>
                                        <p:cTn id="280" dur="1000" fill="hold"/>
                                        <p:tgtEl>
                                          <p:spTgt spid="18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p:bldP spid="35" grpId="0" animBg="1"/>
      <p:bldP spid="54" grpId="0"/>
      <p:bldP spid="73" grpId="0" animBg="1"/>
      <p:bldP spid="2" grpId="0" animBg="1"/>
      <p:bldP spid="36" grpId="0"/>
      <p:bldP spid="37" grpId="0"/>
      <p:bldP spid="3" grpId="0" animBg="1"/>
      <p:bldP spid="5" grpId="0" animBg="1"/>
      <p:bldP spid="9" grpId="0" animBg="1"/>
      <p:bldP spid="10" grpId="0" animBg="1"/>
      <p:bldP spid="11" grpId="0" animBg="1"/>
      <p:bldP spid="12" grpId="0" animBg="1"/>
      <p:bldP spid="13" grpId="0" animBg="1"/>
      <p:bldP spid="52" grpId="0" animBg="1"/>
      <p:bldP spid="63" grpId="0" animBg="1"/>
      <p:bldP spid="64" grpId="0" animBg="1"/>
      <p:bldP spid="65" grpId="0" animBg="1"/>
      <p:bldP spid="68" grpId="0" animBg="1"/>
      <p:bldP spid="70" grpId="0" animBg="1"/>
      <p:bldP spid="82" grpId="0" animBg="1"/>
      <p:bldP spid="85" grpId="0" animBg="1"/>
      <p:bldP spid="86" grpId="0" animBg="1"/>
      <p:bldP spid="87" grpId="0" animBg="1"/>
      <p:bldP spid="88" grpId="0" animBg="1"/>
      <p:bldP spid="89" grpId="0" animBg="1"/>
      <p:bldP spid="96" grpId="0" animBg="1"/>
      <p:bldP spid="97" grpId="0" animBg="1"/>
      <p:bldP spid="98" grpId="0" animBg="1"/>
      <p:bldP spid="99" grpId="0" animBg="1"/>
      <p:bldP spid="79" grpId="0" animBg="1"/>
      <p:bldP spid="80" grpId="0" animBg="1"/>
      <p:bldP spid="72" grpId="0"/>
      <p:bldP spid="100" grpId="0"/>
      <p:bldP spid="102" grpId="0"/>
      <p:bldP spid="105" grpId="0"/>
      <p:bldP spid="106" grpId="0"/>
      <p:bldP spid="108" grpId="0"/>
      <p:bldP spid="81" grpId="0" animBg="1"/>
      <p:bldP spid="84" grpId="0" animBg="1"/>
      <p:bldP spid="110" grpId="0"/>
      <p:bldP spid="111" grpId="0"/>
      <p:bldP spid="41" grpId="0"/>
      <p:bldP spid="74" grpId="0" animBg="1"/>
      <p:bldP spid="113" grpId="0" animBg="1"/>
      <p:bldP spid="114" grpId="0" animBg="1"/>
      <p:bldP spid="71" grpId="0" animBg="1"/>
      <p:bldP spid="69" grpId="0" animBg="1"/>
      <p:bldP spid="75" grpId="0"/>
      <p:bldP spid="76" grpId="0" animBg="1"/>
      <p:bldP spid="77" grpId="0" animBg="1"/>
      <p:bldP spid="78" grpId="0"/>
      <p:bldP spid="83" grpId="0" animBg="1"/>
      <p:bldP spid="92" grpId="0" animBg="1"/>
      <p:bldP spid="93" grpId="0" animBg="1"/>
      <p:bldP spid="101" grpId="0" animBg="1"/>
      <p:bldP spid="112" grpId="0"/>
      <p:bldP spid="115" grpId="0" animBg="1"/>
      <p:bldP spid="116" grpId="0" animBg="1"/>
      <p:bldP spid="117" grpId="0"/>
      <p:bldP spid="118" grpId="0" animBg="1"/>
      <p:bldP spid="119" grpId="0" animBg="1"/>
      <p:bldP spid="120" grpId="0"/>
      <p:bldP spid="121" grpId="0" animBg="1"/>
      <p:bldP spid="122" grpId="0" animBg="1"/>
      <p:bldP spid="123" grpId="0"/>
      <p:bldP spid="124" grpId="0" animBg="1"/>
      <p:bldP spid="125" grpId="0" animBg="1"/>
      <p:bldP spid="126" grpId="0"/>
      <p:bldP spid="127" grpId="0" animBg="1"/>
      <p:bldP spid="128" grpId="0" animBg="1"/>
      <p:bldP spid="103" grpId="0"/>
      <p:bldP spid="129" grpId="0"/>
      <p:bldP spid="130" grpId="0" animBg="1"/>
      <p:bldP spid="131" grpId="0" animBg="1"/>
      <p:bldP spid="132" grpId="0"/>
      <p:bldP spid="136" grpId="0" animBg="1"/>
      <p:bldP spid="137" grpId="0" animBg="1"/>
      <p:bldP spid="104" grpId="0"/>
      <p:bldP spid="138" grpId="0"/>
      <p:bldP spid="139" grpId="0" animBg="1"/>
      <p:bldP spid="142" grpId="0" animBg="1"/>
      <p:bldP spid="143" grpId="0" animBg="1"/>
      <p:bldP spid="140" grpId="0" animBg="1"/>
      <p:bldP spid="144" grpId="0"/>
      <p:bldP spid="147" grpId="0"/>
      <p:bldP spid="150" grpId="0"/>
      <p:bldP spid="157" grpId="0" animBg="1"/>
      <p:bldP spid="158" grpId="0" animBg="1"/>
      <p:bldP spid="159" grpId="0"/>
      <p:bldP spid="141" grpId="0"/>
      <p:bldP spid="160" grpId="0"/>
      <p:bldP spid="161" grpId="0"/>
      <p:bldP spid="165" grpId="0"/>
      <p:bldP spid="164" grpId="0"/>
      <p:bldP spid="133" grpId="0"/>
      <p:bldP spid="134" grpId="0" animBg="1"/>
      <p:bldP spid="13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4" name="Line 83"/>
          <p:cNvSpPr>
            <a:spLocks noChangeShapeType="1"/>
          </p:cNvSpPr>
          <p:nvPr/>
        </p:nvSpPr>
        <p:spPr bwMode="black">
          <a:xfrm>
            <a:off x="1115616"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
        <p:nvSpPr>
          <p:cNvPr id="9" name="Rectangle 3"/>
          <p:cNvSpPr>
            <a:spLocks noGrp="1" noChangeArrowheads="1"/>
          </p:cNvSpPr>
          <p:nvPr>
            <p:ph type="title"/>
          </p:nvPr>
        </p:nvSpPr>
        <p:spPr>
          <a:xfrm>
            <a:off x="1187624" y="332656"/>
            <a:ext cx="7393012" cy="685800"/>
          </a:xfrm>
        </p:spPr>
        <p:txBody>
          <a:bodyPr/>
          <a:lstStyle/>
          <a:p>
            <a:r>
              <a:rPr lang="en-US" altLang="zh-CN" dirty="0" smtClean="0">
                <a:solidFill>
                  <a:schemeClr val="bg1"/>
                </a:solidFill>
                <a:latin typeface="微软雅黑" pitchFamily="34" charset="-122"/>
                <a:ea typeface="微软雅黑" pitchFamily="34" charset="-122"/>
              </a:rPr>
              <a:t>2015</a:t>
            </a:r>
            <a:r>
              <a:rPr lang="zh-CN" altLang="en-US" dirty="0" smtClean="0">
                <a:solidFill>
                  <a:schemeClr val="bg1"/>
                </a:solidFill>
                <a:latin typeface="微软雅黑" pitchFamily="34" charset="-122"/>
                <a:ea typeface="微软雅黑" pitchFamily="34" charset="-122"/>
              </a:rPr>
              <a:t>年</a:t>
            </a:r>
            <a:r>
              <a:rPr lang="en-US" altLang="zh-CN" dirty="0" smtClean="0">
                <a:solidFill>
                  <a:schemeClr val="bg1"/>
                </a:solidFill>
                <a:latin typeface="微软雅黑" pitchFamily="34" charset="-122"/>
                <a:ea typeface="微软雅黑" pitchFamily="34" charset="-122"/>
              </a:rPr>
              <a:t>ENR</a:t>
            </a:r>
            <a:r>
              <a:rPr lang="zh-CN" altLang="en-US" dirty="0" smtClean="0">
                <a:solidFill>
                  <a:schemeClr val="bg1"/>
                </a:solidFill>
                <a:latin typeface="微软雅黑" pitchFamily="34" charset="-122"/>
                <a:ea typeface="微软雅黑" pitchFamily="34" charset="-122"/>
              </a:rPr>
              <a:t>中国企业排名</a:t>
            </a:r>
            <a:endParaRPr lang="en-US" altLang="zh-CN" dirty="0">
              <a:solidFill>
                <a:schemeClr val="bg1"/>
              </a:solidFill>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2079857927"/>
              </p:ext>
            </p:extLst>
          </p:nvPr>
        </p:nvGraphicFramePr>
        <p:xfrm>
          <a:off x="414585" y="1340768"/>
          <a:ext cx="8269284" cy="5040561"/>
        </p:xfrm>
        <a:graphic>
          <a:graphicData uri="http://schemas.openxmlformats.org/drawingml/2006/table">
            <a:tbl>
              <a:tblPr firstRow="1" bandRow="1"/>
              <a:tblGrid>
                <a:gridCol w="828000"/>
                <a:gridCol w="2952000"/>
                <a:gridCol w="1146990"/>
                <a:gridCol w="1114098"/>
                <a:gridCol w="1114098"/>
                <a:gridCol w="1114098"/>
              </a:tblGrid>
              <a:tr h="644312">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800" dirty="0" smtClean="0">
                          <a:latin typeface="微软雅黑" pitchFamily="34" charset="-122"/>
                          <a:ea typeface="微软雅黑" pitchFamily="34" charset="-122"/>
                        </a:rPr>
                        <a:t>序号</a:t>
                      </a:r>
                      <a:endParaRPr lang="zh-CN" altLang="en-US" sz="1800" b="0" dirty="0">
                        <a:solidFill>
                          <a:schemeClr val="bg1"/>
                        </a:solidFill>
                        <a:latin typeface="微软雅黑" pitchFamily="34" charset="-122"/>
                        <a:ea typeface="微软雅黑" pitchFamily="34" charset="-122"/>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800" dirty="0" smtClean="0">
                          <a:latin typeface="微软雅黑" pitchFamily="34" charset="-122"/>
                          <a:ea typeface="微软雅黑" pitchFamily="34" charset="-122"/>
                        </a:rPr>
                        <a:t>公司名称</a:t>
                      </a:r>
                      <a:endParaRPr lang="zh-CN" altLang="en-US" sz="1800" b="0" dirty="0">
                        <a:solidFill>
                          <a:schemeClr val="bg1"/>
                        </a:solidFill>
                        <a:latin typeface="微软雅黑" pitchFamily="34" charset="-122"/>
                        <a:ea typeface="微软雅黑" pitchFamily="34" charset="-122"/>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algn="ctr" defTabSz="914400" rtl="0" eaLnBrk="1" latinLnBrk="0" hangingPunct="1"/>
                      <a:r>
                        <a:rPr lang="en-US" altLang="zh-CN" sz="1800" b="1" kern="1200" dirty="0" smtClean="0">
                          <a:solidFill>
                            <a:schemeClr val="bg1"/>
                          </a:solidFill>
                          <a:latin typeface="微软雅黑" pitchFamily="34" charset="-122"/>
                          <a:ea typeface="微软雅黑" pitchFamily="34" charset="-122"/>
                          <a:cs typeface="+mn-cs"/>
                        </a:rPr>
                        <a:t>2015</a:t>
                      </a:r>
                      <a:r>
                        <a:rPr lang="zh-CN" altLang="en-US" sz="1800" b="1" kern="1200" dirty="0" smtClean="0">
                          <a:solidFill>
                            <a:schemeClr val="bg1"/>
                          </a:solidFill>
                          <a:latin typeface="微软雅黑" pitchFamily="34" charset="-122"/>
                          <a:ea typeface="微软雅黑" pitchFamily="34" charset="-122"/>
                          <a:cs typeface="+mn-cs"/>
                        </a:rPr>
                        <a:t>年</a:t>
                      </a:r>
                      <a:endParaRPr lang="zh-CN" altLang="en-US" sz="1800" b="1" kern="1200" dirty="0">
                        <a:solidFill>
                          <a:schemeClr val="bg1"/>
                        </a:solidFill>
                        <a:latin typeface="微软雅黑" pitchFamily="34" charset="-122"/>
                        <a:ea typeface="微软雅黑" pitchFamily="34" charset="-122"/>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914400" rtl="0" eaLnBrk="1" latinLnBrk="0" hangingPunct="1"/>
                      <a:r>
                        <a:rPr lang="en-US" altLang="zh-CN" sz="1800" b="1" kern="1200" dirty="0" smtClean="0">
                          <a:solidFill>
                            <a:schemeClr val="bg1"/>
                          </a:solidFill>
                          <a:latin typeface="微软雅黑" pitchFamily="34" charset="-122"/>
                          <a:ea typeface="微软雅黑" pitchFamily="34" charset="-122"/>
                          <a:cs typeface="+mn-cs"/>
                        </a:rPr>
                        <a:t>2014</a:t>
                      </a:r>
                      <a:r>
                        <a:rPr lang="zh-CN" altLang="en-US" sz="1800" b="1" kern="1200" dirty="0" smtClean="0">
                          <a:solidFill>
                            <a:schemeClr val="bg1"/>
                          </a:solidFill>
                          <a:latin typeface="微软雅黑" pitchFamily="34" charset="-122"/>
                          <a:ea typeface="微软雅黑" pitchFamily="34" charset="-122"/>
                          <a:cs typeface="+mn-cs"/>
                        </a:rPr>
                        <a:t>年</a:t>
                      </a:r>
                      <a:endParaRPr lang="zh-CN" altLang="en-US" sz="1800" b="0" dirty="0">
                        <a:solidFill>
                          <a:schemeClr val="bg1"/>
                        </a:solidFill>
                        <a:latin typeface="微软雅黑" pitchFamily="34" charset="-122"/>
                        <a:ea typeface="微软雅黑" pitchFamily="34" charset="-122"/>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914400" rtl="0" eaLnBrk="1" latinLnBrk="0" hangingPunct="1"/>
                      <a:r>
                        <a:rPr lang="en-US" altLang="zh-CN" sz="1800" b="1" kern="1200" dirty="0" smtClean="0">
                          <a:solidFill>
                            <a:schemeClr val="bg1"/>
                          </a:solidFill>
                          <a:latin typeface="微软雅黑" pitchFamily="34" charset="-122"/>
                          <a:ea typeface="微软雅黑" pitchFamily="34" charset="-122"/>
                          <a:cs typeface="+mn-cs"/>
                        </a:rPr>
                        <a:t>2013</a:t>
                      </a:r>
                      <a:r>
                        <a:rPr lang="zh-CN" altLang="en-US" sz="1800" b="1" kern="1200" dirty="0" smtClean="0">
                          <a:solidFill>
                            <a:schemeClr val="bg1"/>
                          </a:solidFill>
                          <a:latin typeface="微软雅黑" pitchFamily="34" charset="-122"/>
                          <a:ea typeface="微软雅黑" pitchFamily="34" charset="-122"/>
                          <a:cs typeface="+mn-cs"/>
                        </a:rPr>
                        <a:t>年</a:t>
                      </a:r>
                      <a:endParaRPr lang="zh-CN" altLang="en-US" sz="1800" b="0" dirty="0">
                        <a:solidFill>
                          <a:schemeClr val="bg1"/>
                        </a:solidFill>
                        <a:latin typeface="微软雅黑" pitchFamily="34" charset="-122"/>
                        <a:ea typeface="微软雅黑" pitchFamily="34" charset="-122"/>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800" b="1" kern="1200" dirty="0" smtClean="0">
                          <a:solidFill>
                            <a:schemeClr val="bg1"/>
                          </a:solidFill>
                          <a:latin typeface="微软雅黑" pitchFamily="34" charset="-122"/>
                          <a:ea typeface="微软雅黑" pitchFamily="34" charset="-122"/>
                          <a:cs typeface="+mn-cs"/>
                        </a:rPr>
                        <a:t>2012</a:t>
                      </a:r>
                      <a:r>
                        <a:rPr lang="zh-CN" altLang="en-US" sz="1800" b="1" kern="1200" dirty="0" smtClean="0">
                          <a:solidFill>
                            <a:schemeClr val="bg1"/>
                          </a:solidFill>
                          <a:latin typeface="微软雅黑" pitchFamily="34" charset="-122"/>
                          <a:ea typeface="微软雅黑" pitchFamily="34" charset="-122"/>
                          <a:cs typeface="+mn-cs"/>
                        </a:rPr>
                        <a:t>年</a:t>
                      </a:r>
                      <a:endParaRPr lang="zh-CN" altLang="en-US" sz="1800" b="1" kern="1200" dirty="0">
                        <a:solidFill>
                          <a:schemeClr val="bg1"/>
                        </a:solidFill>
                        <a:latin typeface="微软雅黑" pitchFamily="34" charset="-122"/>
                        <a:ea typeface="微软雅黑"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93371">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altLang="zh-CN" sz="2000" b="1" kern="1200" dirty="0" smtClean="0">
                          <a:solidFill>
                            <a:srgbClr val="FF0000"/>
                          </a:solidFill>
                          <a:latin typeface="微软雅黑" pitchFamily="34" charset="-122"/>
                          <a:ea typeface="微软雅黑" pitchFamily="34" charset="-122"/>
                          <a:cs typeface="+mn-cs"/>
                        </a:rPr>
                        <a:t>1</a:t>
                      </a:r>
                      <a:endParaRPr lang="zh-CN" altLang="en-US" sz="20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zh-CN" altLang="zh-CN" sz="1800" b="1" kern="1200" dirty="0" smtClean="0">
                          <a:solidFill>
                            <a:srgbClr val="FF0000"/>
                          </a:solidFill>
                          <a:latin typeface="微软雅黑" pitchFamily="34" charset="-122"/>
                          <a:ea typeface="微软雅黑" pitchFamily="34" charset="-122"/>
                          <a:cs typeface="+mn-cs"/>
                        </a:rPr>
                        <a:t>中国交通建设股份有限公司</a:t>
                      </a:r>
                      <a:endParaRPr lang="zh-CN" altLang="en-US" sz="18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ctr" defTabSz="914400" rtl="0" eaLnBrk="1" latinLnBrk="0" hangingPunct="1"/>
                      <a:r>
                        <a:rPr lang="en-US" altLang="zh-CN" sz="2000" b="1" kern="1200" dirty="0" smtClean="0">
                          <a:solidFill>
                            <a:srgbClr val="FF0000"/>
                          </a:solidFill>
                          <a:latin typeface="微软雅黑" pitchFamily="34" charset="-122"/>
                          <a:ea typeface="微软雅黑" pitchFamily="34" charset="-122"/>
                          <a:cs typeface="+mn-cs"/>
                        </a:rPr>
                        <a:t>5</a:t>
                      </a:r>
                      <a:endParaRPr lang="zh-CN" altLang="en-US" sz="20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ctr" defTabSz="914400" rtl="0" eaLnBrk="1" latinLnBrk="0" hangingPunct="1"/>
                      <a:r>
                        <a:rPr lang="en-US" altLang="zh-CN" sz="2000" b="1" kern="1200" dirty="0" smtClean="0">
                          <a:solidFill>
                            <a:srgbClr val="FF0000"/>
                          </a:solidFill>
                          <a:latin typeface="微软雅黑" pitchFamily="34" charset="-122"/>
                          <a:ea typeface="微软雅黑" pitchFamily="34" charset="-122"/>
                          <a:cs typeface="+mn-cs"/>
                        </a:rPr>
                        <a:t>9</a:t>
                      </a:r>
                      <a:endParaRPr lang="zh-CN" altLang="en-US" sz="20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ctr" defTabSz="914400" rtl="0" eaLnBrk="1" latinLnBrk="0" hangingPunct="1"/>
                      <a:r>
                        <a:rPr lang="en-US" altLang="zh-CN" sz="2000" b="1" kern="1200" dirty="0" smtClean="0">
                          <a:solidFill>
                            <a:srgbClr val="FF0000"/>
                          </a:solidFill>
                          <a:latin typeface="微软雅黑" pitchFamily="34" charset="-122"/>
                          <a:ea typeface="微软雅黑" pitchFamily="34" charset="-122"/>
                          <a:cs typeface="+mn-cs"/>
                        </a:rPr>
                        <a:t>10</a:t>
                      </a:r>
                      <a:endParaRPr lang="zh-CN" altLang="en-US" sz="20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altLang="zh-CN" sz="2000" b="1" kern="1200" dirty="0" smtClean="0">
                          <a:solidFill>
                            <a:srgbClr val="FF0000"/>
                          </a:solidFill>
                          <a:latin typeface="微软雅黑" pitchFamily="34" charset="-122"/>
                          <a:ea typeface="微软雅黑" pitchFamily="34" charset="-122"/>
                          <a:cs typeface="+mn-cs"/>
                        </a:rPr>
                        <a:t>10</a:t>
                      </a:r>
                      <a:endParaRPr lang="zh-CN" altLang="en-US" sz="2000" b="1" kern="1200" dirty="0">
                        <a:solidFill>
                          <a:srgbClr val="FF0000"/>
                        </a:solidFill>
                        <a:latin typeface="微软雅黑" pitchFamily="34" charset="-122"/>
                        <a:ea typeface="微软雅黑"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54063">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2</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中国电力建设集团有限公司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11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23</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20</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23</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3146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3</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中国建筑股份有限公司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17</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20</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24</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22</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8780">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4</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中国中铁股份有限公司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23</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28</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34</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39</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22233">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5</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中国机械工业集团有限公司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27</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25</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25</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24</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146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6</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中国葛洲坝集团股份有限公司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44</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56</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62</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146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7</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中国土木工程集团有限公司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47</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71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71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91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146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8</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中国冶金科工集团有限公司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49</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68</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51</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42</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3146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9</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中信建设有限责任公司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52</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46</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43</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46</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00492">
                <a:tc>
                  <a:txBody>
                    <a:bodyPr/>
                    <a:lstStyle/>
                    <a:p>
                      <a:pPr algn="ctr" rtl="0" fontAlgn="ctr"/>
                      <a:r>
                        <a:rPr lang="en-US" altLang="zh-CN" sz="1600" b="1" i="0" u="none" strike="noStrike" dirty="0">
                          <a:solidFill>
                            <a:srgbClr val="000000"/>
                          </a:solidFill>
                          <a:effectLst/>
                          <a:latin typeface="微软雅黑" pitchFamily="34" charset="-122"/>
                          <a:ea typeface="微软雅黑" pitchFamily="34" charset="-122"/>
                        </a:rPr>
                        <a:t>10</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zh-CN" altLang="en-US" sz="1600" b="1" i="0" u="none" strike="noStrike" dirty="0" smtClean="0">
                          <a:solidFill>
                            <a:srgbClr val="000000"/>
                          </a:solidFill>
                          <a:effectLst/>
                          <a:latin typeface="微软雅黑" pitchFamily="34" charset="-122"/>
                          <a:ea typeface="微软雅黑" pitchFamily="34" charset="-122"/>
                        </a:rPr>
                        <a:t>中国铁建股份有限公司</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58</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39</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53</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rtl="0" fontAlgn="ctr"/>
                      <a:r>
                        <a:rPr lang="en-US" altLang="zh-CN" sz="1600" b="1" i="0" u="none" strike="noStrike" dirty="0" smtClean="0">
                          <a:solidFill>
                            <a:srgbClr val="000000"/>
                          </a:solidFill>
                          <a:effectLst/>
                          <a:latin typeface="微软雅黑" pitchFamily="34" charset="-122"/>
                          <a:ea typeface="微软雅黑" pitchFamily="34" charset="-122"/>
                        </a:rPr>
                        <a:t>30</a:t>
                      </a:r>
                      <a:endParaRPr lang="en-US" altLang="zh-CN" sz="1600" b="1" i="0" u="none" strike="noStrike" dirty="0">
                        <a:solidFill>
                          <a:srgbClr val="000000"/>
                        </a:solidFill>
                        <a:effectLst/>
                        <a:latin typeface="微软雅黑" pitchFamily="34" charset="-122"/>
                        <a:ea typeface="微软雅黑" pitchFamily="34" charset="-122"/>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406396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sp>
        <p:nvSpPr>
          <p:cNvPr id="14" name="文本占位符 2"/>
          <p:cNvSpPr txBox="1">
            <a:spLocks/>
          </p:cNvSpPr>
          <p:nvPr/>
        </p:nvSpPr>
        <p:spPr bwMode="auto">
          <a:xfrm>
            <a:off x="1043608" y="1340768"/>
            <a:ext cx="7355160" cy="576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zh-CN" altLang="en-US" sz="2800" b="1" i="0" u="none" strike="noStrike" kern="1200" cap="none" spc="0" normalizeH="0" baseline="0" noProof="0" dirty="0" smtClean="0">
                <a:ln>
                  <a:noFill/>
                </a:ln>
                <a:solidFill>
                  <a:sysClr val="windowText" lastClr="000000"/>
                </a:solidFill>
                <a:effectLst/>
                <a:uLnTx/>
                <a:uFillTx/>
                <a:latin typeface="微软雅黑" pitchFamily="34" charset="-122"/>
                <a:ea typeface="微软雅黑" pitchFamily="34" charset="-122"/>
                <a:cs typeface="+mj-cs"/>
              </a:rPr>
              <a:t>连续</a:t>
            </a:r>
            <a:r>
              <a:rPr lang="zh-CN" altLang="en-US" sz="2800" b="1" dirty="0">
                <a:solidFill>
                  <a:srgbClr val="7030A0"/>
                </a:solidFill>
                <a:latin typeface="微软雅黑" pitchFamily="34" charset="-122"/>
                <a:ea typeface="微软雅黑" pitchFamily="34" charset="-122"/>
                <a:cs typeface="+mj-cs"/>
              </a:rPr>
              <a:t>九</a:t>
            </a:r>
            <a:r>
              <a:rPr kumimoji="0" lang="zh-CN" altLang="en-US" sz="2800" b="1" i="0" u="none" strike="noStrike" kern="1200" cap="none" spc="0" normalizeH="0" baseline="0" noProof="0" dirty="0" smtClean="0">
                <a:ln>
                  <a:noFill/>
                </a:ln>
                <a:solidFill>
                  <a:srgbClr val="7030A0"/>
                </a:solidFill>
                <a:effectLst/>
                <a:uLnTx/>
                <a:uFillTx/>
                <a:latin typeface="微软雅黑" pitchFamily="34" charset="-122"/>
                <a:ea typeface="微软雅黑" pitchFamily="34" charset="-122"/>
                <a:cs typeface="+mj-cs"/>
              </a:rPr>
              <a:t>年</a:t>
            </a:r>
            <a:r>
              <a:rPr kumimoji="0" lang="zh-CN" altLang="en-US" sz="2800" b="1" i="0" u="none" strike="noStrike" kern="1200" cap="none" spc="0" normalizeH="0" baseline="0" noProof="0" dirty="0" smtClean="0">
                <a:ln>
                  <a:noFill/>
                </a:ln>
                <a:solidFill>
                  <a:sysClr val="windowText" lastClr="000000"/>
                </a:solidFill>
                <a:effectLst/>
                <a:uLnTx/>
                <a:uFillTx/>
                <a:latin typeface="微软雅黑" pitchFamily="34" charset="-122"/>
                <a:ea typeface="微软雅黑" pitchFamily="34" charset="-122"/>
                <a:cs typeface="+mj-cs"/>
              </a:rPr>
              <a:t>蝉联</a:t>
            </a:r>
            <a:r>
              <a:rPr lang="zh-CN" altLang="en-US" sz="2800" b="1" noProof="0" dirty="0">
                <a:solidFill>
                  <a:sysClr val="windowText" lastClr="000000"/>
                </a:solidFill>
                <a:latin typeface="微软雅黑" pitchFamily="34" charset="-122"/>
                <a:ea typeface="微软雅黑" pitchFamily="34" charset="-122"/>
                <a:cs typeface="+mj-cs"/>
              </a:rPr>
              <a:t>中国</a:t>
            </a:r>
            <a:r>
              <a:rPr kumimoji="0" lang="zh-CN" altLang="en-US" sz="2800" b="1" i="0" u="none" strike="noStrike" kern="1200" cap="none" spc="0" normalizeH="0" baseline="0" noProof="0" dirty="0" smtClean="0">
                <a:ln>
                  <a:noFill/>
                </a:ln>
                <a:solidFill>
                  <a:sysClr val="windowText" lastClr="000000"/>
                </a:solidFill>
                <a:effectLst/>
                <a:uLnTx/>
                <a:uFillTx/>
                <a:latin typeface="微软雅黑" pitchFamily="34" charset="-122"/>
                <a:ea typeface="微软雅黑" pitchFamily="34" charset="-122"/>
                <a:cs typeface="+mj-cs"/>
              </a:rPr>
              <a:t>最大国际工程承包商</a:t>
            </a:r>
            <a:endParaRPr kumimoji="0" lang="zh-CN" altLang="en-US" sz="2800" b="1"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j-cs"/>
            </a:endParaRPr>
          </a:p>
        </p:txBody>
      </p:sp>
      <p:sp>
        <p:nvSpPr>
          <p:cNvPr id="6" name="AutoShape 3"/>
          <p:cNvSpPr>
            <a:spLocks noChangeArrowheads="1"/>
          </p:cNvSpPr>
          <p:nvPr/>
        </p:nvSpPr>
        <p:spPr bwMode="gray">
          <a:xfrm rot="18900000">
            <a:off x="3351213" y="2984519"/>
            <a:ext cx="2454275" cy="2455862"/>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969696">
                  <a:gamma/>
                  <a:tint val="33725"/>
                  <a:invGamma/>
                </a:srgbClr>
              </a:gs>
              <a:gs pos="100000">
                <a:srgbClr val="969696"/>
              </a:gs>
            </a:gsLst>
            <a:path path="rect">
              <a:fillToRect l="50000" t="50000" r="50000" b="50000"/>
            </a:path>
          </a:gradFill>
          <a:ln w="9525" algn="ctr">
            <a:solidFill>
              <a:schemeClr val="tx1"/>
            </a:solidFill>
            <a:miter lim="800000"/>
            <a:headEnd/>
            <a:tailEnd/>
          </a:ln>
          <a:effectLst>
            <a:outerShdw dist="28398" dir="3806097" algn="ctr" rotWithShape="0">
              <a:srgbClr val="000000">
                <a:alpha val="50000"/>
              </a:srgbClr>
            </a:outerShdw>
          </a:effectLst>
        </p:spPr>
        <p:txBody>
          <a:bodyPr wrap="none" anchor="ctr"/>
          <a:lstStyle/>
          <a:p>
            <a:pPr>
              <a:defRPr/>
            </a:pPr>
            <a:endParaRPr lang="zh-CN" altLang="en-US">
              <a:ea typeface="+mn-ea"/>
            </a:endParaRPr>
          </a:p>
        </p:txBody>
      </p:sp>
      <p:sp>
        <p:nvSpPr>
          <p:cNvPr id="7" name="Rectangle 4"/>
          <p:cNvSpPr>
            <a:spLocks noChangeArrowheads="1"/>
          </p:cNvSpPr>
          <p:nvPr/>
        </p:nvSpPr>
        <p:spPr bwMode="black">
          <a:xfrm>
            <a:off x="6732588" y="5062556"/>
            <a:ext cx="2054254" cy="826637"/>
          </a:xfrm>
          <a:prstGeom prst="rect">
            <a:avLst/>
          </a:prstGeom>
          <a:noFill/>
          <a:ln w="9525" algn="ctr">
            <a:noFill/>
            <a:miter lim="800000"/>
            <a:headEnd/>
            <a:tailEnd/>
          </a:ln>
        </p:spPr>
        <p:txBody>
          <a:bodyPr wrap="square">
            <a:spAutoFit/>
          </a:bodyPr>
          <a:lstStyle/>
          <a:p>
            <a:pPr lvl="0">
              <a:lnSpc>
                <a:spcPts val="3000"/>
              </a:lnSpc>
            </a:pPr>
            <a:r>
              <a:rPr lang="zh-CN" altLang="en-US" sz="2000" b="1" dirty="0" smtClean="0">
                <a:solidFill>
                  <a:schemeClr val="tx2"/>
                </a:solidFill>
                <a:latin typeface="微软雅黑" pitchFamily="34" charset="-122"/>
                <a:ea typeface="微软雅黑" pitchFamily="34" charset="-122"/>
              </a:rPr>
              <a:t>亚洲国际承包商</a:t>
            </a:r>
            <a:endParaRPr lang="en-US" altLang="zh-CN" sz="2000" b="1" dirty="0" smtClean="0">
              <a:solidFill>
                <a:schemeClr val="tx2"/>
              </a:solidFill>
              <a:latin typeface="微软雅黑" pitchFamily="34" charset="-122"/>
              <a:ea typeface="微软雅黑" pitchFamily="34" charset="-122"/>
            </a:endParaRPr>
          </a:p>
          <a:p>
            <a:pPr lvl="0">
              <a:lnSpc>
                <a:spcPts val="3000"/>
              </a:lnSpc>
            </a:pPr>
            <a:r>
              <a:rPr lang="zh-CN" altLang="en-US" sz="2000" b="1" dirty="0" smtClean="0">
                <a:solidFill>
                  <a:schemeClr val="tx2"/>
                </a:solidFill>
                <a:latin typeface="微软雅黑" pitchFamily="34" charset="-122"/>
                <a:ea typeface="微软雅黑" pitchFamily="34" charset="-122"/>
              </a:rPr>
              <a:t>第</a:t>
            </a:r>
            <a:r>
              <a:rPr lang="en-US" altLang="zh-CN" sz="2000" b="1" dirty="0" smtClean="0">
                <a:solidFill>
                  <a:schemeClr val="tx2"/>
                </a:solidFill>
                <a:latin typeface="微软雅黑" pitchFamily="34" charset="-122"/>
                <a:ea typeface="微软雅黑" pitchFamily="34" charset="-122"/>
              </a:rPr>
              <a:t>1</a:t>
            </a:r>
            <a:r>
              <a:rPr lang="zh-CN" altLang="en-US" sz="2000" b="1" dirty="0" smtClean="0">
                <a:solidFill>
                  <a:schemeClr val="tx2"/>
                </a:solidFill>
                <a:latin typeface="微软雅黑" pitchFamily="34" charset="-122"/>
                <a:ea typeface="微软雅黑" pitchFamily="34" charset="-122"/>
              </a:rPr>
              <a:t>名</a:t>
            </a:r>
            <a:endParaRPr lang="en-US" altLang="zh-CN" sz="2000" b="1" dirty="0">
              <a:solidFill>
                <a:schemeClr val="tx2"/>
              </a:solidFill>
              <a:latin typeface="微软雅黑" pitchFamily="34" charset="-122"/>
              <a:ea typeface="微软雅黑" pitchFamily="34" charset="-122"/>
            </a:endParaRPr>
          </a:p>
        </p:txBody>
      </p:sp>
      <p:sp>
        <p:nvSpPr>
          <p:cNvPr id="8" name="Rectangle 5"/>
          <p:cNvSpPr>
            <a:spLocks noChangeArrowheads="1"/>
          </p:cNvSpPr>
          <p:nvPr/>
        </p:nvSpPr>
        <p:spPr bwMode="black">
          <a:xfrm>
            <a:off x="539750" y="2325706"/>
            <a:ext cx="2016125" cy="1631216"/>
          </a:xfrm>
          <a:prstGeom prst="rect">
            <a:avLst/>
          </a:prstGeom>
          <a:noFill/>
          <a:ln w="9525" algn="ctr">
            <a:noFill/>
            <a:miter lim="800000"/>
            <a:headEnd/>
            <a:tailEnd/>
          </a:ln>
        </p:spPr>
        <p:txBody>
          <a:bodyPr>
            <a:spAutoFit/>
          </a:bodyPr>
          <a:lstStyle/>
          <a:p>
            <a:pPr lvl="0" algn="r">
              <a:lnSpc>
                <a:spcPts val="3000"/>
              </a:lnSpc>
            </a:pPr>
            <a:r>
              <a:rPr lang="zh-CN" altLang="en-US" sz="2000" b="1" dirty="0" smtClean="0">
                <a:solidFill>
                  <a:schemeClr val="tx2"/>
                </a:solidFill>
                <a:latin typeface="微软雅黑" pitchFamily="34" charset="-122"/>
                <a:ea typeface="微软雅黑" pitchFamily="34" charset="-122"/>
              </a:rPr>
              <a:t>世界财富</a:t>
            </a:r>
            <a:r>
              <a:rPr lang="en-US" altLang="zh-CN" sz="2000" b="1" dirty="0" smtClean="0">
                <a:solidFill>
                  <a:schemeClr val="tx2"/>
                </a:solidFill>
                <a:latin typeface="微软雅黑" pitchFamily="34" charset="-122"/>
                <a:ea typeface="微软雅黑" pitchFamily="34" charset="-122"/>
              </a:rPr>
              <a:t>500</a:t>
            </a:r>
            <a:r>
              <a:rPr lang="zh-CN" altLang="en-US" sz="2000" b="1" dirty="0" smtClean="0">
                <a:solidFill>
                  <a:schemeClr val="tx2"/>
                </a:solidFill>
                <a:latin typeface="微软雅黑" pitchFamily="34" charset="-122"/>
                <a:ea typeface="微软雅黑" pitchFamily="34" charset="-122"/>
              </a:rPr>
              <a:t>强</a:t>
            </a:r>
            <a:endParaRPr lang="en-US" altLang="zh-CN" sz="2000" b="1" dirty="0" smtClean="0">
              <a:solidFill>
                <a:schemeClr val="tx2"/>
              </a:solidFill>
              <a:latin typeface="微软雅黑" pitchFamily="34" charset="-122"/>
              <a:ea typeface="微软雅黑" pitchFamily="34" charset="-122"/>
            </a:endParaRPr>
          </a:p>
          <a:p>
            <a:pPr lvl="0" algn="r">
              <a:lnSpc>
                <a:spcPts val="3000"/>
              </a:lnSpc>
            </a:pPr>
            <a:r>
              <a:rPr lang="zh-CN" altLang="en-US" sz="2000" b="1" dirty="0" smtClean="0">
                <a:solidFill>
                  <a:schemeClr val="tx2"/>
                </a:solidFill>
                <a:latin typeface="微软雅黑" pitchFamily="34" charset="-122"/>
                <a:ea typeface="微软雅黑" pitchFamily="34" charset="-122"/>
              </a:rPr>
              <a:t>第</a:t>
            </a:r>
            <a:r>
              <a:rPr lang="en-US" altLang="zh-CN" sz="2000" b="1" dirty="0" smtClean="0">
                <a:solidFill>
                  <a:schemeClr val="tx2"/>
                </a:solidFill>
                <a:latin typeface="微软雅黑" pitchFamily="34" charset="-122"/>
                <a:ea typeface="微软雅黑" pitchFamily="34" charset="-122"/>
              </a:rPr>
              <a:t>165</a:t>
            </a:r>
            <a:r>
              <a:rPr lang="zh-CN" altLang="en-US" sz="2000" b="1" dirty="0" smtClean="0">
                <a:solidFill>
                  <a:schemeClr val="tx2"/>
                </a:solidFill>
                <a:latin typeface="微软雅黑" pitchFamily="34" charset="-122"/>
                <a:ea typeface="微软雅黑" pitchFamily="34" charset="-122"/>
              </a:rPr>
              <a:t>名</a:t>
            </a:r>
          </a:p>
          <a:p>
            <a:pPr algn="r">
              <a:lnSpc>
                <a:spcPts val="3000"/>
              </a:lnSpc>
            </a:pPr>
            <a:endParaRPr lang="en-US" altLang="zh-CN" sz="2000" b="1" dirty="0">
              <a:solidFill>
                <a:schemeClr val="tx2"/>
              </a:solidFill>
              <a:latin typeface="微软雅黑" pitchFamily="34" charset="-122"/>
              <a:ea typeface="微软雅黑" pitchFamily="34" charset="-122"/>
            </a:endParaRPr>
          </a:p>
          <a:p>
            <a:pPr algn="r">
              <a:lnSpc>
                <a:spcPts val="3000"/>
              </a:lnSpc>
            </a:pPr>
            <a:endParaRPr lang="en-US" altLang="zh-CN" sz="800" b="1" dirty="0">
              <a:solidFill>
                <a:srgbClr val="000000"/>
              </a:solidFill>
              <a:latin typeface="微软雅黑" pitchFamily="34" charset="-122"/>
              <a:ea typeface="微软雅黑" pitchFamily="34" charset="-122"/>
            </a:endParaRPr>
          </a:p>
        </p:txBody>
      </p:sp>
      <p:sp>
        <p:nvSpPr>
          <p:cNvPr id="9" name="Rectangle 6"/>
          <p:cNvSpPr>
            <a:spLocks noChangeArrowheads="1"/>
          </p:cNvSpPr>
          <p:nvPr/>
        </p:nvSpPr>
        <p:spPr bwMode="black">
          <a:xfrm>
            <a:off x="6659563" y="2325706"/>
            <a:ext cx="2014537" cy="861774"/>
          </a:xfrm>
          <a:prstGeom prst="rect">
            <a:avLst/>
          </a:prstGeom>
          <a:noFill/>
          <a:ln w="9525" algn="ctr">
            <a:noFill/>
            <a:miter lim="800000"/>
            <a:headEnd/>
            <a:tailEnd/>
          </a:ln>
        </p:spPr>
        <p:txBody>
          <a:bodyPr>
            <a:spAutoFit/>
          </a:bodyPr>
          <a:lstStyle/>
          <a:p>
            <a:pPr lvl="0">
              <a:lnSpc>
                <a:spcPts val="3000"/>
              </a:lnSpc>
            </a:pPr>
            <a:r>
              <a:rPr lang="zh-CN" altLang="en-US" sz="2000" b="1" dirty="0" smtClean="0">
                <a:solidFill>
                  <a:schemeClr val="tx2"/>
                </a:solidFill>
                <a:latin typeface="微软雅黑" pitchFamily="34" charset="-122"/>
                <a:ea typeface="微软雅黑" pitchFamily="34" charset="-122"/>
              </a:rPr>
              <a:t>中国企业</a:t>
            </a:r>
            <a:r>
              <a:rPr lang="en-US" altLang="zh-CN" sz="2000" b="1" dirty="0" smtClean="0">
                <a:solidFill>
                  <a:schemeClr val="tx2"/>
                </a:solidFill>
                <a:latin typeface="微软雅黑" pitchFamily="34" charset="-122"/>
                <a:ea typeface="微软雅黑" pitchFamily="34" charset="-122"/>
              </a:rPr>
              <a:t>500</a:t>
            </a:r>
            <a:r>
              <a:rPr lang="zh-CN" altLang="en-US" sz="2000" b="1" dirty="0" smtClean="0">
                <a:solidFill>
                  <a:schemeClr val="tx2"/>
                </a:solidFill>
                <a:latin typeface="微软雅黑" pitchFamily="34" charset="-122"/>
                <a:ea typeface="微软雅黑" pitchFamily="34" charset="-122"/>
              </a:rPr>
              <a:t>强</a:t>
            </a:r>
            <a:endParaRPr lang="en-US" altLang="zh-CN" sz="2000" b="1" dirty="0" smtClean="0">
              <a:solidFill>
                <a:schemeClr val="tx2"/>
              </a:solidFill>
              <a:latin typeface="微软雅黑" pitchFamily="34" charset="-122"/>
              <a:ea typeface="微软雅黑" pitchFamily="34" charset="-122"/>
            </a:endParaRPr>
          </a:p>
          <a:p>
            <a:pPr lvl="0">
              <a:lnSpc>
                <a:spcPts val="3000"/>
              </a:lnSpc>
            </a:pPr>
            <a:r>
              <a:rPr lang="zh-CN" altLang="en-US" sz="2000" b="1" dirty="0" smtClean="0">
                <a:solidFill>
                  <a:schemeClr val="tx2"/>
                </a:solidFill>
                <a:latin typeface="微软雅黑" pitchFamily="34" charset="-122"/>
                <a:ea typeface="微软雅黑" pitchFamily="34" charset="-122"/>
              </a:rPr>
              <a:t>第</a:t>
            </a:r>
            <a:r>
              <a:rPr lang="en-US" altLang="zh-CN" sz="2000" b="1" dirty="0" smtClean="0">
                <a:solidFill>
                  <a:schemeClr val="tx2"/>
                </a:solidFill>
                <a:latin typeface="微软雅黑" pitchFamily="34" charset="-122"/>
                <a:ea typeface="微软雅黑" pitchFamily="34" charset="-122"/>
              </a:rPr>
              <a:t>14</a:t>
            </a:r>
            <a:r>
              <a:rPr lang="zh-CN" altLang="en-US" sz="2000" b="1" dirty="0" smtClean="0">
                <a:solidFill>
                  <a:schemeClr val="tx2"/>
                </a:solidFill>
                <a:latin typeface="微软雅黑" pitchFamily="34" charset="-122"/>
                <a:ea typeface="微软雅黑" pitchFamily="34" charset="-122"/>
              </a:rPr>
              <a:t>名</a:t>
            </a:r>
          </a:p>
        </p:txBody>
      </p:sp>
      <p:sp>
        <p:nvSpPr>
          <p:cNvPr id="10" name="Rectangle 7"/>
          <p:cNvSpPr>
            <a:spLocks noChangeArrowheads="1"/>
          </p:cNvSpPr>
          <p:nvPr/>
        </p:nvSpPr>
        <p:spPr bwMode="black">
          <a:xfrm>
            <a:off x="468313" y="5062556"/>
            <a:ext cx="2024062" cy="861774"/>
          </a:xfrm>
          <a:prstGeom prst="rect">
            <a:avLst/>
          </a:prstGeom>
          <a:noFill/>
          <a:ln w="9525" algn="ctr">
            <a:noFill/>
            <a:miter lim="800000"/>
            <a:headEnd/>
            <a:tailEnd/>
          </a:ln>
        </p:spPr>
        <p:txBody>
          <a:bodyPr>
            <a:spAutoFit/>
          </a:bodyPr>
          <a:lstStyle/>
          <a:p>
            <a:pPr lvl="0" algn="r">
              <a:lnSpc>
                <a:spcPts val="3000"/>
              </a:lnSpc>
            </a:pPr>
            <a:r>
              <a:rPr lang="zh-CN" altLang="en-US" sz="2000" b="1" dirty="0" smtClean="0">
                <a:solidFill>
                  <a:schemeClr val="tx2"/>
                </a:solidFill>
                <a:latin typeface="微软雅黑" pitchFamily="34" charset="-122"/>
                <a:ea typeface="微软雅黑" pitchFamily="34" charset="-122"/>
              </a:rPr>
              <a:t>国际承包商</a:t>
            </a:r>
            <a:endParaRPr lang="en-US" altLang="zh-CN" sz="2000" b="1" dirty="0" smtClean="0">
              <a:solidFill>
                <a:schemeClr val="tx2"/>
              </a:solidFill>
              <a:latin typeface="微软雅黑" pitchFamily="34" charset="-122"/>
              <a:ea typeface="微软雅黑" pitchFamily="34" charset="-122"/>
            </a:endParaRPr>
          </a:p>
          <a:p>
            <a:pPr lvl="0" algn="r">
              <a:lnSpc>
                <a:spcPts val="3000"/>
              </a:lnSpc>
            </a:pPr>
            <a:r>
              <a:rPr lang="zh-CN" altLang="en-US" sz="2000" b="1" dirty="0" smtClean="0">
                <a:solidFill>
                  <a:schemeClr val="tx2"/>
                </a:solidFill>
                <a:latin typeface="微软雅黑" pitchFamily="34" charset="-122"/>
                <a:ea typeface="微软雅黑" pitchFamily="34" charset="-122"/>
              </a:rPr>
              <a:t>第</a:t>
            </a:r>
            <a:r>
              <a:rPr lang="en-US" altLang="zh-CN" sz="2000" b="1" dirty="0" smtClean="0">
                <a:solidFill>
                  <a:schemeClr val="tx2"/>
                </a:solidFill>
                <a:latin typeface="微软雅黑" pitchFamily="34" charset="-122"/>
                <a:ea typeface="微软雅黑" pitchFamily="34" charset="-122"/>
              </a:rPr>
              <a:t>5</a:t>
            </a:r>
            <a:r>
              <a:rPr lang="zh-CN" altLang="en-US" sz="2000" b="1" dirty="0" smtClean="0">
                <a:solidFill>
                  <a:schemeClr val="tx2"/>
                </a:solidFill>
                <a:latin typeface="微软雅黑" pitchFamily="34" charset="-122"/>
                <a:ea typeface="微软雅黑" pitchFamily="34" charset="-122"/>
              </a:rPr>
              <a:t>名</a:t>
            </a:r>
            <a:endParaRPr lang="en-US" altLang="zh-CN" sz="2000" b="1" dirty="0">
              <a:solidFill>
                <a:schemeClr val="tx2"/>
              </a:solidFill>
              <a:latin typeface="微软雅黑" pitchFamily="34" charset="-122"/>
              <a:ea typeface="微软雅黑" pitchFamily="34" charset="-122"/>
            </a:endParaRPr>
          </a:p>
        </p:txBody>
      </p:sp>
      <p:pic>
        <p:nvPicPr>
          <p:cNvPr id="11" name="Picture 8" descr="circule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2586038" y="2287606"/>
            <a:ext cx="1222375" cy="1225550"/>
          </a:xfrm>
          <a:prstGeom prst="rect">
            <a:avLst/>
          </a:prstGeom>
          <a:noFill/>
          <a:ln w="9525">
            <a:noFill/>
            <a:miter lim="800000"/>
            <a:headEnd/>
            <a:tailEnd/>
          </a:ln>
        </p:spPr>
      </p:pic>
      <p:sp>
        <p:nvSpPr>
          <p:cNvPr id="12" name="Oval 9"/>
          <p:cNvSpPr>
            <a:spLocks noChangeArrowheads="1"/>
          </p:cNvSpPr>
          <p:nvPr/>
        </p:nvSpPr>
        <p:spPr bwMode="gray">
          <a:xfrm>
            <a:off x="2586038" y="2284431"/>
            <a:ext cx="1214437" cy="1233488"/>
          </a:xfrm>
          <a:prstGeom prst="ellipse">
            <a:avLst/>
          </a:prstGeom>
          <a:solidFill>
            <a:schemeClr val="accent1">
              <a:alpha val="50195"/>
            </a:schemeClr>
          </a:solidFill>
          <a:ln w="9525" algn="ctr">
            <a:noFill/>
            <a:round/>
            <a:headEnd/>
            <a:tailEnd/>
          </a:ln>
        </p:spPr>
        <p:txBody>
          <a:bodyPr wrap="none" anchor="ctr"/>
          <a:lstStyle/>
          <a:p>
            <a:endParaRPr lang="zh-CN" altLang="zh-CN"/>
          </a:p>
        </p:txBody>
      </p:sp>
      <p:pic>
        <p:nvPicPr>
          <p:cNvPr id="13" name="Picture 10" descr="circuler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2587625" y="4913331"/>
            <a:ext cx="1220788" cy="1225550"/>
          </a:xfrm>
          <a:prstGeom prst="rect">
            <a:avLst/>
          </a:prstGeom>
          <a:noFill/>
          <a:ln w="9525">
            <a:noFill/>
            <a:miter lim="800000"/>
            <a:headEnd/>
            <a:tailEnd/>
          </a:ln>
        </p:spPr>
      </p:pic>
      <p:sp>
        <p:nvSpPr>
          <p:cNvPr id="17" name="Oval 11"/>
          <p:cNvSpPr>
            <a:spLocks noChangeArrowheads="1"/>
          </p:cNvSpPr>
          <p:nvPr/>
        </p:nvSpPr>
        <p:spPr bwMode="gray">
          <a:xfrm>
            <a:off x="2587625" y="4910156"/>
            <a:ext cx="1216025" cy="1233488"/>
          </a:xfrm>
          <a:prstGeom prst="ellipse">
            <a:avLst/>
          </a:prstGeom>
          <a:solidFill>
            <a:schemeClr val="hlink">
              <a:alpha val="50195"/>
            </a:schemeClr>
          </a:solidFill>
          <a:ln w="9525" algn="ctr">
            <a:noFill/>
            <a:round/>
            <a:headEnd/>
            <a:tailEnd/>
          </a:ln>
        </p:spPr>
        <p:txBody>
          <a:bodyPr wrap="none" anchor="ctr"/>
          <a:lstStyle/>
          <a:p>
            <a:endParaRPr lang="zh-CN" altLang="zh-CN"/>
          </a:p>
        </p:txBody>
      </p:sp>
      <p:pic>
        <p:nvPicPr>
          <p:cNvPr id="18" name="Picture 12" descr="circule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5332413" y="4902219"/>
            <a:ext cx="1222375" cy="1225550"/>
          </a:xfrm>
          <a:prstGeom prst="rect">
            <a:avLst/>
          </a:prstGeom>
          <a:noFill/>
          <a:ln w="9525">
            <a:noFill/>
            <a:miter lim="800000"/>
            <a:headEnd/>
            <a:tailEnd/>
          </a:ln>
        </p:spPr>
      </p:pic>
      <p:sp>
        <p:nvSpPr>
          <p:cNvPr id="19" name="Oval 13"/>
          <p:cNvSpPr>
            <a:spLocks noChangeArrowheads="1"/>
          </p:cNvSpPr>
          <p:nvPr/>
        </p:nvSpPr>
        <p:spPr bwMode="gray">
          <a:xfrm>
            <a:off x="5332413" y="4889519"/>
            <a:ext cx="1216025" cy="1233487"/>
          </a:xfrm>
          <a:prstGeom prst="ellipse">
            <a:avLst/>
          </a:prstGeom>
          <a:solidFill>
            <a:schemeClr val="accent1">
              <a:alpha val="50195"/>
            </a:schemeClr>
          </a:solidFill>
          <a:ln w="9525" algn="ctr">
            <a:noFill/>
            <a:round/>
            <a:headEnd/>
            <a:tailEnd/>
          </a:ln>
        </p:spPr>
        <p:txBody>
          <a:bodyPr wrap="none" anchor="ctr"/>
          <a:lstStyle/>
          <a:p>
            <a:endParaRPr lang="zh-CN" altLang="zh-CN"/>
          </a:p>
        </p:txBody>
      </p:sp>
      <p:pic>
        <p:nvPicPr>
          <p:cNvPr id="20" name="Picture 14" descr="circule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5332413" y="2273319"/>
            <a:ext cx="1220787" cy="1227137"/>
          </a:xfrm>
          <a:prstGeom prst="rect">
            <a:avLst/>
          </a:prstGeom>
          <a:noFill/>
          <a:ln w="9525">
            <a:noFill/>
            <a:miter lim="800000"/>
            <a:headEnd/>
            <a:tailEnd/>
          </a:ln>
        </p:spPr>
      </p:pic>
      <p:sp>
        <p:nvSpPr>
          <p:cNvPr id="21" name="Oval 15"/>
          <p:cNvSpPr>
            <a:spLocks noChangeArrowheads="1"/>
          </p:cNvSpPr>
          <p:nvPr/>
        </p:nvSpPr>
        <p:spPr bwMode="gray">
          <a:xfrm>
            <a:off x="5332413" y="2271731"/>
            <a:ext cx="1216025" cy="1233488"/>
          </a:xfrm>
          <a:prstGeom prst="ellipse">
            <a:avLst/>
          </a:prstGeom>
          <a:solidFill>
            <a:schemeClr val="hlink">
              <a:alpha val="50195"/>
            </a:schemeClr>
          </a:solidFill>
          <a:ln w="9525" algn="ctr">
            <a:noFill/>
            <a:round/>
            <a:headEnd/>
            <a:tailEnd/>
          </a:ln>
        </p:spPr>
        <p:txBody>
          <a:bodyPr wrap="none" anchor="ctr"/>
          <a:lstStyle/>
          <a:p>
            <a:endParaRPr lang="zh-CN" altLang="zh-CN"/>
          </a:p>
        </p:txBody>
      </p:sp>
      <p:sp>
        <p:nvSpPr>
          <p:cNvPr id="22" name="Text Box 16"/>
          <p:cNvSpPr txBox="1">
            <a:spLocks noChangeArrowheads="1"/>
          </p:cNvSpPr>
          <p:nvPr/>
        </p:nvSpPr>
        <p:spPr bwMode="auto">
          <a:xfrm>
            <a:off x="2751138" y="2948006"/>
            <a:ext cx="884237" cy="369888"/>
          </a:xfrm>
          <a:prstGeom prst="rect">
            <a:avLst/>
          </a:prstGeom>
          <a:noFill/>
          <a:ln w="9525" algn="ctr">
            <a:noFill/>
            <a:miter lim="800000"/>
            <a:headEnd/>
            <a:tailEnd/>
          </a:ln>
        </p:spPr>
        <p:txBody>
          <a:bodyPr>
            <a:spAutoFit/>
          </a:bodyPr>
          <a:lstStyle/>
          <a:p>
            <a:pPr algn="ctr">
              <a:spcBef>
                <a:spcPct val="50000"/>
              </a:spcBef>
            </a:pPr>
            <a:r>
              <a:rPr lang="en-US" altLang="zh-CN" b="1">
                <a:solidFill>
                  <a:srgbClr val="1C1C1C"/>
                </a:solidFill>
                <a:latin typeface="微软雅黑" pitchFamily="34" charset="-122"/>
                <a:ea typeface="微软雅黑" pitchFamily="34" charset="-122"/>
              </a:rPr>
              <a:t>A</a:t>
            </a:r>
          </a:p>
        </p:txBody>
      </p:sp>
      <p:grpSp>
        <p:nvGrpSpPr>
          <p:cNvPr id="23" name="Group 17"/>
          <p:cNvGrpSpPr>
            <a:grpSpLocks/>
          </p:cNvGrpSpPr>
          <p:nvPr/>
        </p:nvGrpSpPr>
        <p:grpSpPr bwMode="auto">
          <a:xfrm>
            <a:off x="3009900" y="2536844"/>
            <a:ext cx="360363" cy="363537"/>
            <a:chOff x="523" y="2809"/>
            <a:chExt cx="876" cy="882"/>
          </a:xfrm>
        </p:grpSpPr>
        <p:sp>
          <p:nvSpPr>
            <p:cNvPr id="24" name="Oval 18"/>
            <p:cNvSpPr>
              <a:spLocks noChangeArrowheads="1"/>
            </p:cNvSpPr>
            <p:nvPr/>
          </p:nvSpPr>
          <p:spPr bwMode="black">
            <a:xfrm>
              <a:off x="523" y="2809"/>
              <a:ext cx="876" cy="876"/>
            </a:xfrm>
            <a:prstGeom prst="ellipse">
              <a:avLst/>
            </a:prstGeom>
            <a:noFill/>
            <a:ln w="19050" algn="ctr">
              <a:solidFill>
                <a:srgbClr val="FFFFFF"/>
              </a:solidFill>
              <a:round/>
              <a:headEnd/>
              <a:tailEnd/>
            </a:ln>
          </p:spPr>
          <p:txBody>
            <a:bodyPr wrap="none" anchor="ctr"/>
            <a:lstStyle/>
            <a:p>
              <a:endParaRPr lang="zh-CN" altLang="zh-CN"/>
            </a:p>
          </p:txBody>
        </p:sp>
        <p:sp>
          <p:nvSpPr>
            <p:cNvPr id="25" name="Line 19"/>
            <p:cNvSpPr>
              <a:spLocks noChangeShapeType="1"/>
            </p:cNvSpPr>
            <p:nvPr/>
          </p:nvSpPr>
          <p:spPr bwMode="black">
            <a:xfrm>
              <a:off x="964" y="2809"/>
              <a:ext cx="0" cy="870"/>
            </a:xfrm>
            <a:prstGeom prst="line">
              <a:avLst/>
            </a:prstGeom>
            <a:noFill/>
            <a:ln w="19050">
              <a:solidFill>
                <a:srgbClr val="FFFFFF"/>
              </a:solidFill>
              <a:round/>
              <a:headEnd/>
              <a:tailEnd/>
            </a:ln>
          </p:spPr>
          <p:txBody>
            <a:bodyPr/>
            <a:lstStyle/>
            <a:p>
              <a:endParaRPr lang="zh-CN" altLang="en-US"/>
            </a:p>
          </p:txBody>
        </p:sp>
        <p:sp>
          <p:nvSpPr>
            <p:cNvPr id="26" name="Line 20"/>
            <p:cNvSpPr>
              <a:spLocks noChangeShapeType="1"/>
            </p:cNvSpPr>
            <p:nvPr/>
          </p:nvSpPr>
          <p:spPr bwMode="black">
            <a:xfrm>
              <a:off x="523" y="3244"/>
              <a:ext cx="876" cy="0"/>
            </a:xfrm>
            <a:prstGeom prst="line">
              <a:avLst/>
            </a:prstGeom>
            <a:noFill/>
            <a:ln w="19050">
              <a:solidFill>
                <a:srgbClr val="FFFFFF"/>
              </a:solidFill>
              <a:round/>
              <a:headEnd/>
              <a:tailEnd/>
            </a:ln>
          </p:spPr>
          <p:txBody>
            <a:bodyPr/>
            <a:lstStyle/>
            <a:p>
              <a:endParaRPr lang="zh-CN" altLang="en-US"/>
            </a:p>
          </p:txBody>
        </p:sp>
        <p:sp>
          <p:nvSpPr>
            <p:cNvPr id="27" name="Freeform 21"/>
            <p:cNvSpPr>
              <a:spLocks/>
            </p:cNvSpPr>
            <p:nvPr/>
          </p:nvSpPr>
          <p:spPr bwMode="black">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a:solidFill>
                <a:srgbClr val="FFFFFF"/>
              </a:solidFill>
              <a:round/>
              <a:headEnd/>
              <a:tailEnd/>
            </a:ln>
          </p:spPr>
          <p:txBody>
            <a:bodyPr/>
            <a:lstStyle/>
            <a:p>
              <a:endParaRPr lang="zh-CN" altLang="en-US"/>
            </a:p>
          </p:txBody>
        </p:sp>
        <p:sp>
          <p:nvSpPr>
            <p:cNvPr id="28" name="Freeform 22"/>
            <p:cNvSpPr>
              <a:spLocks/>
            </p:cNvSpPr>
            <p:nvPr/>
          </p:nvSpPr>
          <p:spPr bwMode="black">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p>
          </p:txBody>
        </p:sp>
        <p:sp>
          <p:nvSpPr>
            <p:cNvPr id="29" name="Freeform 23"/>
            <p:cNvSpPr>
              <a:spLocks/>
            </p:cNvSpPr>
            <p:nvPr/>
          </p:nvSpPr>
          <p:spPr bwMode="black">
            <a:xfrm rot="5400000">
              <a:off x="892" y="3171"/>
              <a:ext cx="114" cy="653"/>
            </a:xfrm>
            <a:custGeom>
              <a:avLst/>
              <a:gdLst>
                <a:gd name="T0" fmla="*/ 1 w 197"/>
                <a:gd name="T1" fmla="*/ 0 h 870"/>
                <a:gd name="T2" fmla="*/ 0 w 197"/>
                <a:gd name="T3" fmla="*/ 6 h 870"/>
                <a:gd name="T4" fmla="*/ 1 w 197"/>
                <a:gd name="T5" fmla="*/ 1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p>
          </p:txBody>
        </p:sp>
        <p:sp>
          <p:nvSpPr>
            <p:cNvPr id="30" name="Freeform 24"/>
            <p:cNvSpPr>
              <a:spLocks/>
            </p:cNvSpPr>
            <p:nvPr/>
          </p:nvSpPr>
          <p:spPr bwMode="black">
            <a:xfrm rot="16200000" flipV="1">
              <a:off x="900" y="2668"/>
              <a:ext cx="114" cy="653"/>
            </a:xfrm>
            <a:custGeom>
              <a:avLst/>
              <a:gdLst>
                <a:gd name="T0" fmla="*/ 1 w 197"/>
                <a:gd name="T1" fmla="*/ 0 h 870"/>
                <a:gd name="T2" fmla="*/ 0 w 197"/>
                <a:gd name="T3" fmla="*/ 6 h 870"/>
                <a:gd name="T4" fmla="*/ 1 w 197"/>
                <a:gd name="T5" fmla="*/ 1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p>
          </p:txBody>
        </p:sp>
      </p:grpSp>
      <p:grpSp>
        <p:nvGrpSpPr>
          <p:cNvPr id="31" name="Group 25"/>
          <p:cNvGrpSpPr>
            <a:grpSpLocks/>
          </p:cNvGrpSpPr>
          <p:nvPr/>
        </p:nvGrpSpPr>
        <p:grpSpPr bwMode="auto">
          <a:xfrm>
            <a:off x="5732463" y="5148281"/>
            <a:ext cx="487362" cy="390525"/>
            <a:chOff x="768" y="2024"/>
            <a:chExt cx="422" cy="337"/>
          </a:xfrm>
        </p:grpSpPr>
        <p:sp>
          <p:nvSpPr>
            <p:cNvPr id="32" name="Freeform 26"/>
            <p:cNvSpPr>
              <a:spLocks/>
            </p:cNvSpPr>
            <p:nvPr/>
          </p:nvSpPr>
          <p:spPr bwMode="black">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 name="T21" fmla="*/ 0 w 116"/>
                <a:gd name="T22" fmla="*/ 0 h 117"/>
                <a:gd name="T23" fmla="*/ 116 w 116"/>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117">
                  <a:moveTo>
                    <a:pt x="12" y="0"/>
                  </a:moveTo>
                  <a:lnTo>
                    <a:pt x="0" y="67"/>
                  </a:lnTo>
                  <a:lnTo>
                    <a:pt x="53" y="117"/>
                  </a:lnTo>
                  <a:lnTo>
                    <a:pt x="108" y="105"/>
                  </a:lnTo>
                  <a:lnTo>
                    <a:pt x="116" y="54"/>
                  </a:lnTo>
                  <a:lnTo>
                    <a:pt x="65" y="0"/>
                  </a:lnTo>
                  <a:lnTo>
                    <a:pt x="12" y="0"/>
                  </a:lnTo>
                  <a:close/>
                </a:path>
              </a:pathLst>
            </a:custGeom>
            <a:noFill/>
            <a:ln w="12700">
              <a:solidFill>
                <a:srgbClr val="FFFFFF"/>
              </a:solidFill>
              <a:round/>
              <a:headEnd/>
              <a:tailEnd/>
            </a:ln>
          </p:spPr>
          <p:txBody>
            <a:bodyPr wrap="none" anchor="ctr"/>
            <a:lstStyle/>
            <a:p>
              <a:endParaRPr lang="zh-CN" altLang="en-US"/>
            </a:p>
          </p:txBody>
        </p:sp>
        <p:sp>
          <p:nvSpPr>
            <p:cNvPr id="33" name="Freeform 27"/>
            <p:cNvSpPr>
              <a:spLocks/>
            </p:cNvSpPr>
            <p:nvPr/>
          </p:nvSpPr>
          <p:spPr bwMode="black">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 name="T15" fmla="*/ 0 w 273"/>
                <a:gd name="T16" fmla="*/ 0 h 228"/>
                <a:gd name="T17" fmla="*/ 273 w 273"/>
                <a:gd name="T18" fmla="*/ 228 h 228"/>
              </a:gdLst>
              <a:ahLst/>
              <a:cxnLst>
                <a:cxn ang="T10">
                  <a:pos x="T0" y="T1"/>
                </a:cxn>
                <a:cxn ang="T11">
                  <a:pos x="T2" y="T3"/>
                </a:cxn>
                <a:cxn ang="T12">
                  <a:pos x="T4" y="T5"/>
                </a:cxn>
                <a:cxn ang="T13">
                  <a:pos x="T6" y="T7"/>
                </a:cxn>
                <a:cxn ang="T14">
                  <a:pos x="T8" y="T9"/>
                </a:cxn>
              </a:cxnLst>
              <a:rect l="T15" t="T16" r="T17" b="T18"/>
              <a:pathLst>
                <a:path w="273" h="228">
                  <a:moveTo>
                    <a:pt x="0" y="169"/>
                  </a:moveTo>
                  <a:lnTo>
                    <a:pt x="45" y="228"/>
                  </a:lnTo>
                  <a:lnTo>
                    <a:pt x="273" y="49"/>
                  </a:lnTo>
                  <a:lnTo>
                    <a:pt x="215" y="0"/>
                  </a:lnTo>
                  <a:lnTo>
                    <a:pt x="0" y="169"/>
                  </a:lnTo>
                  <a:close/>
                </a:path>
              </a:pathLst>
            </a:custGeom>
            <a:noFill/>
            <a:ln w="9525">
              <a:solidFill>
                <a:srgbClr val="FFFFFF"/>
              </a:solidFill>
              <a:round/>
              <a:headEnd/>
              <a:tailEnd/>
            </a:ln>
          </p:spPr>
          <p:txBody>
            <a:bodyPr wrap="none" anchor="ctr"/>
            <a:lstStyle/>
            <a:p>
              <a:endParaRPr lang="zh-CN" altLang="en-US"/>
            </a:p>
          </p:txBody>
        </p:sp>
        <p:sp>
          <p:nvSpPr>
            <p:cNvPr id="34" name="Freeform 28"/>
            <p:cNvSpPr>
              <a:spLocks/>
            </p:cNvSpPr>
            <p:nvPr/>
          </p:nvSpPr>
          <p:spPr bwMode="black">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 name="T15" fmla="*/ 0 w 228"/>
                <a:gd name="T16" fmla="*/ 0 h 237"/>
                <a:gd name="T17" fmla="*/ 228 w 228"/>
                <a:gd name="T18" fmla="*/ 237 h 237"/>
              </a:gdLst>
              <a:ahLst/>
              <a:cxnLst>
                <a:cxn ang="T10">
                  <a:pos x="T0" y="T1"/>
                </a:cxn>
                <a:cxn ang="T11">
                  <a:pos x="T2" y="T3"/>
                </a:cxn>
                <a:cxn ang="T12">
                  <a:pos x="T4" y="T5"/>
                </a:cxn>
                <a:cxn ang="T13">
                  <a:pos x="T6" y="T7"/>
                </a:cxn>
                <a:cxn ang="T14">
                  <a:pos x="T8" y="T9"/>
                </a:cxn>
              </a:cxnLst>
              <a:rect l="T15" t="T16" r="T17" b="T18"/>
              <a:pathLst>
                <a:path w="228" h="237">
                  <a:moveTo>
                    <a:pt x="21" y="172"/>
                  </a:moveTo>
                  <a:lnTo>
                    <a:pt x="0" y="237"/>
                  </a:lnTo>
                  <a:lnTo>
                    <a:pt x="219" y="64"/>
                  </a:lnTo>
                  <a:lnTo>
                    <a:pt x="228" y="0"/>
                  </a:lnTo>
                  <a:lnTo>
                    <a:pt x="21" y="172"/>
                  </a:lnTo>
                  <a:close/>
                </a:path>
              </a:pathLst>
            </a:custGeom>
            <a:solidFill>
              <a:srgbClr val="FFFFFF"/>
            </a:solidFill>
            <a:ln w="9525">
              <a:solidFill>
                <a:srgbClr val="FFFFFF"/>
              </a:solidFill>
              <a:round/>
              <a:headEnd/>
              <a:tailEnd/>
            </a:ln>
          </p:spPr>
          <p:txBody>
            <a:bodyPr wrap="none" anchor="ctr"/>
            <a:lstStyle/>
            <a:p>
              <a:endParaRPr lang="zh-CN" altLang="en-US"/>
            </a:p>
          </p:txBody>
        </p:sp>
        <p:sp>
          <p:nvSpPr>
            <p:cNvPr id="35" name="Freeform 29"/>
            <p:cNvSpPr>
              <a:spLocks/>
            </p:cNvSpPr>
            <p:nvPr/>
          </p:nvSpPr>
          <p:spPr bwMode="black">
            <a:xfrm>
              <a:off x="903" y="2129"/>
              <a:ext cx="281" cy="189"/>
            </a:xfrm>
            <a:custGeom>
              <a:avLst/>
              <a:gdLst>
                <a:gd name="T0" fmla="*/ 63 w 281"/>
                <a:gd name="T1" fmla="*/ 178 h 189"/>
                <a:gd name="T2" fmla="*/ 0 w 281"/>
                <a:gd name="T3" fmla="*/ 189 h 189"/>
                <a:gd name="T4" fmla="*/ 227 w 281"/>
                <a:gd name="T5" fmla="*/ 10 h 189"/>
                <a:gd name="T6" fmla="*/ 281 w 281"/>
                <a:gd name="T7" fmla="*/ 0 h 189"/>
                <a:gd name="T8" fmla="*/ 63 w 281"/>
                <a:gd name="T9" fmla="*/ 178 h 189"/>
                <a:gd name="T10" fmla="*/ 0 60000 65536"/>
                <a:gd name="T11" fmla="*/ 0 60000 65536"/>
                <a:gd name="T12" fmla="*/ 0 60000 65536"/>
                <a:gd name="T13" fmla="*/ 0 60000 65536"/>
                <a:gd name="T14" fmla="*/ 0 60000 65536"/>
                <a:gd name="T15" fmla="*/ 0 w 281"/>
                <a:gd name="T16" fmla="*/ 0 h 189"/>
                <a:gd name="T17" fmla="*/ 281 w 281"/>
                <a:gd name="T18" fmla="*/ 189 h 189"/>
              </a:gdLst>
              <a:ahLst/>
              <a:cxnLst>
                <a:cxn ang="T10">
                  <a:pos x="T0" y="T1"/>
                </a:cxn>
                <a:cxn ang="T11">
                  <a:pos x="T2" y="T3"/>
                </a:cxn>
                <a:cxn ang="T12">
                  <a:pos x="T4" y="T5"/>
                </a:cxn>
                <a:cxn ang="T13">
                  <a:pos x="T6" y="T7"/>
                </a:cxn>
                <a:cxn ang="T14">
                  <a:pos x="T8" y="T9"/>
                </a:cxn>
              </a:cxnLst>
              <a:rect l="T15" t="T16" r="T17" b="T18"/>
              <a:pathLst>
                <a:path w="281" h="189">
                  <a:moveTo>
                    <a:pt x="63" y="178"/>
                  </a:moveTo>
                  <a:lnTo>
                    <a:pt x="0" y="189"/>
                  </a:lnTo>
                  <a:lnTo>
                    <a:pt x="227" y="10"/>
                  </a:lnTo>
                  <a:lnTo>
                    <a:pt x="281" y="0"/>
                  </a:lnTo>
                  <a:lnTo>
                    <a:pt x="63" y="178"/>
                  </a:lnTo>
                  <a:close/>
                </a:path>
              </a:pathLst>
            </a:custGeom>
            <a:solidFill>
              <a:srgbClr val="FFFFFF"/>
            </a:solidFill>
            <a:ln w="9525">
              <a:solidFill>
                <a:srgbClr val="FFFFFF"/>
              </a:solidFill>
              <a:round/>
              <a:headEnd/>
              <a:tailEnd/>
            </a:ln>
          </p:spPr>
          <p:txBody>
            <a:bodyPr wrap="none" anchor="ctr"/>
            <a:lstStyle/>
            <a:p>
              <a:endParaRPr lang="zh-CN" altLang="en-US"/>
            </a:p>
          </p:txBody>
        </p:sp>
        <p:sp>
          <p:nvSpPr>
            <p:cNvPr id="36" name="Freeform 30"/>
            <p:cNvSpPr>
              <a:spLocks/>
            </p:cNvSpPr>
            <p:nvPr/>
          </p:nvSpPr>
          <p:spPr bwMode="black">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 name="T21" fmla="*/ 0 w 161"/>
                <a:gd name="T22" fmla="*/ 0 h 163"/>
                <a:gd name="T23" fmla="*/ 161 w 161"/>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3">
                  <a:moveTo>
                    <a:pt x="0" y="135"/>
                  </a:moveTo>
                  <a:lnTo>
                    <a:pt x="18" y="163"/>
                  </a:lnTo>
                  <a:lnTo>
                    <a:pt x="161" y="120"/>
                  </a:lnTo>
                  <a:lnTo>
                    <a:pt x="114" y="124"/>
                  </a:lnTo>
                  <a:lnTo>
                    <a:pt x="69" y="67"/>
                  </a:lnTo>
                  <a:lnTo>
                    <a:pt x="90" y="0"/>
                  </a:lnTo>
                  <a:lnTo>
                    <a:pt x="0" y="135"/>
                  </a:lnTo>
                  <a:close/>
                </a:path>
              </a:pathLst>
            </a:custGeom>
            <a:noFill/>
            <a:ln w="9525">
              <a:solidFill>
                <a:srgbClr val="FFFFFF"/>
              </a:solidFill>
              <a:round/>
              <a:headEnd/>
              <a:tailEnd/>
            </a:ln>
          </p:spPr>
          <p:txBody>
            <a:bodyPr wrap="none" anchor="ctr"/>
            <a:lstStyle/>
            <a:p>
              <a:endParaRPr lang="zh-CN" altLang="en-US"/>
            </a:p>
          </p:txBody>
        </p:sp>
        <p:sp>
          <p:nvSpPr>
            <p:cNvPr id="37" name="Freeform 31"/>
            <p:cNvSpPr>
              <a:spLocks/>
            </p:cNvSpPr>
            <p:nvPr/>
          </p:nvSpPr>
          <p:spPr bwMode="black">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 name="T12" fmla="*/ 0 w 39"/>
                <a:gd name="T13" fmla="*/ 0 h 33"/>
                <a:gd name="T14" fmla="*/ 39 w 39"/>
                <a:gd name="T15" fmla="*/ 33 h 33"/>
              </a:gdLst>
              <a:ahLst/>
              <a:cxnLst>
                <a:cxn ang="T8">
                  <a:pos x="T0" y="T1"/>
                </a:cxn>
                <a:cxn ang="T9">
                  <a:pos x="T2" y="T3"/>
                </a:cxn>
                <a:cxn ang="T10">
                  <a:pos x="T4" y="T5"/>
                </a:cxn>
                <a:cxn ang="T11">
                  <a:pos x="T6" y="T7"/>
                </a:cxn>
              </a:cxnLst>
              <a:rect l="T12" t="T13" r="T14" b="T15"/>
              <a:pathLst>
                <a:path w="39" h="33">
                  <a:moveTo>
                    <a:pt x="27" y="0"/>
                  </a:moveTo>
                  <a:lnTo>
                    <a:pt x="0" y="33"/>
                  </a:lnTo>
                  <a:lnTo>
                    <a:pt x="39" y="25"/>
                  </a:lnTo>
                  <a:lnTo>
                    <a:pt x="27" y="0"/>
                  </a:lnTo>
                  <a:close/>
                </a:path>
              </a:pathLst>
            </a:custGeom>
            <a:solidFill>
              <a:srgbClr val="FFFFFF"/>
            </a:solidFill>
            <a:ln w="9525">
              <a:solidFill>
                <a:schemeClr val="tx1"/>
              </a:solidFill>
              <a:round/>
              <a:headEnd/>
              <a:tailEnd/>
            </a:ln>
          </p:spPr>
          <p:txBody>
            <a:bodyPr wrap="none" anchor="ctr"/>
            <a:lstStyle/>
            <a:p>
              <a:endParaRPr lang="zh-CN" altLang="en-US"/>
            </a:p>
          </p:txBody>
        </p:sp>
        <p:sp>
          <p:nvSpPr>
            <p:cNvPr id="38" name="Line 32"/>
            <p:cNvSpPr>
              <a:spLocks noChangeShapeType="1"/>
            </p:cNvSpPr>
            <p:nvPr/>
          </p:nvSpPr>
          <p:spPr bwMode="black">
            <a:xfrm flipV="1">
              <a:off x="797" y="2258"/>
              <a:ext cx="66" cy="72"/>
            </a:xfrm>
            <a:prstGeom prst="line">
              <a:avLst/>
            </a:prstGeom>
            <a:noFill/>
            <a:ln w="9525">
              <a:solidFill>
                <a:srgbClr val="FFFFFF"/>
              </a:solidFill>
              <a:round/>
              <a:headEnd/>
              <a:tailEnd/>
            </a:ln>
          </p:spPr>
          <p:txBody>
            <a:bodyPr wrap="none" anchor="ctr"/>
            <a:lstStyle/>
            <a:p>
              <a:endParaRPr lang="zh-CN" altLang="en-US"/>
            </a:p>
          </p:txBody>
        </p:sp>
        <p:sp>
          <p:nvSpPr>
            <p:cNvPr id="39" name="Line 33"/>
            <p:cNvSpPr>
              <a:spLocks noChangeShapeType="1"/>
            </p:cNvSpPr>
            <p:nvPr/>
          </p:nvSpPr>
          <p:spPr bwMode="black">
            <a:xfrm flipV="1">
              <a:off x="806" y="2315"/>
              <a:ext cx="100" cy="34"/>
            </a:xfrm>
            <a:prstGeom prst="line">
              <a:avLst/>
            </a:prstGeom>
            <a:noFill/>
            <a:ln w="9525">
              <a:solidFill>
                <a:srgbClr val="FFFFFF"/>
              </a:solidFill>
              <a:round/>
              <a:headEnd/>
              <a:tailEnd/>
            </a:ln>
          </p:spPr>
          <p:txBody>
            <a:bodyPr wrap="none" anchor="ctr"/>
            <a:lstStyle/>
            <a:p>
              <a:endParaRPr lang="zh-CN" altLang="en-US"/>
            </a:p>
          </p:txBody>
        </p:sp>
        <p:sp>
          <p:nvSpPr>
            <p:cNvPr id="40" name="Oval 34"/>
            <p:cNvSpPr>
              <a:spLocks noChangeArrowheads="1"/>
            </p:cNvSpPr>
            <p:nvPr/>
          </p:nvSpPr>
          <p:spPr bwMode="black">
            <a:xfrm rot="1507387">
              <a:off x="1116" y="2063"/>
              <a:ext cx="43" cy="27"/>
            </a:xfrm>
            <a:prstGeom prst="ellipse">
              <a:avLst/>
            </a:prstGeom>
            <a:solidFill>
              <a:srgbClr val="FFFFFF"/>
            </a:solidFill>
            <a:ln w="9525" algn="ctr">
              <a:solidFill>
                <a:schemeClr val="tx1"/>
              </a:solidFill>
              <a:round/>
              <a:headEnd/>
              <a:tailEnd/>
            </a:ln>
          </p:spPr>
          <p:txBody>
            <a:bodyPr wrap="none" anchor="ctr"/>
            <a:lstStyle/>
            <a:p>
              <a:endParaRPr lang="zh-CN" altLang="zh-CN"/>
            </a:p>
          </p:txBody>
        </p:sp>
      </p:grpSp>
      <p:grpSp>
        <p:nvGrpSpPr>
          <p:cNvPr id="41" name="Group 35"/>
          <p:cNvGrpSpPr>
            <a:grpSpLocks/>
          </p:cNvGrpSpPr>
          <p:nvPr/>
        </p:nvGrpSpPr>
        <p:grpSpPr bwMode="auto">
          <a:xfrm>
            <a:off x="3005138" y="5149869"/>
            <a:ext cx="409575" cy="355600"/>
            <a:chOff x="2310" y="3078"/>
            <a:chExt cx="312" cy="270"/>
          </a:xfrm>
        </p:grpSpPr>
        <p:sp>
          <p:nvSpPr>
            <p:cNvPr id="42" name="AutoShape 36"/>
            <p:cNvSpPr>
              <a:spLocks noChangeArrowheads="1"/>
            </p:cNvSpPr>
            <p:nvPr/>
          </p:nvSpPr>
          <p:spPr bwMode="black">
            <a:xfrm>
              <a:off x="2374" y="3078"/>
              <a:ext cx="186" cy="187"/>
            </a:xfrm>
            <a:prstGeom prst="roundRect">
              <a:avLst>
                <a:gd name="adj" fmla="val 6250"/>
              </a:avLst>
            </a:prstGeom>
            <a:noFill/>
            <a:ln w="25400" algn="ctr">
              <a:solidFill>
                <a:srgbClr val="FFFFFF"/>
              </a:solidFill>
              <a:round/>
              <a:headEnd/>
              <a:tailEnd/>
            </a:ln>
          </p:spPr>
          <p:txBody>
            <a:bodyPr wrap="none" anchor="ctr"/>
            <a:lstStyle/>
            <a:p>
              <a:endParaRPr lang="zh-CN" altLang="zh-CN"/>
            </a:p>
          </p:txBody>
        </p:sp>
        <p:sp>
          <p:nvSpPr>
            <p:cNvPr id="43" name="AutoShape 37"/>
            <p:cNvSpPr>
              <a:spLocks noChangeArrowheads="1"/>
            </p:cNvSpPr>
            <p:nvPr/>
          </p:nvSpPr>
          <p:spPr bwMode="black">
            <a:xfrm>
              <a:off x="2310" y="3265"/>
              <a:ext cx="312" cy="83"/>
            </a:xfrm>
            <a:prstGeom prst="roundRect">
              <a:avLst>
                <a:gd name="adj" fmla="val 16667"/>
              </a:avLst>
            </a:prstGeom>
            <a:noFill/>
            <a:ln w="25400" algn="ctr">
              <a:solidFill>
                <a:srgbClr val="FFFFFF"/>
              </a:solidFill>
              <a:round/>
              <a:headEnd/>
              <a:tailEnd/>
            </a:ln>
          </p:spPr>
          <p:txBody>
            <a:bodyPr wrap="none" anchor="ctr"/>
            <a:lstStyle/>
            <a:p>
              <a:endParaRPr lang="zh-CN" altLang="zh-CN"/>
            </a:p>
          </p:txBody>
        </p:sp>
        <p:sp>
          <p:nvSpPr>
            <p:cNvPr id="44" name="AutoShape 38"/>
            <p:cNvSpPr>
              <a:spLocks noChangeArrowheads="1"/>
            </p:cNvSpPr>
            <p:nvPr/>
          </p:nvSpPr>
          <p:spPr bwMode="black">
            <a:xfrm>
              <a:off x="2390" y="3096"/>
              <a:ext cx="154" cy="147"/>
            </a:xfrm>
            <a:prstGeom prst="roundRect">
              <a:avLst>
                <a:gd name="adj" fmla="val 7972"/>
              </a:avLst>
            </a:prstGeom>
            <a:solidFill>
              <a:srgbClr val="FFFFFF"/>
            </a:solidFill>
            <a:ln w="25400" algn="ctr">
              <a:noFill/>
              <a:round/>
              <a:headEnd/>
              <a:tailEnd/>
            </a:ln>
          </p:spPr>
          <p:txBody>
            <a:bodyPr wrap="none" anchor="ctr"/>
            <a:lstStyle/>
            <a:p>
              <a:endParaRPr lang="zh-CN" altLang="zh-CN"/>
            </a:p>
          </p:txBody>
        </p:sp>
        <p:sp>
          <p:nvSpPr>
            <p:cNvPr id="45" name="Line 39"/>
            <p:cNvSpPr>
              <a:spLocks noChangeShapeType="1"/>
            </p:cNvSpPr>
            <p:nvPr/>
          </p:nvSpPr>
          <p:spPr bwMode="black">
            <a:xfrm flipH="1">
              <a:off x="2530" y="3305"/>
              <a:ext cx="47" cy="0"/>
            </a:xfrm>
            <a:prstGeom prst="line">
              <a:avLst/>
            </a:prstGeom>
            <a:noFill/>
            <a:ln w="25400">
              <a:solidFill>
                <a:srgbClr val="FFFFFF"/>
              </a:solidFill>
              <a:round/>
              <a:headEnd/>
              <a:tailEnd/>
            </a:ln>
          </p:spPr>
          <p:txBody>
            <a:bodyPr/>
            <a:lstStyle/>
            <a:p>
              <a:endParaRPr lang="zh-CN" altLang="en-US"/>
            </a:p>
          </p:txBody>
        </p:sp>
        <p:sp>
          <p:nvSpPr>
            <p:cNvPr id="46" name="Line 40"/>
            <p:cNvSpPr>
              <a:spLocks noChangeShapeType="1"/>
            </p:cNvSpPr>
            <p:nvPr/>
          </p:nvSpPr>
          <p:spPr bwMode="black">
            <a:xfrm flipH="1">
              <a:off x="2447" y="3134"/>
              <a:ext cx="78" cy="0"/>
            </a:xfrm>
            <a:prstGeom prst="line">
              <a:avLst/>
            </a:prstGeom>
            <a:noFill/>
            <a:ln w="25400">
              <a:solidFill>
                <a:srgbClr val="B2B2B2"/>
              </a:solidFill>
              <a:round/>
              <a:headEnd/>
              <a:tailEnd/>
            </a:ln>
          </p:spPr>
          <p:txBody>
            <a:bodyPr/>
            <a:lstStyle/>
            <a:p>
              <a:endParaRPr lang="zh-CN" altLang="en-US"/>
            </a:p>
          </p:txBody>
        </p:sp>
        <p:sp>
          <p:nvSpPr>
            <p:cNvPr id="47" name="Line 41"/>
            <p:cNvSpPr>
              <a:spLocks noChangeShapeType="1"/>
            </p:cNvSpPr>
            <p:nvPr/>
          </p:nvSpPr>
          <p:spPr bwMode="black">
            <a:xfrm flipH="1">
              <a:off x="2467" y="3154"/>
              <a:ext cx="48" cy="0"/>
            </a:xfrm>
            <a:prstGeom prst="line">
              <a:avLst/>
            </a:prstGeom>
            <a:noFill/>
            <a:ln w="25400">
              <a:solidFill>
                <a:srgbClr val="B2B2B2"/>
              </a:solidFill>
              <a:round/>
              <a:headEnd/>
              <a:tailEnd/>
            </a:ln>
          </p:spPr>
          <p:txBody>
            <a:bodyPr/>
            <a:lstStyle/>
            <a:p>
              <a:endParaRPr lang="zh-CN" altLang="en-US"/>
            </a:p>
          </p:txBody>
        </p:sp>
        <p:sp>
          <p:nvSpPr>
            <p:cNvPr id="48" name="Line 42"/>
            <p:cNvSpPr>
              <a:spLocks noChangeShapeType="1"/>
            </p:cNvSpPr>
            <p:nvPr/>
          </p:nvSpPr>
          <p:spPr bwMode="black">
            <a:xfrm flipH="1">
              <a:off x="2480" y="3216"/>
              <a:ext cx="34" cy="0"/>
            </a:xfrm>
            <a:prstGeom prst="line">
              <a:avLst/>
            </a:prstGeom>
            <a:noFill/>
            <a:ln w="25400">
              <a:solidFill>
                <a:srgbClr val="B2B2B2"/>
              </a:solidFill>
              <a:round/>
              <a:headEnd/>
              <a:tailEnd/>
            </a:ln>
          </p:spPr>
          <p:txBody>
            <a:bodyPr/>
            <a:lstStyle/>
            <a:p>
              <a:endParaRPr lang="zh-CN" altLang="en-US"/>
            </a:p>
          </p:txBody>
        </p:sp>
      </p:grpSp>
      <p:grpSp>
        <p:nvGrpSpPr>
          <p:cNvPr id="49" name="Group 43"/>
          <p:cNvGrpSpPr>
            <a:grpSpLocks/>
          </p:cNvGrpSpPr>
          <p:nvPr/>
        </p:nvGrpSpPr>
        <p:grpSpPr bwMode="auto">
          <a:xfrm>
            <a:off x="5722938" y="2536844"/>
            <a:ext cx="519112" cy="330200"/>
            <a:chOff x="3824" y="1835"/>
            <a:chExt cx="491" cy="312"/>
          </a:xfrm>
        </p:grpSpPr>
        <p:grpSp>
          <p:nvGrpSpPr>
            <p:cNvPr id="50" name="Group 44"/>
            <p:cNvGrpSpPr>
              <a:grpSpLocks/>
            </p:cNvGrpSpPr>
            <p:nvPr/>
          </p:nvGrpSpPr>
          <p:grpSpPr bwMode="auto">
            <a:xfrm>
              <a:off x="3824" y="1835"/>
              <a:ext cx="491" cy="312"/>
              <a:chOff x="347" y="2022"/>
              <a:chExt cx="491" cy="312"/>
            </a:xfrm>
          </p:grpSpPr>
          <p:sp>
            <p:nvSpPr>
              <p:cNvPr id="52" name="Freeform 45"/>
              <p:cNvSpPr>
                <a:spLocks/>
              </p:cNvSpPr>
              <p:nvPr/>
            </p:nvSpPr>
            <p:spPr bwMode="black">
              <a:xfrm>
                <a:off x="347" y="2022"/>
                <a:ext cx="491" cy="312"/>
              </a:xfrm>
              <a:custGeom>
                <a:avLst/>
                <a:gdLst>
                  <a:gd name="T0" fmla="*/ 9 w 491"/>
                  <a:gd name="T1" fmla="*/ 96 h 312"/>
                  <a:gd name="T2" fmla="*/ 10 w 491"/>
                  <a:gd name="T3" fmla="*/ 159 h 312"/>
                  <a:gd name="T4" fmla="*/ 288 w 491"/>
                  <a:gd name="T5" fmla="*/ 312 h 312"/>
                  <a:gd name="T6" fmla="*/ 486 w 491"/>
                  <a:gd name="T7" fmla="*/ 184 h 312"/>
                  <a:gd name="T8" fmla="*/ 303 w 491"/>
                  <a:gd name="T9" fmla="*/ 302 h 312"/>
                  <a:gd name="T10" fmla="*/ 283 w 491"/>
                  <a:gd name="T11" fmla="*/ 246 h 312"/>
                  <a:gd name="T12" fmla="*/ 480 w 491"/>
                  <a:gd name="T13" fmla="*/ 128 h 312"/>
                  <a:gd name="T14" fmla="*/ 202 w 491"/>
                  <a:gd name="T15" fmla="*/ 0 h 312"/>
                  <a:gd name="T16" fmla="*/ 9 w 491"/>
                  <a:gd name="T17" fmla="*/ 96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1"/>
                  <a:gd name="T28" fmla="*/ 0 h 312"/>
                  <a:gd name="T29" fmla="*/ 491 w 491"/>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chemeClr val="tx1">
                  <a:alpha val="59999"/>
                </a:schemeClr>
              </a:solidFill>
              <a:ln w="19050">
                <a:solidFill>
                  <a:srgbClr val="FFFFFF"/>
                </a:solidFill>
                <a:round/>
                <a:headEnd/>
                <a:tailEnd/>
              </a:ln>
            </p:spPr>
            <p:txBody>
              <a:bodyPr wrap="none" anchor="ctr"/>
              <a:lstStyle/>
              <a:p>
                <a:endParaRPr lang="zh-CN" altLang="en-US"/>
              </a:p>
            </p:txBody>
          </p:sp>
          <p:sp>
            <p:nvSpPr>
              <p:cNvPr id="53" name="Freeform 46"/>
              <p:cNvSpPr>
                <a:spLocks/>
              </p:cNvSpPr>
              <p:nvPr/>
            </p:nvSpPr>
            <p:spPr bwMode="black">
              <a:xfrm>
                <a:off x="615" y="2154"/>
                <a:ext cx="215" cy="171"/>
              </a:xfrm>
              <a:custGeom>
                <a:avLst/>
                <a:gdLst>
                  <a:gd name="T0" fmla="*/ 15 w 215"/>
                  <a:gd name="T1" fmla="*/ 117 h 171"/>
                  <a:gd name="T2" fmla="*/ 23 w 215"/>
                  <a:gd name="T3" fmla="*/ 171 h 171"/>
                  <a:gd name="T4" fmla="*/ 215 w 215"/>
                  <a:gd name="T5" fmla="*/ 48 h 171"/>
                  <a:gd name="T6" fmla="*/ 203 w 215"/>
                  <a:gd name="T7" fmla="*/ 0 h 171"/>
                  <a:gd name="T8" fmla="*/ 15 w 215"/>
                  <a:gd name="T9" fmla="*/ 117 h 171"/>
                  <a:gd name="T10" fmla="*/ 0 60000 65536"/>
                  <a:gd name="T11" fmla="*/ 0 60000 65536"/>
                  <a:gd name="T12" fmla="*/ 0 60000 65536"/>
                  <a:gd name="T13" fmla="*/ 0 60000 65536"/>
                  <a:gd name="T14" fmla="*/ 0 60000 65536"/>
                  <a:gd name="T15" fmla="*/ 0 w 215"/>
                  <a:gd name="T16" fmla="*/ 0 h 171"/>
                  <a:gd name="T17" fmla="*/ 215 w 215"/>
                  <a:gd name="T18" fmla="*/ 171 h 171"/>
                </a:gdLst>
                <a:ahLst/>
                <a:cxnLst>
                  <a:cxn ang="T10">
                    <a:pos x="T0" y="T1"/>
                  </a:cxn>
                  <a:cxn ang="T11">
                    <a:pos x="T2" y="T3"/>
                  </a:cxn>
                  <a:cxn ang="T12">
                    <a:pos x="T4" y="T5"/>
                  </a:cxn>
                  <a:cxn ang="T13">
                    <a:pos x="T6" y="T7"/>
                  </a:cxn>
                  <a:cxn ang="T14">
                    <a:pos x="T8" y="T9"/>
                  </a:cxn>
                </a:cxnLst>
                <a:rect l="T15" t="T16" r="T17" b="T18"/>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a:solidFill>
                  <a:srgbClr val="FFFFFF"/>
                </a:solidFill>
                <a:round/>
                <a:headEnd/>
                <a:tailEnd/>
              </a:ln>
            </p:spPr>
            <p:txBody>
              <a:bodyPr wrap="none" anchor="ctr"/>
              <a:lstStyle/>
              <a:p>
                <a:endParaRPr lang="zh-CN" altLang="en-US"/>
              </a:p>
            </p:txBody>
          </p:sp>
          <p:sp>
            <p:nvSpPr>
              <p:cNvPr id="54" name="Line 47"/>
              <p:cNvSpPr>
                <a:spLocks noChangeShapeType="1"/>
              </p:cNvSpPr>
              <p:nvPr/>
            </p:nvSpPr>
            <p:spPr bwMode="black">
              <a:xfrm>
                <a:off x="368" y="2128"/>
                <a:ext cx="253" cy="137"/>
              </a:xfrm>
              <a:prstGeom prst="line">
                <a:avLst/>
              </a:prstGeom>
              <a:noFill/>
              <a:ln w="19050">
                <a:solidFill>
                  <a:srgbClr val="FFFFFF"/>
                </a:solidFill>
                <a:round/>
                <a:headEnd/>
                <a:tailEnd/>
              </a:ln>
            </p:spPr>
            <p:txBody>
              <a:bodyPr wrap="none" anchor="ctr"/>
              <a:lstStyle/>
              <a:p>
                <a:endParaRPr lang="zh-CN" altLang="en-US"/>
              </a:p>
            </p:txBody>
          </p:sp>
        </p:grpSp>
        <p:sp>
          <p:nvSpPr>
            <p:cNvPr id="51" name="Freeform 48"/>
            <p:cNvSpPr>
              <a:spLocks/>
            </p:cNvSpPr>
            <p:nvPr/>
          </p:nvSpPr>
          <p:spPr bwMode="black">
            <a:xfrm>
              <a:off x="4169" y="2067"/>
              <a:ext cx="48" cy="44"/>
            </a:xfrm>
            <a:custGeom>
              <a:avLst/>
              <a:gdLst>
                <a:gd name="T0" fmla="*/ 0 w 48"/>
                <a:gd name="T1" fmla="*/ 14 h 44"/>
                <a:gd name="T2" fmla="*/ 18 w 48"/>
                <a:gd name="T3" fmla="*/ 0 h 44"/>
                <a:gd name="T4" fmla="*/ 48 w 48"/>
                <a:gd name="T5" fmla="*/ 26 h 44"/>
                <a:gd name="T6" fmla="*/ 27 w 48"/>
                <a:gd name="T7" fmla="*/ 44 h 44"/>
                <a:gd name="T8" fmla="*/ 0 w 48"/>
                <a:gd name="T9" fmla="*/ 14 h 44"/>
                <a:gd name="T10" fmla="*/ 0 60000 65536"/>
                <a:gd name="T11" fmla="*/ 0 60000 65536"/>
                <a:gd name="T12" fmla="*/ 0 60000 65536"/>
                <a:gd name="T13" fmla="*/ 0 60000 65536"/>
                <a:gd name="T14" fmla="*/ 0 60000 65536"/>
                <a:gd name="T15" fmla="*/ 0 w 48"/>
                <a:gd name="T16" fmla="*/ 0 h 44"/>
                <a:gd name="T17" fmla="*/ 48 w 48"/>
                <a:gd name="T18" fmla="*/ 44 h 44"/>
              </a:gdLst>
              <a:ahLst/>
              <a:cxnLst>
                <a:cxn ang="T10">
                  <a:pos x="T0" y="T1"/>
                </a:cxn>
                <a:cxn ang="T11">
                  <a:pos x="T2" y="T3"/>
                </a:cxn>
                <a:cxn ang="T12">
                  <a:pos x="T4" y="T5"/>
                </a:cxn>
                <a:cxn ang="T13">
                  <a:pos x="T6" y="T7"/>
                </a:cxn>
                <a:cxn ang="T14">
                  <a:pos x="T8" y="T9"/>
                </a:cxn>
              </a:cxnLst>
              <a:rect l="T15" t="T16" r="T17" b="T18"/>
              <a:pathLst>
                <a:path w="48" h="44">
                  <a:moveTo>
                    <a:pt x="0" y="14"/>
                  </a:moveTo>
                  <a:lnTo>
                    <a:pt x="18" y="0"/>
                  </a:lnTo>
                  <a:lnTo>
                    <a:pt x="48" y="26"/>
                  </a:lnTo>
                  <a:lnTo>
                    <a:pt x="27" y="44"/>
                  </a:lnTo>
                  <a:lnTo>
                    <a:pt x="0" y="14"/>
                  </a:lnTo>
                  <a:close/>
                </a:path>
              </a:pathLst>
            </a:custGeom>
            <a:solidFill>
              <a:schemeClr val="tx1">
                <a:alpha val="59999"/>
              </a:schemeClr>
            </a:solidFill>
            <a:ln w="19050">
              <a:solidFill>
                <a:schemeClr val="tx1"/>
              </a:solidFill>
              <a:round/>
              <a:headEnd/>
              <a:tailEnd/>
            </a:ln>
          </p:spPr>
          <p:txBody>
            <a:bodyPr wrap="none" anchor="ctr"/>
            <a:lstStyle/>
            <a:p>
              <a:endParaRPr lang="zh-CN" altLang="en-US"/>
            </a:p>
          </p:txBody>
        </p:sp>
      </p:grpSp>
      <p:sp>
        <p:nvSpPr>
          <p:cNvPr id="55" name="Text Box 49"/>
          <p:cNvSpPr txBox="1">
            <a:spLocks noChangeArrowheads="1"/>
          </p:cNvSpPr>
          <p:nvPr/>
        </p:nvSpPr>
        <p:spPr bwMode="auto">
          <a:xfrm>
            <a:off x="5568950" y="2948006"/>
            <a:ext cx="874713" cy="400050"/>
          </a:xfrm>
          <a:prstGeom prst="rect">
            <a:avLst/>
          </a:prstGeom>
          <a:noFill/>
          <a:ln w="9525" algn="ctr">
            <a:noFill/>
            <a:miter lim="800000"/>
            <a:headEnd/>
            <a:tailEnd/>
          </a:ln>
        </p:spPr>
        <p:txBody>
          <a:bodyPr>
            <a:spAutoFit/>
          </a:bodyPr>
          <a:lstStyle/>
          <a:p>
            <a:pPr algn="ctr">
              <a:spcBef>
                <a:spcPct val="50000"/>
              </a:spcBef>
            </a:pPr>
            <a:r>
              <a:rPr lang="en-US" altLang="zh-CN" b="1">
                <a:solidFill>
                  <a:srgbClr val="1C1C1C"/>
                </a:solidFill>
                <a:latin typeface="微软雅黑" pitchFamily="34" charset="-122"/>
                <a:ea typeface="微软雅黑" pitchFamily="34" charset="-122"/>
              </a:rPr>
              <a:t>B</a:t>
            </a:r>
            <a:endParaRPr lang="en-US" altLang="zh-CN" sz="2000">
              <a:solidFill>
                <a:srgbClr val="1C1C1C"/>
              </a:solidFill>
            </a:endParaRPr>
          </a:p>
        </p:txBody>
      </p:sp>
      <p:sp>
        <p:nvSpPr>
          <p:cNvPr id="56" name="Text Box 50"/>
          <p:cNvSpPr txBox="1">
            <a:spLocks noChangeArrowheads="1"/>
          </p:cNvSpPr>
          <p:nvPr/>
        </p:nvSpPr>
        <p:spPr bwMode="auto">
          <a:xfrm>
            <a:off x="2679700" y="5603894"/>
            <a:ext cx="1100138" cy="369887"/>
          </a:xfrm>
          <a:prstGeom prst="rect">
            <a:avLst/>
          </a:prstGeom>
          <a:noFill/>
          <a:ln w="9525" algn="ctr">
            <a:noFill/>
            <a:miter lim="800000"/>
            <a:headEnd/>
            <a:tailEnd/>
          </a:ln>
        </p:spPr>
        <p:txBody>
          <a:bodyPr>
            <a:spAutoFit/>
          </a:bodyPr>
          <a:lstStyle/>
          <a:p>
            <a:pPr algn="ctr">
              <a:spcBef>
                <a:spcPct val="50000"/>
              </a:spcBef>
            </a:pPr>
            <a:r>
              <a:rPr lang="en-US" altLang="zh-CN" b="1">
                <a:solidFill>
                  <a:srgbClr val="1C1C1C"/>
                </a:solidFill>
                <a:latin typeface="微软雅黑" pitchFamily="34" charset="-122"/>
                <a:ea typeface="微软雅黑" pitchFamily="34" charset="-122"/>
              </a:rPr>
              <a:t>C</a:t>
            </a:r>
            <a:endParaRPr lang="en-US" altLang="zh-CN">
              <a:solidFill>
                <a:srgbClr val="1C1C1C"/>
              </a:solidFill>
            </a:endParaRPr>
          </a:p>
        </p:txBody>
      </p:sp>
      <p:sp>
        <p:nvSpPr>
          <p:cNvPr id="57" name="Text Box 51"/>
          <p:cNvSpPr txBox="1">
            <a:spLocks noChangeArrowheads="1"/>
          </p:cNvSpPr>
          <p:nvPr/>
        </p:nvSpPr>
        <p:spPr bwMode="auto">
          <a:xfrm>
            <a:off x="5497513" y="5603894"/>
            <a:ext cx="1019175" cy="369887"/>
          </a:xfrm>
          <a:prstGeom prst="rect">
            <a:avLst/>
          </a:prstGeom>
          <a:noFill/>
          <a:ln w="9525" algn="ctr">
            <a:noFill/>
            <a:miter lim="800000"/>
            <a:headEnd/>
            <a:tailEnd/>
          </a:ln>
        </p:spPr>
        <p:txBody>
          <a:bodyPr>
            <a:spAutoFit/>
          </a:bodyPr>
          <a:lstStyle/>
          <a:p>
            <a:pPr algn="ctr">
              <a:spcBef>
                <a:spcPct val="50000"/>
              </a:spcBef>
            </a:pPr>
            <a:r>
              <a:rPr lang="en-US" altLang="zh-CN" b="1">
                <a:solidFill>
                  <a:srgbClr val="1C1C1C"/>
                </a:solidFill>
                <a:latin typeface="微软雅黑" pitchFamily="34" charset="-122"/>
                <a:ea typeface="微软雅黑" pitchFamily="34" charset="-122"/>
              </a:rPr>
              <a:t>D</a:t>
            </a:r>
            <a:endParaRPr lang="en-US" altLang="zh-CN">
              <a:solidFill>
                <a:srgbClr val="1C1C1C"/>
              </a:solidFill>
            </a:endParaRPr>
          </a:p>
        </p:txBody>
      </p:sp>
      <p:pic>
        <p:nvPicPr>
          <p:cNvPr id="61" name="图片 60" descr="{3DC71A86-9210-4163-BEBC-C258DE9DBBC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1934" y="3500438"/>
            <a:ext cx="1000132" cy="1184830"/>
          </a:xfrm>
          <a:prstGeom prst="rect">
            <a:avLst/>
          </a:prstGeom>
        </p:spPr>
      </p:pic>
      <p:sp>
        <p:nvSpPr>
          <p:cNvPr id="65" name="Rectangle 3"/>
          <p:cNvSpPr>
            <a:spLocks noGrp="1" noChangeArrowheads="1"/>
          </p:cNvSpPr>
          <p:nvPr>
            <p:ph type="title"/>
          </p:nvPr>
        </p:nvSpPr>
        <p:spPr>
          <a:xfrm>
            <a:off x="1187624" y="314308"/>
            <a:ext cx="5178434" cy="685800"/>
          </a:xfrm>
        </p:spPr>
        <p:txBody>
          <a:bodyPr/>
          <a:lstStyle/>
          <a:p>
            <a:r>
              <a:rPr lang="zh-CN" altLang="en-US" dirty="0" smtClean="0">
                <a:solidFill>
                  <a:schemeClr val="bg1"/>
                </a:solidFill>
                <a:latin typeface="微软雅黑" pitchFamily="34" charset="-122"/>
                <a:ea typeface="微软雅黑" pitchFamily="34" charset="-122"/>
              </a:rPr>
              <a:t>中国交建综合排名</a:t>
            </a:r>
            <a:endParaRPr lang="en-US" altLang="zh-CN" dirty="0">
              <a:solidFill>
                <a:schemeClr val="bg1"/>
              </a:solidFill>
              <a:latin typeface="微软雅黑" pitchFamily="34" charset="-122"/>
              <a:ea typeface="微软雅黑" pitchFamily="34" charset="-122"/>
            </a:endParaRPr>
          </a:p>
        </p:txBody>
      </p:sp>
      <p:sp>
        <p:nvSpPr>
          <p:cNvPr id="66" name="Line 83"/>
          <p:cNvSpPr>
            <a:spLocks noChangeShapeType="1"/>
          </p:cNvSpPr>
          <p:nvPr/>
        </p:nvSpPr>
        <p:spPr bwMode="black">
          <a:xfrm>
            <a:off x="10001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linds(horizontal)">
                                      <p:cBhvr>
                                        <p:cTn id="10" dur="500"/>
                                        <p:tgtEl>
                                          <p:spTgt spid="66"/>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1000" fill="hold"/>
                                        <p:tgtEl>
                                          <p:spTgt spid="61"/>
                                        </p:tgtEl>
                                        <p:attrNameLst>
                                          <p:attrName>ppt_w</p:attrName>
                                        </p:attrNameLst>
                                      </p:cBhvr>
                                      <p:tavLst>
                                        <p:tav tm="0">
                                          <p:val>
                                            <p:fltVal val="0"/>
                                          </p:val>
                                        </p:tav>
                                        <p:tav tm="100000">
                                          <p:val>
                                            <p:strVal val="#ppt_w"/>
                                          </p:val>
                                        </p:tav>
                                      </p:tavLst>
                                    </p:anim>
                                    <p:anim calcmode="lin" valueType="num">
                                      <p:cBhvr>
                                        <p:cTn id="19" dur="1000" fill="hold"/>
                                        <p:tgtEl>
                                          <p:spTgt spid="61"/>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3"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10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1000"/>
                                        <p:tgtEl>
                                          <p:spTgt spid="21"/>
                                        </p:tgtEl>
                                      </p:cBhvr>
                                    </p:animEffect>
                                  </p:childTnLst>
                                </p:cTn>
                              </p:par>
                              <p:par>
                                <p:cTn id="43" presetID="3" presetClass="entr" presetSubtype="1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1000"/>
                                        <p:tgtEl>
                                          <p:spTgt spid="4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linds(horizontal)">
                                      <p:cBhvr>
                                        <p:cTn id="48" dur="1000"/>
                                        <p:tgtEl>
                                          <p:spTgt spid="55"/>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1+#ppt_w/2"/>
                                          </p:val>
                                        </p:tav>
                                        <p:tav tm="100000">
                                          <p:val>
                                            <p:strVal val="#ppt_x"/>
                                          </p:val>
                                        </p:tav>
                                      </p:tavLst>
                                    </p:anim>
                                    <p:anim calcmode="lin" valueType="num">
                                      <p:cBhvr additive="base">
                                        <p:cTn id="52" dur="1000" fill="hold"/>
                                        <p:tgtEl>
                                          <p:spTgt spid="9"/>
                                        </p:tgtEl>
                                        <p:attrNameLst>
                                          <p:attrName>ppt_y</p:attrName>
                                        </p:attrNameLst>
                                      </p:cBhvr>
                                      <p:tavLst>
                                        <p:tav tm="0">
                                          <p:val>
                                            <p:strVal val="#ppt_y"/>
                                          </p:val>
                                        </p:tav>
                                        <p:tav tm="100000">
                                          <p:val>
                                            <p:strVal val="#ppt_y"/>
                                          </p:val>
                                        </p:tav>
                                      </p:tavLst>
                                    </p:anim>
                                  </p:childTnLst>
                                </p:cTn>
                              </p:par>
                              <p:par>
                                <p:cTn id="53" presetID="3"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1000"/>
                                        <p:tgtEl>
                                          <p:spTgt spid="1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1000"/>
                                        <p:tgtEl>
                                          <p:spTgt spid="17"/>
                                        </p:tgtEl>
                                      </p:cBhvr>
                                    </p:animEffect>
                                  </p:childTnLst>
                                </p:cTn>
                              </p:par>
                              <p:par>
                                <p:cTn id="59" presetID="3" presetClass="entr" presetSubtype="1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linds(horizontal)">
                                      <p:cBhvr>
                                        <p:cTn id="61" dur="1000"/>
                                        <p:tgtEl>
                                          <p:spTgt spid="4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linds(horizontal)">
                                      <p:cBhvr>
                                        <p:cTn id="64" dur="1000"/>
                                        <p:tgtEl>
                                          <p:spTgt spid="56"/>
                                        </p:tgtEl>
                                      </p:cBhvr>
                                    </p:animEffect>
                                  </p:childTnLst>
                                </p:cTn>
                              </p:par>
                              <p:par>
                                <p:cTn id="65" presetID="2" presetClass="entr" presetSubtype="8"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3"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1000"/>
                                        <p:tgtEl>
                                          <p:spTgt spid="1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1000"/>
                                        <p:tgtEl>
                                          <p:spTgt spid="19"/>
                                        </p:tgtEl>
                                      </p:cBhvr>
                                    </p:animEffect>
                                  </p:childTnLst>
                                </p:cTn>
                              </p:par>
                              <p:par>
                                <p:cTn id="75" presetID="3" presetClass="entr" presetSubtype="1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10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linds(horizontal)">
                                      <p:cBhvr>
                                        <p:cTn id="80" dur="1000"/>
                                        <p:tgtEl>
                                          <p:spTgt spid="57"/>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1000" fill="hold"/>
                                        <p:tgtEl>
                                          <p:spTgt spid="7"/>
                                        </p:tgtEl>
                                        <p:attrNameLst>
                                          <p:attrName>ppt_x</p:attrName>
                                        </p:attrNameLst>
                                      </p:cBhvr>
                                      <p:tavLst>
                                        <p:tav tm="0">
                                          <p:val>
                                            <p:strVal val="1+#ppt_w/2"/>
                                          </p:val>
                                        </p:tav>
                                        <p:tav tm="100000">
                                          <p:val>
                                            <p:strVal val="#ppt_x"/>
                                          </p:val>
                                        </p:tav>
                                      </p:tavLst>
                                    </p:anim>
                                    <p:anim calcmode="lin" valueType="num">
                                      <p:cBhvr additive="base">
                                        <p:cTn id="84" dur="1000" fill="hold"/>
                                        <p:tgtEl>
                                          <p:spTgt spid="7"/>
                                        </p:tgtEl>
                                        <p:attrNameLst>
                                          <p:attrName>ppt_y</p:attrName>
                                        </p:attrNameLst>
                                      </p:cBhvr>
                                      <p:tavLst>
                                        <p:tav tm="0">
                                          <p:val>
                                            <p:strVal val="#ppt_y"/>
                                          </p:val>
                                        </p:tav>
                                        <p:tav tm="100000">
                                          <p:val>
                                            <p:strVal val="#ppt_y"/>
                                          </p:val>
                                        </p:tav>
                                      </p:tavLst>
                                    </p:anim>
                                  </p:childTnLst>
                                </p:cTn>
                              </p:par>
                            </p:childTnLst>
                          </p:cTn>
                        </p:par>
                        <p:par>
                          <p:cTn id="85" fill="hold">
                            <p:stCondLst>
                              <p:cond delay="2500"/>
                            </p:stCondLst>
                            <p:childTnLst>
                              <p:par>
                                <p:cTn id="86" presetID="55" presetClass="entr" presetSubtype="0" fill="hold" grpId="0" nodeType="afterEffect">
                                  <p:stCondLst>
                                    <p:cond delay="0"/>
                                  </p:stCondLst>
                                  <p:childTnLst>
                                    <p:set>
                                      <p:cBhvr>
                                        <p:cTn id="87" dur="1" fill="hold">
                                          <p:stCondLst>
                                            <p:cond delay="0"/>
                                          </p:stCondLst>
                                        </p:cTn>
                                        <p:tgtEl>
                                          <p:spTgt spid="14">
                                            <p:txEl>
                                              <p:pRg st="0" end="0"/>
                                            </p:txEl>
                                          </p:spTgt>
                                        </p:tgtEl>
                                        <p:attrNameLst>
                                          <p:attrName>style.visibility</p:attrName>
                                        </p:attrNameLst>
                                      </p:cBhvr>
                                      <p:to>
                                        <p:strVal val="visible"/>
                                      </p:to>
                                    </p:set>
                                    <p:anim calcmode="lin" valueType="num">
                                      <p:cBhvr>
                                        <p:cTn id="88"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9"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6" grpId="0" animBg="1"/>
      <p:bldP spid="7" grpId="0"/>
      <p:bldP spid="8" grpId="0"/>
      <p:bldP spid="9" grpId="0"/>
      <p:bldP spid="10" grpId="0"/>
      <p:bldP spid="12" grpId="0" animBg="1"/>
      <p:bldP spid="17" grpId="0" animBg="1"/>
      <p:bldP spid="19" grpId="0" animBg="1"/>
      <p:bldP spid="21" grpId="0" animBg="1"/>
      <p:bldP spid="22" grpId="0"/>
      <p:bldP spid="55" grpId="0"/>
      <p:bldP spid="56" grpId="0"/>
      <p:bldP spid="57"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4294967295"/>
          </p:nvPr>
        </p:nvSpPr>
        <p:spPr>
          <a:xfrm>
            <a:off x="6786578" y="6486548"/>
            <a:ext cx="2133600" cy="228600"/>
          </a:xfrm>
        </p:spPr>
        <p:txBody>
          <a:bodyPr/>
          <a:lstStyle/>
          <a:p>
            <a:r>
              <a:rPr lang="en-US" altLang="zh-CN" sz="1200" dirty="0" smtClean="0">
                <a:latin typeface="微软雅黑" pitchFamily="34" charset="-122"/>
                <a:ea typeface="微软雅黑" pitchFamily="34" charset="-122"/>
              </a:rPr>
              <a:t>www.chec.bj.cn</a:t>
            </a:r>
            <a:endParaRPr lang="en-US" altLang="zh-CN" sz="1200" dirty="0">
              <a:latin typeface="微软雅黑" pitchFamily="34" charset="-122"/>
              <a:ea typeface="微软雅黑" pitchFamily="34" charset="-122"/>
            </a:endParaRPr>
          </a:p>
        </p:txBody>
      </p:sp>
      <p:pic>
        <p:nvPicPr>
          <p:cNvPr id="12" name="Picture 1" descr="C:\Program Files\Tencent\QQ\Users\782735558\Image\IGEJH)7YATVV4WB5PHSS6OT.jpg"/>
          <p:cNvPicPr>
            <a:picLocks noChangeAspect="1" noChangeArrowheads="1"/>
          </p:cNvPicPr>
          <p:nvPr/>
        </p:nvPicPr>
        <p:blipFill>
          <a:blip r:embed="rId2" cstate="print"/>
          <a:srcRect/>
          <a:stretch>
            <a:fillRect/>
          </a:stretch>
        </p:blipFill>
        <p:spPr bwMode="auto">
          <a:xfrm>
            <a:off x="921268" y="1785926"/>
            <a:ext cx="7365508" cy="833438"/>
          </a:xfrm>
          <a:prstGeom prst="rect">
            <a:avLst/>
          </a:prstGeom>
          <a:noFill/>
          <a:scene3d>
            <a:camera prst="orthographicFront"/>
            <a:lightRig rig="threePt" dir="t"/>
          </a:scene3d>
          <a:sp3d>
            <a:bevelT w="165100" prst="coolSlant"/>
          </a:sp3d>
        </p:spPr>
      </p:pic>
      <p:pic>
        <p:nvPicPr>
          <p:cNvPr id="13" name="Picture 2" descr="F:\公司logo\logo3.jpg"/>
          <p:cNvPicPr>
            <a:picLocks noChangeAspect="1" noChangeArrowheads="1"/>
          </p:cNvPicPr>
          <p:nvPr/>
        </p:nvPicPr>
        <p:blipFill>
          <a:blip r:embed="rId3" cstate="screen">
            <a:extLst>
              <a:ext uri="{28A0092B-C50C-407E-A947-70E740481C1C}">
                <a14:useLocalDpi xmlns:a14="http://schemas.microsoft.com/office/drawing/2010/main"/>
              </a:ext>
            </a:extLst>
          </a:blip>
          <a:srcRect t="-9091"/>
          <a:stretch>
            <a:fillRect/>
          </a:stretch>
        </p:blipFill>
        <p:spPr bwMode="auto">
          <a:xfrm>
            <a:off x="1714480" y="4786322"/>
            <a:ext cx="5786478" cy="857256"/>
          </a:xfrm>
          <a:prstGeom prst="rect">
            <a:avLst/>
          </a:prstGeom>
          <a:noFill/>
          <a:scene3d>
            <a:camera prst="orthographicFront"/>
            <a:lightRig rig="threePt" dir="t"/>
          </a:scene3d>
          <a:sp3d>
            <a:bevelT w="165100" prst="coolSlant"/>
          </a:sp3d>
        </p:spPr>
      </p:pic>
      <p:sp>
        <p:nvSpPr>
          <p:cNvPr id="14" name="下箭头 13"/>
          <p:cNvSpPr/>
          <p:nvPr/>
        </p:nvSpPr>
        <p:spPr>
          <a:xfrm>
            <a:off x="4429124" y="2714620"/>
            <a:ext cx="428628" cy="42862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5" name="下箭头 14"/>
          <p:cNvSpPr/>
          <p:nvPr/>
        </p:nvSpPr>
        <p:spPr>
          <a:xfrm>
            <a:off x="4429124" y="4285686"/>
            <a:ext cx="428628" cy="42862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16" name="Picture 3" descr="C:\Program Files\Tencent\QQ\Users\782735558\Image\NUY3LGM4QK$XYLI%BQ~3(AB.jpg"/>
          <p:cNvPicPr>
            <a:picLocks noChangeAspect="1" noChangeArrowheads="1"/>
          </p:cNvPicPr>
          <p:nvPr/>
        </p:nvPicPr>
        <p:blipFill>
          <a:blip r:embed="rId4" cstate="print"/>
          <a:srcRect/>
          <a:stretch>
            <a:fillRect/>
          </a:stretch>
        </p:blipFill>
        <p:spPr bwMode="auto">
          <a:xfrm>
            <a:off x="1571604" y="3214686"/>
            <a:ext cx="6072230" cy="1017888"/>
          </a:xfrm>
          <a:prstGeom prst="rect">
            <a:avLst/>
          </a:prstGeom>
          <a:noFill/>
          <a:scene3d>
            <a:camera prst="orthographicFront"/>
            <a:lightRig rig="threePt" dir="t"/>
          </a:scene3d>
          <a:sp3d>
            <a:bevelT w="165100" prst="coolSlant"/>
          </a:sp3d>
        </p:spPr>
      </p:pic>
      <p:sp>
        <p:nvSpPr>
          <p:cNvPr id="19" name="Rectangle 3"/>
          <p:cNvSpPr>
            <a:spLocks noGrp="1" noChangeArrowheads="1"/>
          </p:cNvSpPr>
          <p:nvPr>
            <p:ph type="title"/>
          </p:nvPr>
        </p:nvSpPr>
        <p:spPr>
          <a:xfrm>
            <a:off x="1187624" y="332656"/>
            <a:ext cx="5178434" cy="685800"/>
          </a:xfrm>
        </p:spPr>
        <p:txBody>
          <a:bodyPr/>
          <a:lstStyle/>
          <a:p>
            <a:r>
              <a:rPr lang="zh-CN" altLang="en-US" dirty="0" smtClean="0">
                <a:solidFill>
                  <a:schemeClr val="bg1"/>
                </a:solidFill>
                <a:latin typeface="微软雅黑" pitchFamily="34" charset="-122"/>
                <a:ea typeface="微软雅黑" pitchFamily="34" charset="-122"/>
              </a:rPr>
              <a:t>中国交建的海外领军企业</a:t>
            </a:r>
            <a:endParaRPr lang="en-US" altLang="zh-CN" dirty="0">
              <a:solidFill>
                <a:schemeClr val="bg1"/>
              </a:solidFill>
              <a:latin typeface="微软雅黑" pitchFamily="34" charset="-122"/>
              <a:ea typeface="微软雅黑" pitchFamily="34" charset="-122"/>
            </a:endParaRPr>
          </a:p>
        </p:txBody>
      </p:sp>
      <p:sp>
        <p:nvSpPr>
          <p:cNvPr id="20" name="Line 83"/>
          <p:cNvSpPr>
            <a:spLocks noChangeShapeType="1"/>
          </p:cNvSpPr>
          <p:nvPr/>
        </p:nvSpPr>
        <p:spPr bwMode="black">
          <a:xfrm>
            <a:off x="971600" y="908720"/>
            <a:ext cx="6071347" cy="0"/>
          </a:xfrm>
          <a:prstGeom prst="line">
            <a:avLst/>
          </a:prstGeom>
          <a:noFill/>
          <a:ln w="38100" cap="rnd">
            <a:solidFill>
              <a:schemeClr val="bg1">
                <a:lumMod val="75000"/>
              </a:schemeClr>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p:bldP spid="20" grpId="0" animBg="1"/>
    </p:bldLst>
  </p:timing>
</p:sld>
</file>

<file path=ppt/theme/theme1.xml><?xml version="1.0" encoding="utf-8"?>
<a:theme xmlns:a="http://schemas.openxmlformats.org/drawingml/2006/main" name="433TGp_education_light_ani">
  <a:themeElements>
    <a:clrScheme name="433TGp_education_light_ani 1">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fontScheme name="433TGp_education_light_ani">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3TGp_education_light_ani 1">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clrMap bg1="lt1" tx1="dk1" bg2="lt2" tx2="dk2" accent1="accent1" accent2="accent2" accent3="accent3" accent4="accent4" accent5="accent5" accent6="accent6" hlink="hlink" folHlink="folHlink"/>
    </a:extraClrScheme>
    <a:extraClrScheme>
      <a:clrScheme name="433TGp_education_light_ani 2">
        <a:dk1>
          <a:srgbClr val="000000"/>
        </a:dk1>
        <a:lt1>
          <a:srgbClr val="C0B6CE"/>
        </a:lt1>
        <a:dk2>
          <a:srgbClr val="4C004C"/>
        </a:dk2>
        <a:lt2>
          <a:srgbClr val="969696"/>
        </a:lt2>
        <a:accent1>
          <a:srgbClr val="89C41E"/>
        </a:accent1>
        <a:accent2>
          <a:srgbClr val="9A75E5"/>
        </a:accent2>
        <a:accent3>
          <a:srgbClr val="DCD7E3"/>
        </a:accent3>
        <a:accent4>
          <a:srgbClr val="000000"/>
        </a:accent4>
        <a:accent5>
          <a:srgbClr val="C4DEAB"/>
        </a:accent5>
        <a:accent6>
          <a:srgbClr val="8B69CF"/>
        </a:accent6>
        <a:hlink>
          <a:srgbClr val="77B0D3"/>
        </a:hlink>
        <a:folHlink>
          <a:srgbClr val="C5A597"/>
        </a:folHlink>
      </a:clrScheme>
      <a:clrMap bg1="lt1" tx1="dk1" bg2="lt2" tx2="dk2" accent1="accent1" accent2="accent2" accent3="accent3" accent4="accent4" accent5="accent5" accent6="accent6" hlink="hlink" folHlink="folHlink"/>
    </a:extraClrScheme>
    <a:extraClrScheme>
      <a:clrScheme name="433TGp_education_light_ani 3">
        <a:dk1>
          <a:srgbClr val="000000"/>
        </a:dk1>
        <a:lt1>
          <a:srgbClr val="8FD5CE"/>
        </a:lt1>
        <a:dk2>
          <a:srgbClr val="000066"/>
        </a:dk2>
        <a:lt2>
          <a:srgbClr val="808080"/>
        </a:lt2>
        <a:accent1>
          <a:srgbClr val="0A96E3"/>
        </a:accent1>
        <a:accent2>
          <a:srgbClr val="4695A8"/>
        </a:accent2>
        <a:accent3>
          <a:srgbClr val="C6E7E3"/>
        </a:accent3>
        <a:accent4>
          <a:srgbClr val="000000"/>
        </a:accent4>
        <a:accent5>
          <a:srgbClr val="AAC9EF"/>
        </a:accent5>
        <a:accent6>
          <a:srgbClr val="3F8798"/>
        </a:accent6>
        <a:hlink>
          <a:srgbClr val="99CC00"/>
        </a:hlink>
        <a:folHlink>
          <a:srgbClr val="8D8D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433TGp_education_light_ani">
  <a:themeElements>
    <a:clrScheme name="">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fontScheme name="433TGp_education_light_ani">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sym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sym typeface="Arial" pitchFamily="34" charset="0"/>
          </a:defRPr>
        </a:defPPr>
      </a:lst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433TGp_education_light_ani</Template>
  <TotalTime>28217</TotalTime>
  <Words>2936</Words>
  <Application>Microsoft Office PowerPoint</Application>
  <PresentationFormat>全屏显示(4:3)</PresentationFormat>
  <Paragraphs>758</Paragraphs>
  <Slides>44</Slides>
  <Notes>21</Notes>
  <HiddenSlides>0</HiddenSlides>
  <MMClips>0</MMClips>
  <ScaleCrop>false</ScaleCrop>
  <HeadingPairs>
    <vt:vector size="4" baseType="variant">
      <vt:variant>
        <vt:lpstr>主题</vt:lpstr>
      </vt:variant>
      <vt:variant>
        <vt:i4>2</vt:i4>
      </vt:variant>
      <vt:variant>
        <vt:lpstr>幻灯片标题</vt:lpstr>
      </vt:variant>
      <vt:variant>
        <vt:i4>44</vt:i4>
      </vt:variant>
    </vt:vector>
  </HeadingPairs>
  <TitlesOfParts>
    <vt:vector size="46" baseType="lpstr">
      <vt:lpstr>433TGp_education_light_ani</vt:lpstr>
      <vt:lpstr>1_433TGp_education_light_ani</vt:lpstr>
      <vt:lpstr>  中国港湾2016届校园招聘</vt:lpstr>
      <vt:lpstr>国内交通基建市场</vt:lpstr>
      <vt:lpstr>全球经济形势</vt:lpstr>
      <vt:lpstr>国际建筑市场</vt:lpstr>
      <vt:lpstr>“走出去”战略内涵</vt:lpstr>
      <vt:lpstr>中港“一带一路”步伐</vt:lpstr>
      <vt:lpstr>2015年ENR中国企业排名</vt:lpstr>
      <vt:lpstr>中国交建综合排名</vt:lpstr>
      <vt:lpstr>中国交建的海外领军企业</vt:lpstr>
      <vt:lpstr>中国港湾完善的企业法人治理结构</vt:lpstr>
      <vt:lpstr>中国港湾海外业务分布</vt:lpstr>
      <vt:lpstr>中国港湾区域化经营及发展</vt:lpstr>
      <vt:lpstr>中国港湾的跨越式发展</vt:lpstr>
      <vt:lpstr>中国港湾的跨越式发展</vt:lpstr>
      <vt:lpstr>中国港湾的跨越式发展</vt:lpstr>
      <vt:lpstr>中国港湾的跨越式发展</vt:lpstr>
      <vt:lpstr>中国港湾发展战略定位</vt:lpstr>
      <vt:lpstr>西方管理学界最新的企业发展理论</vt:lpstr>
      <vt:lpstr>中国港湾发展战略目标</vt:lpstr>
      <vt:lpstr>中国港湾的三大转变</vt:lpstr>
      <vt:lpstr>中国港湾的核心竞争优势</vt:lpstr>
      <vt:lpstr>中国港湾未来发展战略</vt:lpstr>
      <vt:lpstr>中国港湾与传统工程承包企业的区别</vt:lpstr>
      <vt:lpstr>中国港湾国际化人才要求</vt:lpstr>
      <vt:lpstr>中国港湾人才战略</vt:lpstr>
      <vt:lpstr>中国港湾人才国际化战略</vt:lpstr>
      <vt:lpstr>中国港湾人才队伍发展目标</vt:lpstr>
      <vt:lpstr>中国港湾人才重点培养方向</vt:lpstr>
      <vt:lpstr>中国港湾人才发展理念</vt:lpstr>
      <vt:lpstr>中国港湾新员工培养机制</vt:lpstr>
      <vt:lpstr>全方位、多层次的人才培养体系</vt:lpstr>
      <vt:lpstr>全方位、多层次的人才开发体系</vt:lpstr>
      <vt:lpstr>加快青年人才的培养和使用</vt:lpstr>
      <vt:lpstr>以绩效考核为核心的多元化激励机制</vt:lpstr>
      <vt:lpstr>行业内最具竞争力的薪酬体系</vt:lpstr>
      <vt:lpstr>以心为本、全面关爱</vt:lpstr>
      <vt:lpstr>中国港湾价值观体系</vt:lpstr>
      <vt:lpstr>中国港湾企业精神</vt:lpstr>
      <vt:lpstr>稻盛和夫的企业哲学</vt:lpstr>
      <vt:lpstr>企业的三重责任</vt:lpstr>
      <vt:lpstr>践行社会责任、成就国际品牌</vt:lpstr>
      <vt:lpstr>境外的工作和生活</vt:lpstr>
      <vt:lpstr>境外的工作和生活</vt:lpstr>
      <vt:lpstr>中国港湾的基本招聘要求</vt:lpstr>
    </vt:vector>
  </TitlesOfParts>
  <Company>aaa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speculator</dc:creator>
  <cp:lastModifiedBy>肖苒</cp:lastModifiedBy>
  <cp:revision>520</cp:revision>
  <cp:lastPrinted>2014-09-23T08:30:50Z</cp:lastPrinted>
  <dcterms:created xsi:type="dcterms:W3CDTF">2007-07-04T06:22:12Z</dcterms:created>
  <dcterms:modified xsi:type="dcterms:W3CDTF">2015-09-17T01:10:23Z</dcterms:modified>
</cp:coreProperties>
</file>